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1"/>
    <p:sldMasterId id="2147483685" r:id="rId2"/>
  </p:sldMasterIdLst>
  <p:notesMasterIdLst>
    <p:notesMasterId r:id="rId83"/>
  </p:notesMasterIdLst>
  <p:sldIdLst>
    <p:sldId id="411" r:id="rId3"/>
    <p:sldId id="1237" r:id="rId4"/>
    <p:sldId id="563" r:id="rId5"/>
    <p:sldId id="1479" r:id="rId6"/>
    <p:sldId id="1361" r:id="rId7"/>
    <p:sldId id="1460" r:id="rId8"/>
    <p:sldId id="1496" r:id="rId9"/>
    <p:sldId id="1497" r:id="rId10"/>
    <p:sldId id="1498" r:id="rId11"/>
    <p:sldId id="1463" r:id="rId12"/>
    <p:sldId id="665" r:id="rId13"/>
    <p:sldId id="1459" r:id="rId14"/>
    <p:sldId id="1368" r:id="rId15"/>
    <p:sldId id="1369" r:id="rId16"/>
    <p:sldId id="1390" r:id="rId17"/>
    <p:sldId id="1391" r:id="rId18"/>
    <p:sldId id="1434" r:id="rId19"/>
    <p:sldId id="1370" r:id="rId20"/>
    <p:sldId id="1373" r:id="rId21"/>
    <p:sldId id="1377" r:id="rId22"/>
    <p:sldId id="1392" r:id="rId23"/>
    <p:sldId id="1440" r:id="rId24"/>
    <p:sldId id="1441" r:id="rId25"/>
    <p:sldId id="1442" r:id="rId26"/>
    <p:sldId id="1444" r:id="rId27"/>
    <p:sldId id="1445" r:id="rId28"/>
    <p:sldId id="1446" r:id="rId29"/>
    <p:sldId id="1447" r:id="rId30"/>
    <p:sldId id="1448" r:id="rId31"/>
    <p:sldId id="1450" r:id="rId32"/>
    <p:sldId id="1451" r:id="rId33"/>
    <p:sldId id="1435" r:id="rId34"/>
    <p:sldId id="1378" r:id="rId35"/>
    <p:sldId id="1399" r:id="rId36"/>
    <p:sldId id="1480" r:id="rId37"/>
    <p:sldId id="1481" r:id="rId38"/>
    <p:sldId id="1482" r:id="rId39"/>
    <p:sldId id="1395" r:id="rId40"/>
    <p:sldId id="1397" r:id="rId41"/>
    <p:sldId id="1402" r:id="rId42"/>
    <p:sldId id="1404" r:id="rId43"/>
    <p:sldId id="1452" r:id="rId44"/>
    <p:sldId id="1453" r:id="rId45"/>
    <p:sldId id="1380" r:id="rId46"/>
    <p:sldId id="1454" r:id="rId47"/>
    <p:sldId id="1455" r:id="rId48"/>
    <p:sldId id="1483" r:id="rId49"/>
    <p:sldId id="1484" r:id="rId50"/>
    <p:sldId id="1485" r:id="rId51"/>
    <p:sldId id="1456" r:id="rId52"/>
    <p:sldId id="934" r:id="rId53"/>
    <p:sldId id="1382" r:id="rId54"/>
    <p:sldId id="1408" r:id="rId55"/>
    <p:sldId id="1381" r:id="rId56"/>
    <p:sldId id="1411" r:id="rId57"/>
    <p:sldId id="1383" r:id="rId58"/>
    <p:sldId id="1414" r:id="rId59"/>
    <p:sldId id="1418" r:id="rId60"/>
    <p:sldId id="1458" r:id="rId61"/>
    <p:sldId id="1417" r:id="rId62"/>
    <p:sldId id="1425" r:id="rId63"/>
    <p:sldId id="1431" r:id="rId64"/>
    <p:sldId id="1464" r:id="rId65"/>
    <p:sldId id="873" r:id="rId66"/>
    <p:sldId id="1466" r:id="rId67"/>
    <p:sldId id="1487" r:id="rId68"/>
    <p:sldId id="1468" r:id="rId69"/>
    <p:sldId id="1488" r:id="rId70"/>
    <p:sldId id="1489" r:id="rId71"/>
    <p:sldId id="1469" r:id="rId72"/>
    <p:sldId id="1499" r:id="rId73"/>
    <p:sldId id="1471" r:id="rId74"/>
    <p:sldId id="1490" r:id="rId75"/>
    <p:sldId id="1474" r:id="rId76"/>
    <p:sldId id="1491" r:id="rId77"/>
    <p:sldId id="1477" r:id="rId78"/>
    <p:sldId id="1478" r:id="rId79"/>
    <p:sldId id="1492" r:id="rId80"/>
    <p:sldId id="1493" r:id="rId81"/>
    <p:sldId id="1439" r:id="rId82"/>
  </p:sldIdLst>
  <p:sldSz cx="12192000" cy="6858000"/>
  <p:notesSz cx="6858000" cy="9144000"/>
  <p:embeddedFontLst>
    <p:embeddedFont>
      <p:font typeface="Verdana" panose="020B0604030504040204" pitchFamily="34" charset="0"/>
      <p:regular r:id="rId84"/>
      <p:bold r:id="rId85"/>
      <p:italic r:id="rId86"/>
      <p:boldItalic r:id="rId87"/>
    </p:embeddedFont>
    <p:embeddedFont>
      <p:font typeface="Wingdings 2" panose="05020102010507070707" pitchFamily="18" charset="2"/>
      <p:regular r:id="rId88"/>
    </p:embeddedFont>
    <p:embeddedFont>
      <p:font typeface="Calibri Light" panose="020F0302020204030204" pitchFamily="34" charset="0"/>
      <p:regular r:id="rId89"/>
      <p:italic r:id="rId90"/>
    </p:embeddedFont>
    <p:embeddedFont>
      <p:font typeface="Exo" panose="020B0604020202020204" charset="0"/>
      <p:regular r:id="rId91"/>
      <p:bold r:id="rId92"/>
      <p:italic r:id="rId93"/>
      <p:boldItalic r:id="rId94"/>
    </p:embeddedFont>
    <p:embeddedFont>
      <p:font typeface="Athelas" panose="020B0604020202020204" charset="0"/>
      <p:regular r:id="rId95"/>
      <p:bold r:id="rId96"/>
      <p:italic r:id="rId97"/>
      <p:boldItalic r:id="rId98"/>
    </p:embeddedFont>
    <p:embeddedFont>
      <p:font typeface="Calibri" panose="020F0502020204030204" pitchFamily="34" charset="0"/>
      <p:regular r:id="rId99"/>
      <p:bold r:id="rId100"/>
      <p:italic r:id="rId101"/>
      <p:boldItalic r:id="rId102"/>
    </p:embeddedFont>
    <p:embeddedFont>
      <p:font typeface="Cambria" panose="02040503050406030204" pitchFamily="18" charset="0"/>
      <p:regular r:id="rId103"/>
      <p:bold r:id="rId104"/>
      <p:italic r:id="rId105"/>
      <p:boldItalic r:id="rId10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09605D-BCDD-5472-FBB6-715363A3A4E1}" name="S I" initials="SI" userId="833e40e1561487f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AADC"/>
    <a:srgbClr val="FFC000"/>
    <a:srgbClr val="003366"/>
    <a:srgbClr val="F0EEA6"/>
    <a:srgbClr val="06B085"/>
    <a:srgbClr val="E90B89"/>
    <a:srgbClr val="A2D6C8"/>
    <a:srgbClr val="F1B9B9"/>
    <a:srgbClr val="A40068"/>
    <a:srgbClr val="E45A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05A870-7894-4018-AE55-84D561AE8703}" v="8" dt="2022-11-17T14:50:40.1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95033" autoAdjust="0"/>
  </p:normalViewPr>
  <p:slideViewPr>
    <p:cSldViewPr snapToGrid="0">
      <p:cViewPr varScale="1">
        <p:scale>
          <a:sx n="111" d="100"/>
          <a:sy n="111" d="100"/>
        </p:scale>
        <p:origin x="390" y="96"/>
      </p:cViewPr>
      <p:guideLst>
        <p:guide orient="horz" pos="2160"/>
        <p:guide pos="3840"/>
      </p:guideLst>
    </p:cSldViewPr>
  </p:slideViewPr>
  <p:notesTextViewPr>
    <p:cViewPr>
      <p:scale>
        <a:sx n="1" d="1"/>
        <a:sy n="1" d="1"/>
      </p:scale>
      <p:origin x="0" y="0"/>
    </p:cViewPr>
  </p:notesTextViewPr>
  <p:gridSpacing cx="57150" cy="5715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font" Target="fonts/font1.fntdata"/><Relationship Id="rId89" Type="http://schemas.openxmlformats.org/officeDocument/2006/relationships/font" Target="fonts/font6.fntdata"/><Relationship Id="rId112"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presProps" Target="presProps.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font" Target="fonts/font4.fntdata"/><Relationship Id="rId102" Type="http://schemas.openxmlformats.org/officeDocument/2006/relationships/font" Target="fonts/font19.fntdata"/><Relationship Id="rId110"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font" Target="fonts/font7.fntdata"/><Relationship Id="rId95" Type="http://schemas.openxmlformats.org/officeDocument/2006/relationships/font" Target="fonts/font12.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font" Target="fonts/font17.fntdata"/><Relationship Id="rId105" Type="http://schemas.openxmlformats.org/officeDocument/2006/relationships/font" Target="fonts/font22.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font" Target="fonts/font2.fntdata"/><Relationship Id="rId93" Type="http://schemas.openxmlformats.org/officeDocument/2006/relationships/font" Target="fonts/font10.fntdata"/><Relationship Id="rId98" Type="http://schemas.openxmlformats.org/officeDocument/2006/relationships/font" Target="fonts/font15.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font" Target="fonts/font20.fntdata"/><Relationship Id="rId108"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notesMaster" Target="notesMasters/notesMaster1.xml"/><Relationship Id="rId88" Type="http://schemas.openxmlformats.org/officeDocument/2006/relationships/font" Target="fonts/font5.fntdata"/><Relationship Id="rId91" Type="http://schemas.openxmlformats.org/officeDocument/2006/relationships/font" Target="fonts/font8.fntdata"/><Relationship Id="rId96" Type="http://schemas.openxmlformats.org/officeDocument/2006/relationships/font" Target="fonts/font13.fntdata"/><Relationship Id="rId11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font" Target="fonts/font23.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font" Target="fonts/font3.fntdata"/><Relationship Id="rId94" Type="http://schemas.openxmlformats.org/officeDocument/2006/relationships/font" Target="fonts/font11.fntdata"/><Relationship Id="rId99" Type="http://schemas.openxmlformats.org/officeDocument/2006/relationships/font" Target="fonts/font16.fntdata"/><Relationship Id="rId101" Type="http://schemas.openxmlformats.org/officeDocument/2006/relationships/font" Target="fonts/font18.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theme" Target="theme/theme1.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font" Target="fonts/font14.fntdata"/><Relationship Id="rId104" Type="http://schemas.openxmlformats.org/officeDocument/2006/relationships/font" Target="fonts/font21.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672A8A-37E4-4C77-99E7-1E6737EB865A}" type="datetimeFigureOut">
              <a:rPr lang="en-US" smtClean="0"/>
              <a:t>4/4/2025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B19DA5-7FDE-475C-B51F-894A25D6A3A3}" type="slidenum">
              <a:rPr lang="en-US" smtClean="0"/>
              <a:t>‹#›</a:t>
            </a:fld>
            <a:endParaRPr lang="en-US"/>
          </a:p>
        </p:txBody>
      </p:sp>
    </p:spTree>
    <p:extLst>
      <p:ext uri="{BB962C8B-B14F-4D97-AF65-F5344CB8AC3E}">
        <p14:creationId xmlns:p14="http://schemas.microsoft.com/office/powerpoint/2010/main" val="1464274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9BE3ED-41A9-4033-986F-98DA378D4903}" type="slidenum">
              <a:rPr lang="en-US" smtClean="0"/>
              <a:pPr/>
              <a:t>1</a:t>
            </a:fld>
            <a:endParaRPr lang="en-US" dirty="0"/>
          </a:p>
        </p:txBody>
      </p:sp>
    </p:spTree>
    <p:extLst>
      <p:ext uri="{BB962C8B-B14F-4D97-AF65-F5344CB8AC3E}">
        <p14:creationId xmlns:p14="http://schemas.microsoft.com/office/powerpoint/2010/main" val="2390132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E9D4E6A-7106-2151-3637-820FA86141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CC92B18B-DBB9-2A63-A034-B5DB7727FC1F}"/>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A6A9841A-D61B-A0C4-CD27-ACBDE70418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1698844C-AA5E-7E68-E14C-974DD15FF687}"/>
              </a:ext>
            </a:extLst>
          </p:cNvPr>
          <p:cNvSpPr>
            <a:spLocks noGrp="1"/>
          </p:cNvSpPr>
          <p:nvPr>
            <p:ph type="sldNum" sz="quarter" idx="10"/>
          </p:nvPr>
        </p:nvSpPr>
        <p:spPr/>
        <p:txBody>
          <a:bodyPr/>
          <a:lstStyle/>
          <a:p>
            <a:fld id="{3A9BE3ED-41A9-4033-986F-98DA378D4903}" type="slidenum">
              <a:rPr lang="en-US" smtClean="0"/>
              <a:pPr/>
              <a:t>12</a:t>
            </a:fld>
            <a:endParaRPr lang="en-US" dirty="0"/>
          </a:p>
        </p:txBody>
      </p:sp>
    </p:spTree>
    <p:extLst>
      <p:ext uri="{BB962C8B-B14F-4D97-AF65-F5344CB8AC3E}">
        <p14:creationId xmlns:p14="http://schemas.microsoft.com/office/powerpoint/2010/main" val="1325920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5323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6706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78485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6595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9BE3ED-41A9-4033-986F-98DA378D4903}" type="slidenum">
              <a:rPr lang="en-US" smtClean="0"/>
              <a:pPr/>
              <a:t>17</a:t>
            </a:fld>
            <a:endParaRPr lang="en-US" dirty="0"/>
          </a:p>
        </p:txBody>
      </p:sp>
    </p:spTree>
    <p:extLst>
      <p:ext uri="{BB962C8B-B14F-4D97-AF65-F5344CB8AC3E}">
        <p14:creationId xmlns:p14="http://schemas.microsoft.com/office/powerpoint/2010/main" val="2766642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20000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08842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3528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3608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04801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C531541-1BA8-4159-1532-47520F5E7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1FA3E747-D3F2-758D-9144-9E46622255AF}"/>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DF855BD1-D2BF-6C66-5967-5BF522B923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CE0D70A3-F37F-BA6F-EA97-36730D0FA53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52969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CD34810-6877-2569-53C3-C7D55A77C5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14ECB163-DBAC-3028-C9D6-CCF1C4810F9F}"/>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27B864A4-38B4-F026-4375-1BD9352C0B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68E70D06-1807-70A6-41DC-179F14623D7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8961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F322BA0-0E35-87CB-C63F-33603FB7CD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72671F61-C46C-E000-0048-B64DEE22D137}"/>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09D7307A-BF30-CAF6-05BB-23E7FEFAD8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0B3F06B1-468B-6D30-E80B-43E1ABB919A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91351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009D910-EF67-4285-D8EC-4DC987654A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6E896BD2-0166-736C-CB2D-93C563FE7733}"/>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95C9AB11-275C-0E5A-E333-42519CC68C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E41E2C30-6684-B165-A935-ED240F137E7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56291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2865373-B940-B637-FAEE-6994A06C92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F65AAC20-AE50-6F40-D4AA-278BB6A167B5}"/>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AFF5943A-89F9-BAEC-45DF-00E03BA79A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7386C80B-D25A-EA6E-1E6B-47CF2E1C581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40824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E1B5354-647C-D360-B19B-18E365473F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F6110E80-90A0-11E8-9D9A-479DC0EB7EC2}"/>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04CE6856-96CB-F568-7AC5-BAB1980F41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CEFA4E90-517F-DAFB-D177-6125EA88284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233422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907199A-8BA5-4A3D-1E75-7831EB91F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27148873-AA58-32E4-9CC2-E7F69D80A73D}"/>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0EAFE604-A7BC-F584-4F21-77B395F570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921CBF39-5D26-2784-04F1-B8500DEEAD5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80484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41E02CB-A030-EC97-B741-6955FCE699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D13539F9-9CAE-A20B-8E01-E4C5148E80BA}"/>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20B6ACE3-49B0-8AB9-4B17-C78D9E7074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8B1B338E-FDED-A857-77D1-58BCA8FE9F1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75336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66120B1-DB4A-16CA-E62C-8EA642B6B1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1A5773AE-6D98-E04A-3020-C807915D34BE}"/>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599A72FE-1D75-4117-9650-CE9EF7DA9D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8D158FE5-86FC-19E6-401B-BF6D4C59B1B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33357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E5A06D5-D175-752C-19E0-545951394C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8FCD6803-512E-BCFF-1FCF-39F6882DA68B}"/>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E77C8C9D-3B0A-B3D6-F4EA-2A187C524C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64CBEACE-21A7-2C36-3D2E-614F964B110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9177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1684C98-851C-BFF1-E722-EC295DAA74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1F4884C2-3483-9EFF-D2AD-9866B0F4A7E6}"/>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ADAA5D9E-95F6-F754-D2CA-49CCAE51AF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FC8AC289-3F42-27A9-4C43-338F4378FD3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21068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9BE3ED-41A9-4033-986F-98DA378D4903}" type="slidenum">
              <a:rPr lang="en-US" smtClean="0"/>
              <a:pPr/>
              <a:t>32</a:t>
            </a:fld>
            <a:endParaRPr lang="en-US" dirty="0"/>
          </a:p>
        </p:txBody>
      </p:sp>
    </p:spTree>
    <p:extLst>
      <p:ext uri="{BB962C8B-B14F-4D97-AF65-F5344CB8AC3E}">
        <p14:creationId xmlns:p14="http://schemas.microsoft.com/office/powerpoint/2010/main" val="19691623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20539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93519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95CB11E-DEE7-2C6A-8985-3519F0519C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2570F350-150F-0A29-CCD9-6F78B5FFD581}"/>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2EB4818A-5269-5F92-CD7F-4B77CF1006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8AD6D03C-667F-9D50-F6FE-20E8C25AEBC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46257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FDF46E4-753B-A71A-8160-2D5FBA97FA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8BE3EC5B-9DA7-4EA9-4A28-D664DEDE4951}"/>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D1F72E96-8FF5-5CCF-67A6-276D68235A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23753F61-BAC6-29EC-9650-ABD9A866FEB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97916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43CFF15-99BA-6855-0072-F050428E2F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438ACEC1-40C2-BED3-6E74-9C2F10668800}"/>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90C7216C-5910-C85C-893E-0D37720027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B92EEFF9-81F5-4633-2522-A9047202D10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83577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91139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30284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82688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2709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9BE3ED-41A9-4033-986F-98DA378D4903}" type="slidenum">
              <a:rPr lang="en-US" smtClean="0"/>
              <a:pPr/>
              <a:t>5</a:t>
            </a:fld>
            <a:endParaRPr lang="en-US" dirty="0"/>
          </a:p>
        </p:txBody>
      </p:sp>
    </p:spTree>
    <p:extLst>
      <p:ext uri="{BB962C8B-B14F-4D97-AF65-F5344CB8AC3E}">
        <p14:creationId xmlns:p14="http://schemas.microsoft.com/office/powerpoint/2010/main" val="10254916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24F81BE-ED15-C33C-1204-B1764B6519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B5A0C38B-4608-8697-18C2-D1375EECC2AE}"/>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722EAAD1-545C-336F-4AAF-21D6FC7A2D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4965834D-AA66-E3AE-3B15-FD578FCEBD6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64027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CB1260C-B140-D9AB-3B15-7C8B6A374F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9CB998D4-1C46-F271-8876-C48223AEDF36}"/>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4293D756-A4F8-EF5D-0327-68C7F0B6E5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1B5CFDF7-DC40-31B2-0338-2A6CEB35FDB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86866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51104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FE9F2BE-2DF1-B334-986B-48A135BEDE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F7C3DDA5-44B7-E6C9-5EB1-46314A287526}"/>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AD1A045C-7A8D-875C-117E-966C2FB8BB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C7A5CE8F-F5A1-FB9D-EEA8-4476F1A8170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32192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8D2F704-A096-8497-BEED-7F984AEC2E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B9E3F9C1-8577-8369-4BB5-D05BE267FB8E}"/>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99CCD8A2-7EB9-39D1-61D9-F50BC29316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AF0C8DF4-4827-BC7E-6289-E4DFEC63D80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33573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039419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31393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5204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31372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49512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71753CA-27B9-ECF2-E802-884758DB9C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38F75BE4-5E29-C6DB-E3AA-F384E3588325}"/>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893E2DFC-C325-ED5C-B19B-59E1156CC9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017BD9FA-A1DF-70C0-F263-43152BE6A122}"/>
              </a:ext>
            </a:extLst>
          </p:cNvPr>
          <p:cNvSpPr>
            <a:spLocks noGrp="1"/>
          </p:cNvSpPr>
          <p:nvPr>
            <p:ph type="sldNum" sz="quarter" idx="10"/>
          </p:nvPr>
        </p:nvSpPr>
        <p:spPr/>
        <p:txBody>
          <a:bodyPr/>
          <a:lstStyle/>
          <a:p>
            <a:fld id="{3A9BE3ED-41A9-4033-986F-98DA378D4903}" type="slidenum">
              <a:rPr lang="en-US" smtClean="0"/>
              <a:pPr/>
              <a:t>6</a:t>
            </a:fld>
            <a:endParaRPr lang="en-US" dirty="0"/>
          </a:p>
        </p:txBody>
      </p:sp>
    </p:spTree>
    <p:extLst>
      <p:ext uri="{BB962C8B-B14F-4D97-AF65-F5344CB8AC3E}">
        <p14:creationId xmlns:p14="http://schemas.microsoft.com/office/powerpoint/2010/main" val="242179608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19516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059687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93460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D7CA4FF-1E54-D727-5716-C654CE170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8B65991C-484F-87A7-2C27-8B058DBD9BD7}"/>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D55B29AA-5FDC-3847-45A6-9ED0219225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14B3BE26-AC11-8A0E-7D8D-61813EF6C08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80533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826868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48431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440575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209BDE4-26F3-70BF-BE39-1228557193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4EAAF4B7-EBEB-6618-E699-33A5E6501C54}"/>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1DA9528F-D149-3747-7AAC-0A2D336347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4FEFEB8A-E2C1-49AD-1CEF-C702ED07523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BE3ED-41A9-4033-986F-98DA378D49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327628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9BE3ED-41A9-4033-986F-98DA378D4903}" type="slidenum">
              <a:rPr lang="en-US" smtClean="0"/>
              <a:pPr/>
              <a:t>64</a:t>
            </a:fld>
            <a:endParaRPr lang="en-US" dirty="0"/>
          </a:p>
        </p:txBody>
      </p:sp>
    </p:spTree>
    <p:extLst>
      <p:ext uri="{BB962C8B-B14F-4D97-AF65-F5344CB8AC3E}">
        <p14:creationId xmlns:p14="http://schemas.microsoft.com/office/powerpoint/2010/main" val="20127928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EEB8B6A-E5AF-A460-EC8A-1038C406C8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31EC7990-887A-ECD8-3A0D-076DE256B5A8}"/>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3B700DD8-C91D-491E-0EE0-1AA3B2DAFD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334CAD2A-27DB-3390-9E3E-E20575A961E2}"/>
              </a:ext>
            </a:extLst>
          </p:cNvPr>
          <p:cNvSpPr>
            <a:spLocks noGrp="1"/>
          </p:cNvSpPr>
          <p:nvPr>
            <p:ph type="sldNum" sz="quarter" idx="10"/>
          </p:nvPr>
        </p:nvSpPr>
        <p:spPr/>
        <p:txBody>
          <a:bodyPr/>
          <a:lstStyle/>
          <a:p>
            <a:fld id="{3A9BE3ED-41A9-4033-986F-98DA378D4903}" type="slidenum">
              <a:rPr lang="en-US" smtClean="0"/>
              <a:pPr/>
              <a:t>65</a:t>
            </a:fld>
            <a:endParaRPr lang="en-US" dirty="0"/>
          </a:p>
        </p:txBody>
      </p:sp>
    </p:spTree>
    <p:extLst>
      <p:ext uri="{BB962C8B-B14F-4D97-AF65-F5344CB8AC3E}">
        <p14:creationId xmlns:p14="http://schemas.microsoft.com/office/powerpoint/2010/main" val="2775365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D8BA5AA-789E-2D45-6F2A-AB98A6E065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837209D1-A925-905A-8AC9-FE15B0240752}"/>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3B809D8B-0ECA-B38D-81F4-96267B946C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13EA4C5C-6196-8776-2D15-2F5BE1A0E328}"/>
              </a:ext>
            </a:extLst>
          </p:cNvPr>
          <p:cNvSpPr>
            <a:spLocks noGrp="1"/>
          </p:cNvSpPr>
          <p:nvPr>
            <p:ph type="sldNum" sz="quarter" idx="10"/>
          </p:nvPr>
        </p:nvSpPr>
        <p:spPr/>
        <p:txBody>
          <a:bodyPr/>
          <a:lstStyle/>
          <a:p>
            <a:fld id="{3A9BE3ED-41A9-4033-986F-98DA378D4903}" type="slidenum">
              <a:rPr lang="en-US" smtClean="0"/>
              <a:pPr/>
              <a:t>7</a:t>
            </a:fld>
            <a:endParaRPr lang="en-US" dirty="0"/>
          </a:p>
        </p:txBody>
      </p:sp>
    </p:spTree>
    <p:extLst>
      <p:ext uri="{BB962C8B-B14F-4D97-AF65-F5344CB8AC3E}">
        <p14:creationId xmlns:p14="http://schemas.microsoft.com/office/powerpoint/2010/main" val="358876958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6413DC2-7308-6BE2-C2FB-99395A42F0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050662DC-E90C-CFE6-38AD-EE4F71E01B17}"/>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122FC786-39EA-66A1-B4C6-46F2EC9CD9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2B25A026-F431-8E54-11E7-909CC0414311}"/>
              </a:ext>
            </a:extLst>
          </p:cNvPr>
          <p:cNvSpPr>
            <a:spLocks noGrp="1"/>
          </p:cNvSpPr>
          <p:nvPr>
            <p:ph type="sldNum" sz="quarter" idx="10"/>
          </p:nvPr>
        </p:nvSpPr>
        <p:spPr/>
        <p:txBody>
          <a:bodyPr/>
          <a:lstStyle/>
          <a:p>
            <a:fld id="{3A9BE3ED-41A9-4033-986F-98DA378D4903}" type="slidenum">
              <a:rPr lang="en-US" smtClean="0"/>
              <a:pPr/>
              <a:t>66</a:t>
            </a:fld>
            <a:endParaRPr lang="en-US" dirty="0"/>
          </a:p>
        </p:txBody>
      </p:sp>
    </p:spTree>
    <p:extLst>
      <p:ext uri="{BB962C8B-B14F-4D97-AF65-F5344CB8AC3E}">
        <p14:creationId xmlns:p14="http://schemas.microsoft.com/office/powerpoint/2010/main" val="324699231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CF431C6-8A87-78E3-E063-4EC83F5F0F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76E641A8-3EA4-A49C-3877-10FC998DB017}"/>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A21817BC-021A-F194-2783-CB28F45D26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F3A1CE24-692A-13A5-CD50-5F7F0B1DC0CA}"/>
              </a:ext>
            </a:extLst>
          </p:cNvPr>
          <p:cNvSpPr>
            <a:spLocks noGrp="1"/>
          </p:cNvSpPr>
          <p:nvPr>
            <p:ph type="sldNum" sz="quarter" idx="10"/>
          </p:nvPr>
        </p:nvSpPr>
        <p:spPr/>
        <p:txBody>
          <a:bodyPr/>
          <a:lstStyle/>
          <a:p>
            <a:fld id="{3A9BE3ED-41A9-4033-986F-98DA378D4903}" type="slidenum">
              <a:rPr lang="en-US" smtClean="0"/>
              <a:pPr/>
              <a:t>67</a:t>
            </a:fld>
            <a:endParaRPr lang="en-US" dirty="0"/>
          </a:p>
        </p:txBody>
      </p:sp>
    </p:spTree>
    <p:extLst>
      <p:ext uri="{BB962C8B-B14F-4D97-AF65-F5344CB8AC3E}">
        <p14:creationId xmlns:p14="http://schemas.microsoft.com/office/powerpoint/2010/main" val="21282917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EDEBF43-7E83-B49F-BF75-80673CCC75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60C92AF1-916A-02E1-1C5D-47EAC3ECA3E2}"/>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D0129F6A-B42F-D703-D61D-C17F2CFD51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B1DA8795-67E3-3C64-0B5D-1F4D9DED50E8}"/>
              </a:ext>
            </a:extLst>
          </p:cNvPr>
          <p:cNvSpPr>
            <a:spLocks noGrp="1"/>
          </p:cNvSpPr>
          <p:nvPr>
            <p:ph type="sldNum" sz="quarter" idx="10"/>
          </p:nvPr>
        </p:nvSpPr>
        <p:spPr/>
        <p:txBody>
          <a:bodyPr/>
          <a:lstStyle/>
          <a:p>
            <a:fld id="{3A9BE3ED-41A9-4033-986F-98DA378D4903}" type="slidenum">
              <a:rPr lang="en-US" smtClean="0"/>
              <a:pPr/>
              <a:t>68</a:t>
            </a:fld>
            <a:endParaRPr lang="en-US" dirty="0"/>
          </a:p>
        </p:txBody>
      </p:sp>
    </p:spTree>
    <p:extLst>
      <p:ext uri="{BB962C8B-B14F-4D97-AF65-F5344CB8AC3E}">
        <p14:creationId xmlns:p14="http://schemas.microsoft.com/office/powerpoint/2010/main" val="80426914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84FB79A-7631-4DDE-D3D0-30A66DFDC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5316A5EC-2171-C612-C9D6-7879ACB89D96}"/>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AFBA5620-F18E-EF71-8F80-6B88E4E6CA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8F25BC15-A5A7-C627-4D92-A58FE16AD580}"/>
              </a:ext>
            </a:extLst>
          </p:cNvPr>
          <p:cNvSpPr>
            <a:spLocks noGrp="1"/>
          </p:cNvSpPr>
          <p:nvPr>
            <p:ph type="sldNum" sz="quarter" idx="10"/>
          </p:nvPr>
        </p:nvSpPr>
        <p:spPr/>
        <p:txBody>
          <a:bodyPr/>
          <a:lstStyle/>
          <a:p>
            <a:fld id="{3A9BE3ED-41A9-4033-986F-98DA378D4903}" type="slidenum">
              <a:rPr lang="en-US" smtClean="0"/>
              <a:pPr/>
              <a:t>69</a:t>
            </a:fld>
            <a:endParaRPr lang="en-US" dirty="0"/>
          </a:p>
        </p:txBody>
      </p:sp>
    </p:spTree>
    <p:extLst>
      <p:ext uri="{BB962C8B-B14F-4D97-AF65-F5344CB8AC3E}">
        <p14:creationId xmlns:p14="http://schemas.microsoft.com/office/powerpoint/2010/main" val="250523373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52E6E0E-B7EA-2D28-22A8-F1E867902E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D43D3B4E-FD3B-C507-7CB4-F0A7E950E250}"/>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8E6D1ADE-6378-DC25-3085-5419CDB1DC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815CD1E2-F361-8894-D365-7323FA9FC749}"/>
              </a:ext>
            </a:extLst>
          </p:cNvPr>
          <p:cNvSpPr>
            <a:spLocks noGrp="1"/>
          </p:cNvSpPr>
          <p:nvPr>
            <p:ph type="sldNum" sz="quarter" idx="10"/>
          </p:nvPr>
        </p:nvSpPr>
        <p:spPr/>
        <p:txBody>
          <a:bodyPr/>
          <a:lstStyle/>
          <a:p>
            <a:fld id="{3A9BE3ED-41A9-4033-986F-98DA378D4903}" type="slidenum">
              <a:rPr lang="en-US" smtClean="0"/>
              <a:pPr/>
              <a:t>70</a:t>
            </a:fld>
            <a:endParaRPr lang="en-US" dirty="0"/>
          </a:p>
        </p:txBody>
      </p:sp>
    </p:spTree>
    <p:extLst>
      <p:ext uri="{BB962C8B-B14F-4D97-AF65-F5344CB8AC3E}">
        <p14:creationId xmlns:p14="http://schemas.microsoft.com/office/powerpoint/2010/main" val="169670763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B747665-6B71-7E6C-8C08-B1E7FF3581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1D7C2D0B-3929-9D35-819E-77902835780D}"/>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10FB526F-B3CD-8A4E-CA06-B33CD744D7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9D4B0E8F-198C-E5F3-2E4B-6C6009004AEC}"/>
              </a:ext>
            </a:extLst>
          </p:cNvPr>
          <p:cNvSpPr>
            <a:spLocks noGrp="1"/>
          </p:cNvSpPr>
          <p:nvPr>
            <p:ph type="sldNum" sz="quarter" idx="10"/>
          </p:nvPr>
        </p:nvSpPr>
        <p:spPr/>
        <p:txBody>
          <a:bodyPr/>
          <a:lstStyle/>
          <a:p>
            <a:fld id="{3A9BE3ED-41A9-4033-986F-98DA378D4903}" type="slidenum">
              <a:rPr lang="en-US" smtClean="0"/>
              <a:pPr/>
              <a:t>71</a:t>
            </a:fld>
            <a:endParaRPr lang="en-US" dirty="0"/>
          </a:p>
        </p:txBody>
      </p:sp>
    </p:spTree>
    <p:extLst>
      <p:ext uri="{BB962C8B-B14F-4D97-AF65-F5344CB8AC3E}">
        <p14:creationId xmlns:p14="http://schemas.microsoft.com/office/powerpoint/2010/main" val="202168561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880532E-A34F-75C2-B769-DCCC07389A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2D110C92-509E-3116-9F73-9EB386C74B70}"/>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546FBC14-1C19-4ED9-782F-D83AC29A05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7924D26B-3926-779B-7826-47ABBAEBEC16}"/>
              </a:ext>
            </a:extLst>
          </p:cNvPr>
          <p:cNvSpPr>
            <a:spLocks noGrp="1"/>
          </p:cNvSpPr>
          <p:nvPr>
            <p:ph type="sldNum" sz="quarter" idx="10"/>
          </p:nvPr>
        </p:nvSpPr>
        <p:spPr/>
        <p:txBody>
          <a:bodyPr/>
          <a:lstStyle/>
          <a:p>
            <a:fld id="{3A9BE3ED-41A9-4033-986F-98DA378D4903}" type="slidenum">
              <a:rPr lang="en-US" smtClean="0"/>
              <a:pPr/>
              <a:t>72</a:t>
            </a:fld>
            <a:endParaRPr lang="en-US" dirty="0"/>
          </a:p>
        </p:txBody>
      </p:sp>
    </p:spTree>
    <p:extLst>
      <p:ext uri="{BB962C8B-B14F-4D97-AF65-F5344CB8AC3E}">
        <p14:creationId xmlns:p14="http://schemas.microsoft.com/office/powerpoint/2010/main" val="327529253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DAADD89-2648-E36A-B64D-B400591F95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0C215003-1C1D-85CE-95D1-0A941932C4CE}"/>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682FE2ED-A867-2ED5-1BC2-2FBD3E8FCF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7CA6928F-BEF5-2C26-A908-9E3F6CFEB18C}"/>
              </a:ext>
            </a:extLst>
          </p:cNvPr>
          <p:cNvSpPr>
            <a:spLocks noGrp="1"/>
          </p:cNvSpPr>
          <p:nvPr>
            <p:ph type="sldNum" sz="quarter" idx="10"/>
          </p:nvPr>
        </p:nvSpPr>
        <p:spPr/>
        <p:txBody>
          <a:bodyPr/>
          <a:lstStyle/>
          <a:p>
            <a:fld id="{3A9BE3ED-41A9-4033-986F-98DA378D4903}" type="slidenum">
              <a:rPr lang="en-US" smtClean="0"/>
              <a:pPr/>
              <a:t>73</a:t>
            </a:fld>
            <a:endParaRPr lang="en-US" dirty="0"/>
          </a:p>
        </p:txBody>
      </p:sp>
    </p:spTree>
    <p:extLst>
      <p:ext uri="{BB962C8B-B14F-4D97-AF65-F5344CB8AC3E}">
        <p14:creationId xmlns:p14="http://schemas.microsoft.com/office/powerpoint/2010/main" val="155251255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13FE49-7484-3952-5DD9-0577126E2B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579E0420-1FA5-31AE-F889-23F8CB13A29C}"/>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C01730D6-E490-CC4D-4AA7-41734EDBF3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CA1F0B3F-78E1-CCDB-A0D8-BE7406532204}"/>
              </a:ext>
            </a:extLst>
          </p:cNvPr>
          <p:cNvSpPr>
            <a:spLocks noGrp="1"/>
          </p:cNvSpPr>
          <p:nvPr>
            <p:ph type="sldNum" sz="quarter" idx="10"/>
          </p:nvPr>
        </p:nvSpPr>
        <p:spPr/>
        <p:txBody>
          <a:bodyPr/>
          <a:lstStyle/>
          <a:p>
            <a:fld id="{3A9BE3ED-41A9-4033-986F-98DA378D4903}" type="slidenum">
              <a:rPr lang="en-US" smtClean="0"/>
              <a:pPr/>
              <a:t>74</a:t>
            </a:fld>
            <a:endParaRPr lang="en-US" dirty="0"/>
          </a:p>
        </p:txBody>
      </p:sp>
    </p:spTree>
    <p:extLst>
      <p:ext uri="{BB962C8B-B14F-4D97-AF65-F5344CB8AC3E}">
        <p14:creationId xmlns:p14="http://schemas.microsoft.com/office/powerpoint/2010/main" val="219921165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29FDAD5-9CBF-FE85-2862-9EE4C9FA29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82B169B0-62E2-34E0-70E8-E8387765BAC2}"/>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A14861FE-6D27-DE74-2DE5-08D3966C30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4F606AEF-A131-60B9-DBF4-EF19EFF2AAEB}"/>
              </a:ext>
            </a:extLst>
          </p:cNvPr>
          <p:cNvSpPr>
            <a:spLocks noGrp="1"/>
          </p:cNvSpPr>
          <p:nvPr>
            <p:ph type="sldNum" sz="quarter" idx="10"/>
          </p:nvPr>
        </p:nvSpPr>
        <p:spPr/>
        <p:txBody>
          <a:bodyPr/>
          <a:lstStyle/>
          <a:p>
            <a:fld id="{3A9BE3ED-41A9-4033-986F-98DA378D4903}" type="slidenum">
              <a:rPr lang="en-US" smtClean="0"/>
              <a:pPr/>
              <a:t>75</a:t>
            </a:fld>
            <a:endParaRPr lang="en-US" dirty="0"/>
          </a:p>
        </p:txBody>
      </p:sp>
    </p:spTree>
    <p:extLst>
      <p:ext uri="{BB962C8B-B14F-4D97-AF65-F5344CB8AC3E}">
        <p14:creationId xmlns:p14="http://schemas.microsoft.com/office/powerpoint/2010/main" val="2184558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90EBF01-AF5B-1E26-B458-EAE073119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D2A28B8B-CCAF-6517-5CCD-13AC6EDB0A25}"/>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98B9AC96-DCBA-7CB9-D3D8-3D4B4C5E04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BE50B9A1-260B-30EA-D4A5-2AF4C1FFA565}"/>
              </a:ext>
            </a:extLst>
          </p:cNvPr>
          <p:cNvSpPr>
            <a:spLocks noGrp="1"/>
          </p:cNvSpPr>
          <p:nvPr>
            <p:ph type="sldNum" sz="quarter" idx="10"/>
          </p:nvPr>
        </p:nvSpPr>
        <p:spPr/>
        <p:txBody>
          <a:bodyPr/>
          <a:lstStyle/>
          <a:p>
            <a:fld id="{3A9BE3ED-41A9-4033-986F-98DA378D4903}" type="slidenum">
              <a:rPr lang="en-US" smtClean="0"/>
              <a:pPr/>
              <a:t>8</a:t>
            </a:fld>
            <a:endParaRPr lang="en-US" dirty="0"/>
          </a:p>
        </p:txBody>
      </p:sp>
    </p:spTree>
    <p:extLst>
      <p:ext uri="{BB962C8B-B14F-4D97-AF65-F5344CB8AC3E}">
        <p14:creationId xmlns:p14="http://schemas.microsoft.com/office/powerpoint/2010/main" val="155868777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883392A-F0D8-258D-CE73-8239C76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8F8263E2-3921-1B3E-DD7C-BDD53EEC76E7}"/>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33C4415D-E49C-6189-D103-00FFBBCF33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95128EF0-24E4-2776-A6E6-CBF2897941CB}"/>
              </a:ext>
            </a:extLst>
          </p:cNvPr>
          <p:cNvSpPr>
            <a:spLocks noGrp="1"/>
          </p:cNvSpPr>
          <p:nvPr>
            <p:ph type="sldNum" sz="quarter" idx="10"/>
          </p:nvPr>
        </p:nvSpPr>
        <p:spPr/>
        <p:txBody>
          <a:bodyPr/>
          <a:lstStyle/>
          <a:p>
            <a:fld id="{3A9BE3ED-41A9-4033-986F-98DA378D4903}" type="slidenum">
              <a:rPr lang="en-US" smtClean="0"/>
              <a:pPr/>
              <a:t>76</a:t>
            </a:fld>
            <a:endParaRPr lang="en-US" dirty="0"/>
          </a:p>
        </p:txBody>
      </p:sp>
    </p:spTree>
    <p:extLst>
      <p:ext uri="{BB962C8B-B14F-4D97-AF65-F5344CB8AC3E}">
        <p14:creationId xmlns:p14="http://schemas.microsoft.com/office/powerpoint/2010/main" val="61001250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FF2ADA-4C31-BE79-600F-670B25546E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100F3D73-9F07-7DEB-B7C8-5673FB20F277}"/>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CC76639C-6C6E-6872-A772-6CC61F51A7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9C71F3E2-4936-3D6C-573A-ECEE004EF0B3}"/>
              </a:ext>
            </a:extLst>
          </p:cNvPr>
          <p:cNvSpPr>
            <a:spLocks noGrp="1"/>
          </p:cNvSpPr>
          <p:nvPr>
            <p:ph type="sldNum" sz="quarter" idx="10"/>
          </p:nvPr>
        </p:nvSpPr>
        <p:spPr/>
        <p:txBody>
          <a:bodyPr/>
          <a:lstStyle/>
          <a:p>
            <a:fld id="{3A9BE3ED-41A9-4033-986F-98DA378D4903}" type="slidenum">
              <a:rPr lang="en-US" smtClean="0"/>
              <a:pPr/>
              <a:t>77</a:t>
            </a:fld>
            <a:endParaRPr lang="en-US" dirty="0"/>
          </a:p>
        </p:txBody>
      </p:sp>
    </p:spTree>
    <p:extLst>
      <p:ext uri="{BB962C8B-B14F-4D97-AF65-F5344CB8AC3E}">
        <p14:creationId xmlns:p14="http://schemas.microsoft.com/office/powerpoint/2010/main" val="167243666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2D7596B-5227-FD5C-B3A8-205E6BE521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63B68F39-062F-5699-36F5-09E2A4C30D2C}"/>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60BEFEE8-E98A-77D4-196B-DCCF7EE017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595C196E-2E78-EECA-D767-6055DB2A13AF}"/>
              </a:ext>
            </a:extLst>
          </p:cNvPr>
          <p:cNvSpPr>
            <a:spLocks noGrp="1"/>
          </p:cNvSpPr>
          <p:nvPr>
            <p:ph type="sldNum" sz="quarter" idx="10"/>
          </p:nvPr>
        </p:nvSpPr>
        <p:spPr/>
        <p:txBody>
          <a:bodyPr/>
          <a:lstStyle/>
          <a:p>
            <a:fld id="{3A9BE3ED-41A9-4033-986F-98DA378D4903}" type="slidenum">
              <a:rPr lang="en-US" smtClean="0"/>
              <a:pPr/>
              <a:t>78</a:t>
            </a:fld>
            <a:endParaRPr lang="en-US" dirty="0"/>
          </a:p>
        </p:txBody>
      </p:sp>
    </p:spTree>
    <p:extLst>
      <p:ext uri="{BB962C8B-B14F-4D97-AF65-F5344CB8AC3E}">
        <p14:creationId xmlns:p14="http://schemas.microsoft.com/office/powerpoint/2010/main" val="245242191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28ED700-8F67-799F-610B-F010FF686F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EBAB7709-716A-E1A8-8248-5B01C50DABDA}"/>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97E835EF-8154-4DFC-4381-5F3E849984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A7FF5B06-E58B-F8FC-DD87-DFE303755B2E}"/>
              </a:ext>
            </a:extLst>
          </p:cNvPr>
          <p:cNvSpPr>
            <a:spLocks noGrp="1"/>
          </p:cNvSpPr>
          <p:nvPr>
            <p:ph type="sldNum" sz="quarter" idx="10"/>
          </p:nvPr>
        </p:nvSpPr>
        <p:spPr/>
        <p:txBody>
          <a:bodyPr/>
          <a:lstStyle/>
          <a:p>
            <a:fld id="{3A9BE3ED-41A9-4033-986F-98DA378D4903}" type="slidenum">
              <a:rPr lang="en-US" smtClean="0"/>
              <a:pPr/>
              <a:t>79</a:t>
            </a:fld>
            <a:endParaRPr lang="en-US" dirty="0"/>
          </a:p>
        </p:txBody>
      </p:sp>
    </p:spTree>
    <p:extLst>
      <p:ext uri="{BB962C8B-B14F-4D97-AF65-F5344CB8AC3E}">
        <p14:creationId xmlns:p14="http://schemas.microsoft.com/office/powerpoint/2010/main" val="312101104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9BE3ED-41A9-4033-986F-98DA378D4903}" type="slidenum">
              <a:rPr lang="en-US" smtClean="0"/>
              <a:pPr/>
              <a:t>80</a:t>
            </a:fld>
            <a:endParaRPr lang="en-US"/>
          </a:p>
        </p:txBody>
      </p:sp>
    </p:spTree>
    <p:extLst>
      <p:ext uri="{BB962C8B-B14F-4D97-AF65-F5344CB8AC3E}">
        <p14:creationId xmlns:p14="http://schemas.microsoft.com/office/powerpoint/2010/main" val="1285724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97F19D0-7F61-D2B3-7F91-9C609BEDD4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3417A379-597C-7551-904B-32F34ACF2C69}"/>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BC76336F-A254-DE09-7814-3A87C8C81E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BA582F8A-91C4-A40D-2D75-F2C2E6CFB227}"/>
              </a:ext>
            </a:extLst>
          </p:cNvPr>
          <p:cNvSpPr>
            <a:spLocks noGrp="1"/>
          </p:cNvSpPr>
          <p:nvPr>
            <p:ph type="sldNum" sz="quarter" idx="10"/>
          </p:nvPr>
        </p:nvSpPr>
        <p:spPr/>
        <p:txBody>
          <a:bodyPr/>
          <a:lstStyle/>
          <a:p>
            <a:fld id="{3A9BE3ED-41A9-4033-986F-98DA378D4903}" type="slidenum">
              <a:rPr lang="en-US" smtClean="0"/>
              <a:pPr/>
              <a:t>9</a:t>
            </a:fld>
            <a:endParaRPr lang="en-US" dirty="0"/>
          </a:p>
        </p:txBody>
      </p:sp>
    </p:spTree>
    <p:extLst>
      <p:ext uri="{BB962C8B-B14F-4D97-AF65-F5344CB8AC3E}">
        <p14:creationId xmlns:p14="http://schemas.microsoft.com/office/powerpoint/2010/main" val="4164266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47AFDCD-79B3-AAB8-4BB0-0E3CEACA2A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C50CBC31-EDD4-AB43-04C9-FC48B56CF343}"/>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xmlns="" id="{F07DBDC9-9846-8DC1-45C3-5C9809BBA3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0BF25403-C713-7412-EA08-04D1947A6F53}"/>
              </a:ext>
            </a:extLst>
          </p:cNvPr>
          <p:cNvSpPr>
            <a:spLocks noGrp="1"/>
          </p:cNvSpPr>
          <p:nvPr>
            <p:ph type="sldNum" sz="quarter" idx="10"/>
          </p:nvPr>
        </p:nvSpPr>
        <p:spPr/>
        <p:txBody>
          <a:bodyPr/>
          <a:lstStyle/>
          <a:p>
            <a:fld id="{3A9BE3ED-41A9-4033-986F-98DA378D4903}" type="slidenum">
              <a:rPr lang="en-US" smtClean="0"/>
              <a:pPr/>
              <a:t>10</a:t>
            </a:fld>
            <a:endParaRPr lang="en-US" dirty="0"/>
          </a:p>
        </p:txBody>
      </p:sp>
    </p:spTree>
    <p:extLst>
      <p:ext uri="{BB962C8B-B14F-4D97-AF65-F5344CB8AC3E}">
        <p14:creationId xmlns:p14="http://schemas.microsoft.com/office/powerpoint/2010/main" val="1912239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7BC090-46EC-4929-B8DD-CC8748AE1A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77178E5-D824-1191-3DD2-DBA085A881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3F453A92-CADE-2FDE-059A-EF6F29D7C5FB}"/>
              </a:ext>
            </a:extLst>
          </p:cNvPr>
          <p:cNvSpPr>
            <a:spLocks noGrp="1"/>
          </p:cNvSpPr>
          <p:nvPr>
            <p:ph type="dt" sz="half" idx="10"/>
          </p:nvPr>
        </p:nvSpPr>
        <p:spPr/>
        <p:txBody>
          <a:bodyPr/>
          <a:lstStyle/>
          <a:p>
            <a:fld id="{4C88DFF8-A236-4A1B-B2C1-F5166DFAA12A}" type="datetimeFigureOut">
              <a:rPr lang="en-US" smtClean="0"/>
              <a:t>4/4/2025</a:t>
            </a:fld>
            <a:endParaRPr lang="en-US"/>
          </a:p>
        </p:txBody>
      </p:sp>
      <p:sp>
        <p:nvSpPr>
          <p:cNvPr id="5" name="Footer Placeholder 4">
            <a:extLst>
              <a:ext uri="{FF2B5EF4-FFF2-40B4-BE49-F238E27FC236}">
                <a16:creationId xmlns:a16="http://schemas.microsoft.com/office/drawing/2014/main" xmlns="" id="{523F6A4C-14B7-482C-85B2-BBB1B906BF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1B7CDAD-8323-FFDE-E5D7-5C16CC7FDAE6}"/>
              </a:ext>
            </a:extLst>
          </p:cNvPr>
          <p:cNvSpPr>
            <a:spLocks noGrp="1"/>
          </p:cNvSpPr>
          <p:nvPr>
            <p:ph type="sldNum" sz="quarter" idx="12"/>
          </p:nvPr>
        </p:nvSpPr>
        <p:spPr/>
        <p:txBody>
          <a:bodyPr/>
          <a:lstStyle/>
          <a:p>
            <a:fld id="{20F4DEFB-A92E-4687-A97B-0298FCC74853}" type="slidenum">
              <a:rPr lang="en-US" smtClean="0"/>
              <a:t>‹#›</a:t>
            </a:fld>
            <a:endParaRPr lang="en-US"/>
          </a:p>
        </p:txBody>
      </p:sp>
    </p:spTree>
    <p:extLst>
      <p:ext uri="{BB962C8B-B14F-4D97-AF65-F5344CB8AC3E}">
        <p14:creationId xmlns:p14="http://schemas.microsoft.com/office/powerpoint/2010/main" val="1644178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64A2E6-9D8E-0239-E8A4-213B814CAA3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4AFDBC9-1D3B-0E6E-4E7D-3D528BBB2E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56AD806-9068-2023-4F4F-453CB6FB018B}"/>
              </a:ext>
            </a:extLst>
          </p:cNvPr>
          <p:cNvSpPr>
            <a:spLocks noGrp="1"/>
          </p:cNvSpPr>
          <p:nvPr>
            <p:ph type="dt" sz="half" idx="10"/>
          </p:nvPr>
        </p:nvSpPr>
        <p:spPr/>
        <p:txBody>
          <a:bodyPr/>
          <a:lstStyle/>
          <a:p>
            <a:fld id="{4C88DFF8-A236-4A1B-B2C1-F5166DFAA12A}" type="datetimeFigureOut">
              <a:rPr lang="en-US" smtClean="0"/>
              <a:t>4/4/2025</a:t>
            </a:fld>
            <a:endParaRPr lang="en-US"/>
          </a:p>
        </p:txBody>
      </p:sp>
      <p:sp>
        <p:nvSpPr>
          <p:cNvPr id="5" name="Footer Placeholder 4">
            <a:extLst>
              <a:ext uri="{FF2B5EF4-FFF2-40B4-BE49-F238E27FC236}">
                <a16:creationId xmlns:a16="http://schemas.microsoft.com/office/drawing/2014/main" xmlns="" id="{6E73F4C0-ED09-5694-9043-04547D4FC1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2FA5C3B-33EC-12B8-05B6-9FDD990743CA}"/>
              </a:ext>
            </a:extLst>
          </p:cNvPr>
          <p:cNvSpPr>
            <a:spLocks noGrp="1"/>
          </p:cNvSpPr>
          <p:nvPr>
            <p:ph type="sldNum" sz="quarter" idx="12"/>
          </p:nvPr>
        </p:nvSpPr>
        <p:spPr/>
        <p:txBody>
          <a:bodyPr/>
          <a:lstStyle/>
          <a:p>
            <a:fld id="{20F4DEFB-A92E-4687-A97B-0298FCC74853}" type="slidenum">
              <a:rPr lang="en-US" smtClean="0"/>
              <a:t>‹#›</a:t>
            </a:fld>
            <a:endParaRPr lang="en-US"/>
          </a:p>
        </p:txBody>
      </p:sp>
    </p:spTree>
    <p:extLst>
      <p:ext uri="{BB962C8B-B14F-4D97-AF65-F5344CB8AC3E}">
        <p14:creationId xmlns:p14="http://schemas.microsoft.com/office/powerpoint/2010/main" val="3375807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B6BE9E5-4601-C643-E314-23FD9F23F8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A541CCD7-B5C3-3ED6-31BB-2D8B7A218E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F23E013-8900-479F-9710-BCC397E7C81D}"/>
              </a:ext>
            </a:extLst>
          </p:cNvPr>
          <p:cNvSpPr>
            <a:spLocks noGrp="1"/>
          </p:cNvSpPr>
          <p:nvPr>
            <p:ph type="dt" sz="half" idx="10"/>
          </p:nvPr>
        </p:nvSpPr>
        <p:spPr/>
        <p:txBody>
          <a:bodyPr/>
          <a:lstStyle/>
          <a:p>
            <a:fld id="{4C88DFF8-A236-4A1B-B2C1-F5166DFAA12A}" type="datetimeFigureOut">
              <a:rPr lang="en-US" smtClean="0"/>
              <a:t>4/4/2025</a:t>
            </a:fld>
            <a:endParaRPr lang="en-US"/>
          </a:p>
        </p:txBody>
      </p:sp>
      <p:sp>
        <p:nvSpPr>
          <p:cNvPr id="5" name="Footer Placeholder 4">
            <a:extLst>
              <a:ext uri="{FF2B5EF4-FFF2-40B4-BE49-F238E27FC236}">
                <a16:creationId xmlns:a16="http://schemas.microsoft.com/office/drawing/2014/main" xmlns="" id="{C9702897-9D7D-1633-08EB-B046A169EE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882B4A7-D54F-8804-7C90-79B2CC83E94E}"/>
              </a:ext>
            </a:extLst>
          </p:cNvPr>
          <p:cNvSpPr>
            <a:spLocks noGrp="1"/>
          </p:cNvSpPr>
          <p:nvPr>
            <p:ph type="sldNum" sz="quarter" idx="12"/>
          </p:nvPr>
        </p:nvSpPr>
        <p:spPr/>
        <p:txBody>
          <a:bodyPr/>
          <a:lstStyle/>
          <a:p>
            <a:fld id="{20F4DEFB-A92E-4687-A97B-0298FCC74853}" type="slidenum">
              <a:rPr lang="en-US" smtClean="0"/>
              <a:t>‹#›</a:t>
            </a:fld>
            <a:endParaRPr lang="en-US"/>
          </a:p>
        </p:txBody>
      </p:sp>
    </p:spTree>
    <p:extLst>
      <p:ext uri="{BB962C8B-B14F-4D97-AF65-F5344CB8AC3E}">
        <p14:creationId xmlns:p14="http://schemas.microsoft.com/office/powerpoint/2010/main" val="681674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p:nvPr>
        </p:nvSpPr>
        <p:spPr>
          <a:xfrm>
            <a:off x="3251202" y="914400"/>
            <a:ext cx="8635999" cy="4038600"/>
          </a:xfrm>
        </p:spPr>
        <p:txBody>
          <a:bodyPr anchor="b"/>
          <a:lstStyle>
            <a:lvl1pPr algn="r">
              <a:defRPr cap="all" baseline="0">
                <a:solidFill>
                  <a:schemeClr val="tx1"/>
                </a:solidFill>
              </a:defRPr>
            </a:lvl1pPr>
          </a:lstStyle>
          <a:p>
            <a:r>
              <a:rPr kumimoji="0" lang="en-US" dirty="0"/>
              <a:t>Click to edit Master title style</a:t>
            </a:r>
          </a:p>
        </p:txBody>
      </p:sp>
      <p:sp>
        <p:nvSpPr>
          <p:cNvPr id="17" name="Footer Placeholder 16"/>
          <p:cNvSpPr>
            <a:spLocks noGrp="1"/>
          </p:cNvSpPr>
          <p:nvPr>
            <p:ph type="ftr" sz="quarter" idx="11"/>
          </p:nvPr>
        </p:nvSpPr>
        <p:spPr>
          <a:xfrm>
            <a:off x="2780524" y="236541"/>
            <a:ext cx="78232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10668001" y="228600"/>
            <a:ext cx="1117600" cy="381000"/>
          </a:xfrm>
          <a:prstGeom prst="rect">
            <a:avLst/>
          </a:prstGeom>
        </p:spPr>
        <p:txBody>
          <a:bodyPr/>
          <a:lstStyle>
            <a:lvl1pPr>
              <a:defRPr>
                <a:solidFill>
                  <a:schemeClr val="tx2"/>
                </a:solidFill>
              </a:defRPr>
            </a:lvl1pPr>
          </a:lstStyle>
          <a:p>
            <a:fld id="{B6F15528-21DE-4FAA-801E-634DDDAF4B2B}" type="slidenum">
              <a:rPr lang="en-US" smtClean="0"/>
              <a:pPr/>
              <a:t>‹#›</a:t>
            </a:fld>
            <a:endParaRPr lang="en-US"/>
          </a:p>
        </p:txBody>
      </p:sp>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val="0"/>
              </a:ext>
            </a:extLst>
          </a:blip>
          <a:srcRect t="460" b="650"/>
          <a:stretch/>
        </p:blipFill>
        <p:spPr>
          <a:xfrm>
            <a:off x="-1" y="0"/>
            <a:ext cx="9813851" cy="6858000"/>
          </a:xfrm>
          <a:prstGeom prst="rect">
            <a:avLst/>
          </a:prstGeom>
        </p:spPr>
      </p:pic>
      <p:sp>
        <p:nvSpPr>
          <p:cNvPr id="2" name="Rectangle 1"/>
          <p:cNvSpPr/>
          <p:nvPr userDrawn="1"/>
        </p:nvSpPr>
        <p:spPr>
          <a:xfrm>
            <a:off x="9525000" y="0"/>
            <a:ext cx="2667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1783774"/>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p:nvPr>
        </p:nvSpPr>
        <p:spPr>
          <a:xfrm>
            <a:off x="3251202" y="914400"/>
            <a:ext cx="8635999" cy="4038600"/>
          </a:xfrm>
        </p:spPr>
        <p:txBody>
          <a:bodyPr anchor="b"/>
          <a:lstStyle>
            <a:lvl1pPr algn="r">
              <a:defRPr cap="all" baseline="0">
                <a:solidFill>
                  <a:schemeClr val="tx1"/>
                </a:solidFill>
              </a:defRPr>
            </a:lvl1pPr>
          </a:lstStyle>
          <a:p>
            <a:r>
              <a:rPr kumimoji="0" lang="en-US" dirty="0"/>
              <a:t>Click to edit Master title style</a:t>
            </a:r>
          </a:p>
        </p:txBody>
      </p:sp>
      <p:sp>
        <p:nvSpPr>
          <p:cNvPr id="17" name="Footer Placeholder 16"/>
          <p:cNvSpPr>
            <a:spLocks noGrp="1"/>
          </p:cNvSpPr>
          <p:nvPr>
            <p:ph type="ftr" sz="quarter" idx="11"/>
          </p:nvPr>
        </p:nvSpPr>
        <p:spPr>
          <a:xfrm>
            <a:off x="2780524" y="236541"/>
            <a:ext cx="78232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10668001" y="228600"/>
            <a:ext cx="1117600" cy="381000"/>
          </a:xfrm>
          <a:prstGeom prst="rect">
            <a:avLst/>
          </a:prstGeom>
        </p:spPr>
        <p:txBody>
          <a:bodyPr/>
          <a:lstStyle>
            <a:lvl1pPr>
              <a:defRPr>
                <a:solidFill>
                  <a:schemeClr val="tx2"/>
                </a:solidFill>
              </a:defRPr>
            </a:lvl1pPr>
          </a:lstStyle>
          <a:p>
            <a:fld id="{B6F15528-21DE-4FAA-801E-634DDDAF4B2B}" type="slidenum">
              <a:rPr lang="en-US" smtClean="0"/>
              <a:pPr/>
              <a:t>‹#›</a:t>
            </a:fld>
            <a:endParaRPr lang="en-US"/>
          </a:p>
        </p:txBody>
      </p:sp>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val="0"/>
              </a:ext>
            </a:extLst>
          </a:blip>
          <a:srcRect t="460" b="650"/>
          <a:stretch/>
        </p:blipFill>
        <p:spPr>
          <a:xfrm>
            <a:off x="-1" y="0"/>
            <a:ext cx="9813851" cy="6858000"/>
          </a:xfrm>
          <a:prstGeom prst="rect">
            <a:avLst/>
          </a:prstGeom>
        </p:spPr>
      </p:pic>
      <p:sp>
        <p:nvSpPr>
          <p:cNvPr id="2" name="Rectangle 1"/>
          <p:cNvSpPr/>
          <p:nvPr userDrawn="1"/>
        </p:nvSpPr>
        <p:spPr>
          <a:xfrm>
            <a:off x="9525000" y="0"/>
            <a:ext cx="2667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5091862"/>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83773" y="0"/>
            <a:ext cx="11408228" cy="990600"/>
          </a:xfrm>
        </p:spPr>
        <p:txBody>
          <a:bodyPr>
            <a:normAutofit/>
          </a:bodyPr>
          <a:lstStyle>
            <a:lvl1pPr>
              <a:defRPr sz="2000"/>
            </a:lvl1pPr>
          </a:lstStyle>
          <a:p>
            <a:r>
              <a:rPr kumimoji="0" lang="en-US" dirty="0"/>
              <a:t>Click to edit Master title style</a:t>
            </a:r>
          </a:p>
        </p:txBody>
      </p:sp>
      <p:sp>
        <p:nvSpPr>
          <p:cNvPr id="6" name="Slide Number Placeholder 5"/>
          <p:cNvSpPr>
            <a:spLocks noGrp="1"/>
          </p:cNvSpPr>
          <p:nvPr>
            <p:ph type="sldNum" sz="quarter" idx="12"/>
          </p:nvPr>
        </p:nvSpPr>
        <p:spPr>
          <a:xfrm>
            <a:off x="0" y="1295400"/>
            <a:ext cx="711200" cy="244476"/>
          </a:xfrm>
          <a:prstGeom prst="rect">
            <a:avLst/>
          </a:prstGeom>
        </p:spPr>
        <p:txBody>
          <a:bodyPr/>
          <a:lstStyle>
            <a:lvl1pPr>
              <a:defRPr>
                <a:solidFill>
                  <a:srgbClr val="FFFFFF"/>
                </a:solidFill>
              </a:defRPr>
            </a:lvl1p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783772" y="1240971"/>
            <a:ext cx="10875264" cy="4419600"/>
          </a:xfrm>
        </p:spPr>
        <p:txBody>
          <a:bodyPr/>
          <a:lstStyle>
            <a:lvl1pPr>
              <a:buNone/>
              <a:defRPr sz="1600"/>
            </a:lvl1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9" name="TextBox 8"/>
          <p:cNvSpPr txBox="1"/>
          <p:nvPr userDrawn="1"/>
        </p:nvSpPr>
        <p:spPr>
          <a:xfrm>
            <a:off x="304800" y="5943600"/>
            <a:ext cx="4368800" cy="369332"/>
          </a:xfrm>
          <a:prstGeom prst="rect">
            <a:avLst/>
          </a:prstGeom>
          <a:noFill/>
        </p:spPr>
        <p:txBody>
          <a:bodyPr wrap="square" rtlCol="0">
            <a:spAutoFit/>
          </a:bodyPr>
          <a:lstStyle/>
          <a:p>
            <a:endParaRPr lang="en-US" sz="1800" dirty="0"/>
          </a:p>
        </p:txBody>
      </p:sp>
    </p:spTree>
    <p:extLst>
      <p:ext uri="{BB962C8B-B14F-4D97-AF65-F5344CB8AC3E}">
        <p14:creationId xmlns:p14="http://schemas.microsoft.com/office/powerpoint/2010/main" val="20752612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124177" y="365634"/>
            <a:ext cx="711200" cy="244476"/>
          </a:xfrm>
          <a:prstGeom prst="rect">
            <a:avLst/>
          </a:prstGeom>
        </p:spPr>
        <p:txBody>
          <a:bodyPr/>
          <a:lstStyle/>
          <a:p>
            <a:fld id="{27384E12-3007-4A19-9F89-2C29BF24ED3B}" type="slidenum">
              <a:rPr lang="en-US" smtClean="0"/>
              <a:pPr/>
              <a:t>‹#›</a:t>
            </a:fld>
            <a:endParaRPr lang="en-US" dirty="0"/>
          </a:p>
        </p:txBody>
      </p:sp>
      <p:sp>
        <p:nvSpPr>
          <p:cNvPr id="7" name="Title 1"/>
          <p:cNvSpPr txBox="1">
            <a:spLocks/>
          </p:cNvSpPr>
          <p:nvPr userDrawn="1"/>
        </p:nvSpPr>
        <p:spPr>
          <a:xfrm>
            <a:off x="769257" y="228600"/>
            <a:ext cx="11422743" cy="838200"/>
          </a:xfrm>
          <a:prstGeom prst="rect">
            <a:avLst/>
          </a:prstGeom>
        </p:spPr>
        <p:txBody>
          <a:bodyPr vert="horz" anchor="ctr">
            <a:normAutofit/>
          </a:bodyPr>
          <a:lstStyle>
            <a:lvl1pPr>
              <a:defRPr sz="2000"/>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chemeClr val="tx2"/>
                </a:solidFill>
                <a:effectLst/>
                <a:uLnTx/>
                <a:uFillTx/>
                <a:latin typeface="+mj-lt"/>
                <a:ea typeface="+mj-ea"/>
                <a:cs typeface="+mj-cs"/>
              </a:rPr>
              <a:t>Click to edit Master title style</a:t>
            </a:r>
          </a:p>
        </p:txBody>
      </p:sp>
    </p:spTree>
    <p:extLst>
      <p:ext uri="{BB962C8B-B14F-4D97-AF65-F5344CB8AC3E}">
        <p14:creationId xmlns:p14="http://schemas.microsoft.com/office/powerpoint/2010/main" val="39882927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p>
        </p:txBody>
      </p:sp>
      <p:sp>
        <p:nvSpPr>
          <p:cNvPr id="7" name="Title 1"/>
          <p:cNvSpPr>
            <a:spLocks noGrp="1"/>
          </p:cNvSpPr>
          <p:nvPr>
            <p:ph type="title"/>
          </p:nvPr>
        </p:nvSpPr>
        <p:spPr>
          <a:xfrm>
            <a:off x="1016001" y="0"/>
            <a:ext cx="11175999" cy="990600"/>
          </a:xfrm>
        </p:spPr>
        <p:txBody>
          <a:bodyPr>
            <a:normAutofit/>
          </a:bodyPr>
          <a:lstStyle>
            <a:lvl1pPr>
              <a:defRPr sz="2000"/>
            </a:lvl1pPr>
          </a:lstStyle>
          <a:p>
            <a:r>
              <a:rPr kumimoji="0" lang="en-US" dirty="0"/>
              <a:t>Click to edit Master title style</a:t>
            </a:r>
          </a:p>
        </p:txBody>
      </p:sp>
      <p:sp>
        <p:nvSpPr>
          <p:cNvPr id="10" name="Номер слайда 4"/>
          <p:cNvSpPr txBox="1">
            <a:spLocks noGrp="1"/>
          </p:cNvSpPr>
          <p:nvPr userDrawn="1"/>
        </p:nvSpPr>
        <p:spPr bwMode="auto">
          <a:xfrm>
            <a:off x="10871201" y="310634"/>
            <a:ext cx="1320799" cy="369332"/>
          </a:xfrm>
          <a:prstGeom prst="rect">
            <a:avLst/>
          </a:prstGeom>
          <a:noFill/>
        </p:spPr>
        <p:txBody>
          <a:bodyPr wrap="square" rtlCol="0">
            <a:spAutoFit/>
          </a:bodyPr>
          <a:lstStyle>
            <a:defPPr>
              <a:defRPr lang="en-US"/>
            </a:defPPr>
            <a:lvl1pPr algn="r">
              <a:defRPr b="0" i="0">
                <a:solidFill>
                  <a:schemeClr val="bg1"/>
                </a:solidFill>
                <a:latin typeface="Avenir Light" charset="0"/>
                <a:ea typeface="Avenir Light" charset="0"/>
                <a:cs typeface="Avenir Light" charset="0"/>
              </a:defRPr>
            </a:lvl1pPr>
          </a:lstStyle>
          <a:p>
            <a:pPr lvl="0" algn="ctr"/>
            <a:fld id="{4BC17889-25A3-054E-95BE-1C666ECD4470}" type="slidenum">
              <a:rPr lang="ru-RU" altLang="ru-RU" sz="1800">
                <a:solidFill>
                  <a:schemeClr val="bg1">
                    <a:lumMod val="75000"/>
                  </a:schemeClr>
                </a:solidFill>
                <a:latin typeface="Exo" charset="0"/>
                <a:ea typeface="Exo" charset="0"/>
                <a:cs typeface="Exo" charset="0"/>
              </a:rPr>
              <a:pPr lvl="0" algn="ctr"/>
              <a:t>‹#›</a:t>
            </a:fld>
            <a:endParaRPr lang="ru-RU" altLang="ru-RU" sz="1800" dirty="0">
              <a:solidFill>
                <a:schemeClr val="bg1">
                  <a:lumMod val="75000"/>
                </a:schemeClr>
              </a:solidFill>
              <a:latin typeface="Exo" charset="0"/>
              <a:ea typeface="Exo" charset="0"/>
              <a:cs typeface="Exo" charset="0"/>
            </a:endParaRPr>
          </a:p>
        </p:txBody>
      </p:sp>
    </p:spTree>
    <p:extLst>
      <p:ext uri="{BB962C8B-B14F-4D97-AF65-F5344CB8AC3E}">
        <p14:creationId xmlns:p14="http://schemas.microsoft.com/office/powerpoint/2010/main" val="1637677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711200" cy="381000"/>
          </a:xfrm>
          <a:prstGeom prst="rect">
            <a:avLst/>
          </a:prstGeom>
        </p:spPr>
        <p:txBody>
          <a:bodyPr/>
          <a:lstStyle>
            <a:lvl1pPr>
              <a:defRPr>
                <a:solidFill>
                  <a:schemeClr val="tx2"/>
                </a:solidFill>
              </a:defRPr>
            </a:lvl1pPr>
          </a:lstStyle>
          <a:p>
            <a:fld id="{B6F15528-21DE-4FAA-801E-634DDDAF4B2B}" type="slidenum">
              <a:rPr lang="en-US" smtClean="0"/>
              <a:pPr/>
              <a:t>‹#›</a:t>
            </a:fld>
            <a:endParaRPr lang="en-US"/>
          </a:p>
        </p:txBody>
      </p:sp>
      <p:pic>
        <p:nvPicPr>
          <p:cNvPr id="5" name="Picture 2" descr="logo"/>
          <p:cNvPicPr>
            <a:picLocks noChangeAspect="1" noChangeArrowheads="1"/>
          </p:cNvPicPr>
          <p:nvPr userDrawn="1"/>
        </p:nvPicPr>
        <p:blipFill>
          <a:blip r:embed="rId2" cstate="print"/>
          <a:srcRect/>
          <a:stretch>
            <a:fillRect/>
          </a:stretch>
        </p:blipFill>
        <p:spPr bwMode="auto">
          <a:xfrm>
            <a:off x="10160000" y="228601"/>
            <a:ext cx="1524000" cy="414447"/>
          </a:xfrm>
          <a:prstGeom prst="rect">
            <a:avLst/>
          </a:prstGeom>
          <a:noFill/>
          <a:ln w="9525">
            <a:noFill/>
            <a:miter lim="800000"/>
            <a:headEnd/>
            <a:tailEnd/>
          </a:ln>
        </p:spPr>
      </p:pic>
    </p:spTree>
    <p:extLst>
      <p:ext uri="{BB962C8B-B14F-4D97-AF65-F5344CB8AC3E}">
        <p14:creationId xmlns:p14="http://schemas.microsoft.com/office/powerpoint/2010/main" val="14339663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1" y="273050"/>
            <a:ext cx="107696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a:xfrm>
            <a:off x="8128001" y="6248403"/>
            <a:ext cx="35560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24177" y="365634"/>
            <a:ext cx="711200" cy="244476"/>
          </a:xfrm>
          <a:prstGeom prst="rect">
            <a:avLst/>
          </a:prstGeom>
        </p:spPr>
        <p:txBody>
          <a:bodyPr/>
          <a:lstStyle>
            <a:lvl1pPr>
              <a:defRPr>
                <a:solidFill>
                  <a:srgbClr val="FFFFFF"/>
                </a:solidFill>
              </a:defRPr>
            </a:lvl1pPr>
          </a:lstStyle>
          <a:p>
            <a:fld id="{B6F15528-21DE-4FAA-801E-634DDDAF4B2B}" type="slidenum">
              <a:rPr lang="en-US" smtClean="0"/>
              <a:pPr/>
              <a:t>‹#›</a:t>
            </a:fld>
            <a:endParaRPr lang="en-US"/>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8852552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Date Placeholder 11"/>
          <p:cNvSpPr>
            <a:spLocks noGrp="1"/>
          </p:cNvSpPr>
          <p:nvPr>
            <p:ph type="dt" sz="half" idx="10"/>
          </p:nvPr>
        </p:nvSpPr>
        <p:spPr>
          <a:xfrm>
            <a:off x="8331200" y="6248403"/>
            <a:ext cx="3556000" cy="365125"/>
          </a:xfrm>
          <a:prstGeom prst="rect">
            <a:avLst/>
          </a:prstGeom>
        </p:spPr>
        <p:txBody>
          <a:bodyPr rtlCol="0"/>
          <a:lstStyle/>
          <a:p>
            <a:endParaRPr lang="en-US"/>
          </a:p>
        </p:txBody>
      </p:sp>
      <p:sp>
        <p:nvSpPr>
          <p:cNvPr id="13" name="Slide Number Placeholder 12"/>
          <p:cNvSpPr>
            <a:spLocks noGrp="1"/>
          </p:cNvSpPr>
          <p:nvPr>
            <p:ph type="sldNum" sz="quarter" idx="11"/>
          </p:nvPr>
        </p:nvSpPr>
        <p:spPr>
          <a:xfrm>
            <a:off x="0" y="4667249"/>
            <a:ext cx="1930400" cy="663578"/>
          </a:xfrm>
          <a:prstGeom prst="rect">
            <a:avLst/>
          </a:prstGeom>
        </p:spPr>
        <p:txBody>
          <a:bodyPr rtlCol="0"/>
          <a:lstStyle>
            <a:lvl1pPr>
              <a:defRPr sz="2800"/>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a:xfrm>
            <a:off x="2133600" y="6248209"/>
            <a:ext cx="6096000" cy="365125"/>
          </a:xfrm>
        </p:spPr>
        <p:txBody>
          <a:bodyPr rtlCol="0"/>
          <a:lstStyle/>
          <a:p>
            <a:endParaRPr lang="en-US"/>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Tree>
    <p:extLst>
      <p:ext uri="{BB962C8B-B14F-4D97-AF65-F5344CB8AC3E}">
        <p14:creationId xmlns:p14="http://schemas.microsoft.com/office/powerpoint/2010/main" val="28169043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07121A-C398-322B-5862-3D82172812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11484D4-2CB2-C63D-1999-71A131A7F2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947379B-C01A-07F8-6D61-442A505F2356}"/>
              </a:ext>
            </a:extLst>
          </p:cNvPr>
          <p:cNvSpPr>
            <a:spLocks noGrp="1"/>
          </p:cNvSpPr>
          <p:nvPr>
            <p:ph type="dt" sz="half" idx="10"/>
          </p:nvPr>
        </p:nvSpPr>
        <p:spPr/>
        <p:txBody>
          <a:bodyPr/>
          <a:lstStyle/>
          <a:p>
            <a:fld id="{4C88DFF8-A236-4A1B-B2C1-F5166DFAA12A}" type="datetimeFigureOut">
              <a:rPr lang="en-US" smtClean="0"/>
              <a:t>4/4/2025</a:t>
            </a:fld>
            <a:endParaRPr lang="en-US"/>
          </a:p>
        </p:txBody>
      </p:sp>
      <p:sp>
        <p:nvSpPr>
          <p:cNvPr id="5" name="Footer Placeholder 4">
            <a:extLst>
              <a:ext uri="{FF2B5EF4-FFF2-40B4-BE49-F238E27FC236}">
                <a16:creationId xmlns:a16="http://schemas.microsoft.com/office/drawing/2014/main" xmlns="" id="{73D29813-4EA9-397F-D691-F41DF41169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CF6F3EF-F408-50DF-EEA4-BA9E40E58452}"/>
              </a:ext>
            </a:extLst>
          </p:cNvPr>
          <p:cNvSpPr>
            <a:spLocks noGrp="1"/>
          </p:cNvSpPr>
          <p:nvPr>
            <p:ph type="sldNum" sz="quarter" idx="12"/>
          </p:nvPr>
        </p:nvSpPr>
        <p:spPr/>
        <p:txBody>
          <a:bodyPr/>
          <a:lstStyle/>
          <a:p>
            <a:fld id="{20F4DEFB-A92E-4687-A97B-0298FCC74853}" type="slidenum">
              <a:rPr lang="en-US" smtClean="0"/>
              <a:t>‹#›</a:t>
            </a:fld>
            <a:endParaRPr lang="en-US"/>
          </a:p>
        </p:txBody>
      </p:sp>
    </p:spTree>
    <p:extLst>
      <p:ext uri="{BB962C8B-B14F-4D97-AF65-F5344CB8AC3E}">
        <p14:creationId xmlns:p14="http://schemas.microsoft.com/office/powerpoint/2010/main" val="33692217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24177" y="365634"/>
            <a:ext cx="711200" cy="244476"/>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860691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609603"/>
            <a:ext cx="27432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Footer Placeholder 4"/>
          <p:cNvSpPr>
            <a:spLocks noGrp="1"/>
          </p:cNvSpPr>
          <p:nvPr>
            <p:ph type="ftr" sz="quarter" idx="11"/>
          </p:nvPr>
        </p:nvSpPr>
        <p:spPr>
          <a:xfrm>
            <a:off x="609603" y="6248210"/>
            <a:ext cx="7431311" cy="365125"/>
          </a:xfrm>
        </p:spPr>
        <p:txBody>
          <a:bodyPr/>
          <a:lstStyle/>
          <a:p>
            <a:endParaRPr lang="en-US"/>
          </a:p>
        </p:txBody>
      </p:sp>
      <p:sp>
        <p:nvSpPr>
          <p:cNvPr id="7" name="Rectangle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8" name="Rectangle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6" name="Slide Number Placeholder 5"/>
          <p:cNvSpPr>
            <a:spLocks noGrp="1"/>
          </p:cNvSpPr>
          <p:nvPr>
            <p:ph type="sldNum" sz="quarter" idx="12"/>
          </p:nvPr>
        </p:nvSpPr>
        <p:spPr>
          <a:xfrm rot="5400000">
            <a:off x="8075084" y="103716"/>
            <a:ext cx="533400" cy="325968"/>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18617033"/>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75E721-B6CB-D719-33DE-5124CC26DF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E254AF4-68FC-666E-E3F8-9BDF4BCA63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1762A5FE-4439-8B65-9043-1BBDF8FA595D}"/>
              </a:ext>
            </a:extLst>
          </p:cNvPr>
          <p:cNvSpPr>
            <a:spLocks noGrp="1"/>
          </p:cNvSpPr>
          <p:nvPr>
            <p:ph type="dt" sz="half" idx="10"/>
          </p:nvPr>
        </p:nvSpPr>
        <p:spPr/>
        <p:txBody>
          <a:bodyPr/>
          <a:lstStyle/>
          <a:p>
            <a:fld id="{4C88DFF8-A236-4A1B-B2C1-F5166DFAA12A}" type="datetimeFigureOut">
              <a:rPr lang="en-US" smtClean="0"/>
              <a:t>4/4/2025</a:t>
            </a:fld>
            <a:endParaRPr lang="en-US"/>
          </a:p>
        </p:txBody>
      </p:sp>
      <p:sp>
        <p:nvSpPr>
          <p:cNvPr id="5" name="Footer Placeholder 4">
            <a:extLst>
              <a:ext uri="{FF2B5EF4-FFF2-40B4-BE49-F238E27FC236}">
                <a16:creationId xmlns:a16="http://schemas.microsoft.com/office/drawing/2014/main" xmlns="" id="{172E6ED8-A8DA-FAF2-6FE7-42FC53784F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075E384-A2EE-5A44-7327-3DCEAED869BE}"/>
              </a:ext>
            </a:extLst>
          </p:cNvPr>
          <p:cNvSpPr>
            <a:spLocks noGrp="1"/>
          </p:cNvSpPr>
          <p:nvPr>
            <p:ph type="sldNum" sz="quarter" idx="12"/>
          </p:nvPr>
        </p:nvSpPr>
        <p:spPr/>
        <p:txBody>
          <a:bodyPr/>
          <a:lstStyle/>
          <a:p>
            <a:fld id="{20F4DEFB-A92E-4687-A97B-0298FCC74853}" type="slidenum">
              <a:rPr lang="en-US" smtClean="0"/>
              <a:t>‹#›</a:t>
            </a:fld>
            <a:endParaRPr lang="en-US"/>
          </a:p>
        </p:txBody>
      </p:sp>
    </p:spTree>
    <p:extLst>
      <p:ext uri="{BB962C8B-B14F-4D97-AF65-F5344CB8AC3E}">
        <p14:creationId xmlns:p14="http://schemas.microsoft.com/office/powerpoint/2010/main" val="2424181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F53FDC-3819-B37D-D3D2-5577BC186D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8CF8681-7F4B-9132-AC2D-FBF34E95FB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CE378104-AE51-662A-7E6E-F1AF2E70C6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0FFDA40-8B9F-0FA7-D4DE-DAED0BC00ACD}"/>
              </a:ext>
            </a:extLst>
          </p:cNvPr>
          <p:cNvSpPr>
            <a:spLocks noGrp="1"/>
          </p:cNvSpPr>
          <p:nvPr>
            <p:ph type="dt" sz="half" idx="10"/>
          </p:nvPr>
        </p:nvSpPr>
        <p:spPr/>
        <p:txBody>
          <a:bodyPr/>
          <a:lstStyle/>
          <a:p>
            <a:fld id="{4C88DFF8-A236-4A1B-B2C1-F5166DFAA12A}" type="datetimeFigureOut">
              <a:rPr lang="en-US" smtClean="0"/>
              <a:t>4/4/2025</a:t>
            </a:fld>
            <a:endParaRPr lang="en-US"/>
          </a:p>
        </p:txBody>
      </p:sp>
      <p:sp>
        <p:nvSpPr>
          <p:cNvPr id="6" name="Footer Placeholder 5">
            <a:extLst>
              <a:ext uri="{FF2B5EF4-FFF2-40B4-BE49-F238E27FC236}">
                <a16:creationId xmlns:a16="http://schemas.microsoft.com/office/drawing/2014/main" xmlns="" id="{17F1D4C8-7488-EFB4-2E93-3A2A67477E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576B228-6D2A-61E8-A37A-E9519E7B004B}"/>
              </a:ext>
            </a:extLst>
          </p:cNvPr>
          <p:cNvSpPr>
            <a:spLocks noGrp="1"/>
          </p:cNvSpPr>
          <p:nvPr>
            <p:ph type="sldNum" sz="quarter" idx="12"/>
          </p:nvPr>
        </p:nvSpPr>
        <p:spPr/>
        <p:txBody>
          <a:bodyPr/>
          <a:lstStyle/>
          <a:p>
            <a:fld id="{20F4DEFB-A92E-4687-A97B-0298FCC74853}" type="slidenum">
              <a:rPr lang="en-US" smtClean="0"/>
              <a:t>‹#›</a:t>
            </a:fld>
            <a:endParaRPr lang="en-US"/>
          </a:p>
        </p:txBody>
      </p:sp>
    </p:spTree>
    <p:extLst>
      <p:ext uri="{BB962C8B-B14F-4D97-AF65-F5344CB8AC3E}">
        <p14:creationId xmlns:p14="http://schemas.microsoft.com/office/powerpoint/2010/main" val="1509479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26BE05-FDC5-063D-76BD-84D9E0ED663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CAF99475-D69E-91DF-0540-6ACBF0251C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357F1AC6-A23B-90EE-014D-DD008A1013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5AD10C30-8018-60CF-257C-1291EA32BC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7C1841FF-255B-F80E-DCEA-B0C4CCDDDE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572639EA-0C28-658C-BD3C-AB71105A583C}"/>
              </a:ext>
            </a:extLst>
          </p:cNvPr>
          <p:cNvSpPr>
            <a:spLocks noGrp="1"/>
          </p:cNvSpPr>
          <p:nvPr>
            <p:ph type="dt" sz="half" idx="10"/>
          </p:nvPr>
        </p:nvSpPr>
        <p:spPr/>
        <p:txBody>
          <a:bodyPr/>
          <a:lstStyle/>
          <a:p>
            <a:fld id="{4C88DFF8-A236-4A1B-B2C1-F5166DFAA12A}" type="datetimeFigureOut">
              <a:rPr lang="en-US" smtClean="0"/>
              <a:t>4/4/2025</a:t>
            </a:fld>
            <a:endParaRPr lang="en-US"/>
          </a:p>
        </p:txBody>
      </p:sp>
      <p:sp>
        <p:nvSpPr>
          <p:cNvPr id="8" name="Footer Placeholder 7">
            <a:extLst>
              <a:ext uri="{FF2B5EF4-FFF2-40B4-BE49-F238E27FC236}">
                <a16:creationId xmlns:a16="http://schemas.microsoft.com/office/drawing/2014/main" xmlns="" id="{72BCA591-EAC7-BBBF-F739-1FE2FEE974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B30B01B8-94EB-DCB6-FCF1-AED560861869}"/>
              </a:ext>
            </a:extLst>
          </p:cNvPr>
          <p:cNvSpPr>
            <a:spLocks noGrp="1"/>
          </p:cNvSpPr>
          <p:nvPr>
            <p:ph type="sldNum" sz="quarter" idx="12"/>
          </p:nvPr>
        </p:nvSpPr>
        <p:spPr/>
        <p:txBody>
          <a:bodyPr/>
          <a:lstStyle/>
          <a:p>
            <a:fld id="{20F4DEFB-A92E-4687-A97B-0298FCC74853}" type="slidenum">
              <a:rPr lang="en-US" smtClean="0"/>
              <a:t>‹#›</a:t>
            </a:fld>
            <a:endParaRPr lang="en-US"/>
          </a:p>
        </p:txBody>
      </p:sp>
    </p:spTree>
    <p:extLst>
      <p:ext uri="{BB962C8B-B14F-4D97-AF65-F5344CB8AC3E}">
        <p14:creationId xmlns:p14="http://schemas.microsoft.com/office/powerpoint/2010/main" val="2444877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A32811-3A8F-5E71-47F1-FF03D1E7B42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FB372528-DC12-BB44-4C82-591A77E30D0A}"/>
              </a:ext>
            </a:extLst>
          </p:cNvPr>
          <p:cNvSpPr>
            <a:spLocks noGrp="1"/>
          </p:cNvSpPr>
          <p:nvPr>
            <p:ph type="dt" sz="half" idx="10"/>
          </p:nvPr>
        </p:nvSpPr>
        <p:spPr/>
        <p:txBody>
          <a:bodyPr/>
          <a:lstStyle/>
          <a:p>
            <a:fld id="{4C88DFF8-A236-4A1B-B2C1-F5166DFAA12A}" type="datetimeFigureOut">
              <a:rPr lang="en-US" smtClean="0"/>
              <a:t>4/4/2025</a:t>
            </a:fld>
            <a:endParaRPr lang="en-US"/>
          </a:p>
        </p:txBody>
      </p:sp>
      <p:sp>
        <p:nvSpPr>
          <p:cNvPr id="4" name="Footer Placeholder 3">
            <a:extLst>
              <a:ext uri="{FF2B5EF4-FFF2-40B4-BE49-F238E27FC236}">
                <a16:creationId xmlns:a16="http://schemas.microsoft.com/office/drawing/2014/main" xmlns="" id="{96F80B9F-67D4-F0B5-28DA-B14CCA35DC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BC928FA-ECC4-5173-F42C-90083F4438E6}"/>
              </a:ext>
            </a:extLst>
          </p:cNvPr>
          <p:cNvSpPr>
            <a:spLocks noGrp="1"/>
          </p:cNvSpPr>
          <p:nvPr>
            <p:ph type="sldNum" sz="quarter" idx="12"/>
          </p:nvPr>
        </p:nvSpPr>
        <p:spPr/>
        <p:txBody>
          <a:bodyPr/>
          <a:lstStyle/>
          <a:p>
            <a:fld id="{20F4DEFB-A92E-4687-A97B-0298FCC74853}" type="slidenum">
              <a:rPr lang="en-US" smtClean="0"/>
              <a:t>‹#›</a:t>
            </a:fld>
            <a:endParaRPr lang="en-US"/>
          </a:p>
        </p:txBody>
      </p:sp>
    </p:spTree>
    <p:extLst>
      <p:ext uri="{BB962C8B-B14F-4D97-AF65-F5344CB8AC3E}">
        <p14:creationId xmlns:p14="http://schemas.microsoft.com/office/powerpoint/2010/main" val="1064230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7B8D614-897A-300D-B832-00CA243B1A25}"/>
              </a:ext>
            </a:extLst>
          </p:cNvPr>
          <p:cNvSpPr>
            <a:spLocks noGrp="1"/>
          </p:cNvSpPr>
          <p:nvPr>
            <p:ph type="dt" sz="half" idx="10"/>
          </p:nvPr>
        </p:nvSpPr>
        <p:spPr/>
        <p:txBody>
          <a:bodyPr/>
          <a:lstStyle/>
          <a:p>
            <a:fld id="{4C88DFF8-A236-4A1B-B2C1-F5166DFAA12A}" type="datetimeFigureOut">
              <a:rPr lang="en-US" smtClean="0"/>
              <a:t>4/4/2025</a:t>
            </a:fld>
            <a:endParaRPr lang="en-US"/>
          </a:p>
        </p:txBody>
      </p:sp>
      <p:sp>
        <p:nvSpPr>
          <p:cNvPr id="3" name="Footer Placeholder 2">
            <a:extLst>
              <a:ext uri="{FF2B5EF4-FFF2-40B4-BE49-F238E27FC236}">
                <a16:creationId xmlns:a16="http://schemas.microsoft.com/office/drawing/2014/main" xmlns="" id="{AD67718A-1735-2150-6305-A0729CBB2C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95C9BFF9-3734-7445-FA40-2447E0454025}"/>
              </a:ext>
            </a:extLst>
          </p:cNvPr>
          <p:cNvSpPr>
            <a:spLocks noGrp="1"/>
          </p:cNvSpPr>
          <p:nvPr>
            <p:ph type="sldNum" sz="quarter" idx="12"/>
          </p:nvPr>
        </p:nvSpPr>
        <p:spPr/>
        <p:txBody>
          <a:bodyPr/>
          <a:lstStyle/>
          <a:p>
            <a:fld id="{20F4DEFB-A92E-4687-A97B-0298FCC74853}" type="slidenum">
              <a:rPr lang="en-US" smtClean="0"/>
              <a:t>‹#›</a:t>
            </a:fld>
            <a:endParaRPr lang="en-US"/>
          </a:p>
        </p:txBody>
      </p:sp>
    </p:spTree>
    <p:extLst>
      <p:ext uri="{BB962C8B-B14F-4D97-AF65-F5344CB8AC3E}">
        <p14:creationId xmlns:p14="http://schemas.microsoft.com/office/powerpoint/2010/main" val="1412544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C259E4-6BFE-880A-6F8C-2EF5FD3519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ABE57BB3-121F-624D-768E-3BB5B1613E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C94037BB-A4E6-E65C-882C-980D16D6D6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D2793F3-0B2B-9208-3B6D-21E84C209049}"/>
              </a:ext>
            </a:extLst>
          </p:cNvPr>
          <p:cNvSpPr>
            <a:spLocks noGrp="1"/>
          </p:cNvSpPr>
          <p:nvPr>
            <p:ph type="dt" sz="half" idx="10"/>
          </p:nvPr>
        </p:nvSpPr>
        <p:spPr/>
        <p:txBody>
          <a:bodyPr/>
          <a:lstStyle/>
          <a:p>
            <a:fld id="{4C88DFF8-A236-4A1B-B2C1-F5166DFAA12A}" type="datetimeFigureOut">
              <a:rPr lang="en-US" smtClean="0"/>
              <a:t>4/4/2025</a:t>
            </a:fld>
            <a:endParaRPr lang="en-US"/>
          </a:p>
        </p:txBody>
      </p:sp>
      <p:sp>
        <p:nvSpPr>
          <p:cNvPr id="6" name="Footer Placeholder 5">
            <a:extLst>
              <a:ext uri="{FF2B5EF4-FFF2-40B4-BE49-F238E27FC236}">
                <a16:creationId xmlns:a16="http://schemas.microsoft.com/office/drawing/2014/main" xmlns="" id="{DC83E808-7AE1-7EE2-5CD7-B1C8F94C73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21D1B35-67D9-D3DE-FDA7-2D094A6092E2}"/>
              </a:ext>
            </a:extLst>
          </p:cNvPr>
          <p:cNvSpPr>
            <a:spLocks noGrp="1"/>
          </p:cNvSpPr>
          <p:nvPr>
            <p:ph type="sldNum" sz="quarter" idx="12"/>
          </p:nvPr>
        </p:nvSpPr>
        <p:spPr/>
        <p:txBody>
          <a:bodyPr/>
          <a:lstStyle/>
          <a:p>
            <a:fld id="{20F4DEFB-A92E-4687-A97B-0298FCC74853}" type="slidenum">
              <a:rPr lang="en-US" smtClean="0"/>
              <a:t>‹#›</a:t>
            </a:fld>
            <a:endParaRPr lang="en-US"/>
          </a:p>
        </p:txBody>
      </p:sp>
    </p:spTree>
    <p:extLst>
      <p:ext uri="{BB962C8B-B14F-4D97-AF65-F5344CB8AC3E}">
        <p14:creationId xmlns:p14="http://schemas.microsoft.com/office/powerpoint/2010/main" val="1116102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107631-3B5D-B3EC-56D6-21CFA675B8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16C2564D-B5BA-E26F-0B97-E76549A2A1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7A5267CB-01A0-4165-C4CD-45904D1DEC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390BEE3-782F-1DA6-3A2A-E5255F4492EA}"/>
              </a:ext>
            </a:extLst>
          </p:cNvPr>
          <p:cNvSpPr>
            <a:spLocks noGrp="1"/>
          </p:cNvSpPr>
          <p:nvPr>
            <p:ph type="dt" sz="half" idx="10"/>
          </p:nvPr>
        </p:nvSpPr>
        <p:spPr/>
        <p:txBody>
          <a:bodyPr/>
          <a:lstStyle/>
          <a:p>
            <a:fld id="{4C88DFF8-A236-4A1B-B2C1-F5166DFAA12A}" type="datetimeFigureOut">
              <a:rPr lang="en-US" smtClean="0"/>
              <a:t>4/4/2025</a:t>
            </a:fld>
            <a:endParaRPr lang="en-US"/>
          </a:p>
        </p:txBody>
      </p:sp>
      <p:sp>
        <p:nvSpPr>
          <p:cNvPr id="6" name="Footer Placeholder 5">
            <a:extLst>
              <a:ext uri="{FF2B5EF4-FFF2-40B4-BE49-F238E27FC236}">
                <a16:creationId xmlns:a16="http://schemas.microsoft.com/office/drawing/2014/main" xmlns="" id="{A123B5F5-6B03-9BD3-018A-85ACF60EEF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4CA978A-601E-E84F-944B-CF48D3A27825}"/>
              </a:ext>
            </a:extLst>
          </p:cNvPr>
          <p:cNvSpPr>
            <a:spLocks noGrp="1"/>
          </p:cNvSpPr>
          <p:nvPr>
            <p:ph type="sldNum" sz="quarter" idx="12"/>
          </p:nvPr>
        </p:nvSpPr>
        <p:spPr/>
        <p:txBody>
          <a:bodyPr/>
          <a:lstStyle/>
          <a:p>
            <a:fld id="{20F4DEFB-A92E-4687-A97B-0298FCC74853}" type="slidenum">
              <a:rPr lang="en-US" smtClean="0"/>
              <a:t>‹#›</a:t>
            </a:fld>
            <a:endParaRPr lang="en-US"/>
          </a:p>
        </p:txBody>
      </p:sp>
    </p:spTree>
    <p:extLst>
      <p:ext uri="{BB962C8B-B14F-4D97-AF65-F5344CB8AC3E}">
        <p14:creationId xmlns:p14="http://schemas.microsoft.com/office/powerpoint/2010/main" val="14869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22D3F7F-9838-A700-C134-4D87237F7C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A51D9066-710B-24FE-7BA5-A15045A026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EB6951A-F32A-CAFF-4F0A-C37426DFCF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88DFF8-A236-4A1B-B2C1-F5166DFAA12A}" type="datetimeFigureOut">
              <a:rPr lang="en-US" smtClean="0"/>
              <a:t>4/4/2025</a:t>
            </a:fld>
            <a:endParaRPr lang="en-US"/>
          </a:p>
        </p:txBody>
      </p:sp>
      <p:sp>
        <p:nvSpPr>
          <p:cNvPr id="5" name="Footer Placeholder 4">
            <a:extLst>
              <a:ext uri="{FF2B5EF4-FFF2-40B4-BE49-F238E27FC236}">
                <a16:creationId xmlns:a16="http://schemas.microsoft.com/office/drawing/2014/main" xmlns="" id="{A0D90DD0-3ADA-4E35-4CA9-F9E85A48AC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9976C14-2951-B279-1AB3-2A3A31F9B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F4DEFB-A92E-4687-A97B-0298FCC74853}" type="slidenum">
              <a:rPr lang="en-US" smtClean="0"/>
              <a:t>‹#›</a:t>
            </a:fld>
            <a:endParaRPr lang="en-US"/>
          </a:p>
        </p:txBody>
      </p:sp>
    </p:spTree>
    <p:extLst>
      <p:ext uri="{BB962C8B-B14F-4D97-AF65-F5344CB8AC3E}">
        <p14:creationId xmlns:p14="http://schemas.microsoft.com/office/powerpoint/2010/main" val="27819326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0"/>
            <a:ext cx="10871200" cy="990600"/>
          </a:xfrm>
          <a:prstGeom prst="rect">
            <a:avLst/>
          </a:prstGeom>
        </p:spPr>
        <p:txBody>
          <a:bodyPr vert="horz" anchor="ctr">
            <a:normAutofit/>
          </a:bodyPr>
          <a:lstStyle/>
          <a:p>
            <a:r>
              <a:rPr kumimoji="0" lang="en-US" dirty="0"/>
              <a:t>Click to edit Master title style</a:t>
            </a:r>
          </a:p>
        </p:txBody>
      </p:sp>
      <p:sp>
        <p:nvSpPr>
          <p:cNvPr id="13" name="Text Placeholder 12"/>
          <p:cNvSpPr>
            <a:spLocks noGrp="1"/>
          </p:cNvSpPr>
          <p:nvPr>
            <p:ph type="body" idx="1"/>
          </p:nvPr>
        </p:nvSpPr>
        <p:spPr>
          <a:xfrm>
            <a:off x="812800" y="1219200"/>
            <a:ext cx="10871200" cy="452628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3" name="Footer Placeholder 2"/>
          <p:cNvSpPr>
            <a:spLocks noGrp="1"/>
          </p:cNvSpPr>
          <p:nvPr>
            <p:ph type="ftr" sz="quarter" idx="3"/>
          </p:nvPr>
        </p:nvSpPr>
        <p:spPr>
          <a:xfrm>
            <a:off x="812801" y="6248209"/>
            <a:ext cx="7228111"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8" name="Rectangle 7"/>
          <p:cNvSpPr/>
          <p:nvPr/>
        </p:nvSpPr>
        <p:spPr>
          <a:xfrm>
            <a:off x="0" y="1"/>
            <a:ext cx="12192000" cy="1000733"/>
          </a:xfrm>
          <a:prstGeom prst="rect">
            <a:avLst/>
          </a:prstGeom>
          <a:solidFill>
            <a:schemeClr val="bg1">
              <a:lumMod val="95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600" dirty="0">
              <a:latin typeface="Cambria" charset="0"/>
              <a:ea typeface="Cambria" charset="0"/>
              <a:cs typeface="Cambria" charset="0"/>
            </a:endParaRPr>
          </a:p>
        </p:txBody>
      </p:sp>
      <p:sp>
        <p:nvSpPr>
          <p:cNvPr id="11" name="Slide Number Placeholder 3"/>
          <p:cNvSpPr>
            <a:spLocks noGrp="1"/>
          </p:cNvSpPr>
          <p:nvPr>
            <p:ph type="sldNum" sz="quarter" idx="4"/>
          </p:nvPr>
        </p:nvSpPr>
        <p:spPr>
          <a:xfrm>
            <a:off x="-273" y="364375"/>
            <a:ext cx="772481" cy="312738"/>
          </a:xfrm>
          <a:prstGeom prst="rect">
            <a:avLst/>
          </a:prstGeom>
        </p:spPr>
        <p:txBody>
          <a:bodyPr anchor="ctr">
            <a:normAutofit fontScale="92500" lnSpcReduction="20000"/>
          </a:bodyPr>
          <a:lstStyle>
            <a:lvl1pPr algn="ctr">
              <a:defRPr sz="1400">
                <a:solidFill>
                  <a:schemeClr val="bg1"/>
                </a:solidFill>
                <a:latin typeface="Cambria" charset="0"/>
                <a:ea typeface="Cambria" charset="0"/>
                <a:cs typeface="Cambria" charset="0"/>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02828686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Lst>
  <p:hf hdr="0" ftr="0" dt="0"/>
  <p:txStyles>
    <p:titleStyle>
      <a:lvl1pPr algn="l" rtl="0" eaLnBrk="1" latinLnBrk="0" hangingPunct="1">
        <a:spcBef>
          <a:spcPct val="0"/>
        </a:spcBef>
        <a:buNone/>
        <a:defRPr kumimoji="0" sz="20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None/>
        <a:defRPr kumimoji="0" sz="1600" kern="1200">
          <a:solidFill>
            <a:schemeClr val="tx1"/>
          </a:solidFill>
          <a:latin typeface="+mn-lt"/>
          <a:ea typeface="+mn-ea"/>
          <a:cs typeface="+mn-cs"/>
        </a:defRPr>
      </a:lvl1pPr>
      <a:lvl2pPr marL="640080" indent="-274320" algn="l" rtl="0" eaLnBrk="1" latinLnBrk="0" hangingPunct="1">
        <a:spcBef>
          <a:spcPts val="550"/>
        </a:spcBef>
        <a:buClr>
          <a:schemeClr val="accent2">
            <a:lumMod val="60000"/>
            <a:lumOff val="40000"/>
          </a:schemeClr>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lumMod val="60000"/>
            <a:lumOff val="40000"/>
          </a:schemeClr>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2">
            <a:lumMod val="60000"/>
            <a:lumOff val="40000"/>
          </a:schemeClr>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2">
            <a:lumMod val="60000"/>
            <a:lumOff val="40000"/>
          </a:schemeClr>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8" Type="http://schemas.openxmlformats.org/officeDocument/2006/relationships/slide" Target="slide59.xml"/><Relationship Id="rId3" Type="http://schemas.openxmlformats.org/officeDocument/2006/relationships/slide" Target="slide10.xml"/><Relationship Id="rId7" Type="http://schemas.openxmlformats.org/officeDocument/2006/relationships/slide" Target="slide51.xml"/><Relationship Id="rId2" Type="http://schemas.openxmlformats.org/officeDocument/2006/relationships/slide" Target="slide5.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17.xml"/><Relationship Id="rId4" Type="http://schemas.openxmlformats.org/officeDocument/2006/relationships/slide" Target="slide12.xml"/><Relationship Id="rId9" Type="http://schemas.openxmlformats.org/officeDocument/2006/relationships/slide" Target="slide63.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6.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8.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2.xm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4.xm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6.xml"/><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09412" y="1295401"/>
            <a:ext cx="6673953" cy="2667000"/>
          </a:xfrm>
        </p:spPr>
        <p:txBody>
          <a:bodyPr>
            <a:normAutofit fontScale="90000"/>
          </a:bodyPr>
          <a:lstStyle/>
          <a:p>
            <a:pPr algn="l"/>
            <a:r>
              <a:rPr lang="ro-RO" sz="2400" dirty="0">
                <a:solidFill>
                  <a:schemeClr val="bg1"/>
                </a:solidFill>
                <a:effectLst/>
                <a:latin typeface="Athelas" panose="02000503000000020003" pitchFamily="2" charset="0"/>
                <a:ea typeface="Times New Roman" panose="02020603050405020304" pitchFamily="18" charset="0"/>
                <a:cs typeface="Arial" panose="020B0604020202020204" pitchFamily="34" charset="0"/>
              </a:rPr>
              <a:t>CERCETARE PENTRU STUDIUL DE EVALUARE </a:t>
            </a:r>
            <a:r>
              <a:rPr lang="ro-MD" sz="2400" dirty="0">
                <a:solidFill>
                  <a:schemeClr val="bg1"/>
                </a:solidFill>
                <a:effectLst/>
                <a:latin typeface="Athelas" panose="02000503000000020003" pitchFamily="2" charset="0"/>
                <a:ea typeface="Times New Roman" panose="02020603050405020304" pitchFamily="18" charset="0"/>
                <a:cs typeface="Arial" panose="020B0604020202020204" pitchFamily="34" charset="0"/>
              </a:rPr>
              <a:t>ȘI DIAGNOSTICARE A SECTORULUI INDUSTRIEI CĂRȚII ȘI A LECTURII PUBLICE</a:t>
            </a:r>
            <a:r>
              <a:rPr lang="ro-RO" sz="3200" b="1" cap="none" dirty="0">
                <a:solidFill>
                  <a:srgbClr val="A40068"/>
                </a:solidFill>
                <a:latin typeface="Athelas" panose="02000503000000020003" pitchFamily="2" charset="0"/>
              </a:rPr>
              <a:t/>
            </a:r>
            <a:br>
              <a:rPr lang="ro-RO" sz="3200" b="1" cap="none" dirty="0">
                <a:solidFill>
                  <a:srgbClr val="A40068"/>
                </a:solidFill>
                <a:latin typeface="Athelas" panose="02000503000000020003" pitchFamily="2" charset="0"/>
              </a:rPr>
            </a:br>
            <a:r>
              <a:rPr lang="ro-RO" sz="3200" b="1" cap="none" dirty="0">
                <a:solidFill>
                  <a:srgbClr val="A40068"/>
                </a:solidFill>
                <a:latin typeface="Athelas" panose="02000503000000020003" pitchFamily="2" charset="0"/>
                <a:ea typeface="Exo" charset="0"/>
                <a:cs typeface="Exo" charset="0"/>
              </a:rPr>
              <a:t/>
            </a:r>
            <a:br>
              <a:rPr lang="ro-RO" sz="3200" b="1" cap="none" dirty="0">
                <a:solidFill>
                  <a:srgbClr val="A40068"/>
                </a:solidFill>
                <a:latin typeface="Athelas" panose="02000503000000020003" pitchFamily="2" charset="0"/>
                <a:ea typeface="Exo" charset="0"/>
                <a:cs typeface="Exo" charset="0"/>
              </a:rPr>
            </a:br>
            <a:r>
              <a:rPr lang="ro-RO" sz="1800" b="1" cap="none" dirty="0">
                <a:solidFill>
                  <a:schemeClr val="bg1"/>
                </a:solidFill>
                <a:latin typeface="Athelas" panose="02000503000000020003" pitchFamily="2" charset="0"/>
                <a:ea typeface="Exo" charset="0"/>
                <a:cs typeface="Exo" charset="0"/>
              </a:rPr>
              <a:t/>
            </a:r>
            <a:br>
              <a:rPr lang="ro-RO" sz="1800" b="1" cap="none" dirty="0">
                <a:solidFill>
                  <a:schemeClr val="bg1"/>
                </a:solidFill>
                <a:latin typeface="Athelas" panose="02000503000000020003" pitchFamily="2" charset="0"/>
                <a:ea typeface="Exo" charset="0"/>
                <a:cs typeface="Exo" charset="0"/>
              </a:rPr>
            </a:br>
            <a:r>
              <a:rPr lang="ro-RO" sz="1800" b="1" cap="none" dirty="0">
                <a:solidFill>
                  <a:schemeClr val="bg1"/>
                </a:solidFill>
                <a:latin typeface="Athelas" panose="02000503000000020003" pitchFamily="2" charset="0"/>
                <a:ea typeface="Exo" charset="0"/>
                <a:cs typeface="Exo" charset="0"/>
              </a:rPr>
              <a:t>Asociația Bibliotecarilor din Republica Moldova</a:t>
            </a:r>
            <a:br>
              <a:rPr lang="ro-RO" sz="1800" b="1" cap="none" dirty="0">
                <a:solidFill>
                  <a:schemeClr val="bg1"/>
                </a:solidFill>
                <a:latin typeface="Athelas" panose="02000503000000020003" pitchFamily="2" charset="0"/>
                <a:ea typeface="Exo" charset="0"/>
                <a:cs typeface="Exo" charset="0"/>
              </a:rPr>
            </a:br>
            <a:r>
              <a:rPr lang="ro-RO" sz="3200" b="1" cap="none" dirty="0">
                <a:solidFill>
                  <a:srgbClr val="A40068"/>
                </a:solidFill>
                <a:latin typeface="Athelas" panose="02000503000000020003" pitchFamily="2" charset="0"/>
                <a:ea typeface="Exo" charset="0"/>
                <a:cs typeface="Exo" charset="0"/>
              </a:rPr>
              <a:t/>
            </a:r>
            <a:br>
              <a:rPr lang="ro-RO" sz="3200" b="1" cap="none" dirty="0">
                <a:solidFill>
                  <a:srgbClr val="A40068"/>
                </a:solidFill>
                <a:latin typeface="Athelas" panose="02000503000000020003" pitchFamily="2" charset="0"/>
                <a:ea typeface="Exo" charset="0"/>
                <a:cs typeface="Exo" charset="0"/>
              </a:rPr>
            </a:br>
            <a:r>
              <a:rPr lang="ro-RO" sz="1600" b="1" cap="none" dirty="0">
                <a:solidFill>
                  <a:schemeClr val="tx2">
                    <a:lumMod val="75000"/>
                  </a:schemeClr>
                </a:solidFill>
                <a:latin typeface="Athelas" panose="02000503000000020003" pitchFamily="2" charset="0"/>
                <a:ea typeface="Exo" charset="0"/>
                <a:cs typeface="Exo" charset="0"/>
              </a:rPr>
              <a:t>Decembrie</a:t>
            </a:r>
            <a:r>
              <a:rPr lang="ro-MD" sz="1600" b="1" cap="none" dirty="0">
                <a:solidFill>
                  <a:schemeClr val="tx2">
                    <a:lumMod val="75000"/>
                  </a:schemeClr>
                </a:solidFill>
                <a:latin typeface="Athelas" panose="02000503000000020003" pitchFamily="2" charset="0"/>
                <a:ea typeface="Exo" charset="0"/>
                <a:cs typeface="Exo" charset="0"/>
              </a:rPr>
              <a:t> 2024</a:t>
            </a:r>
            <a:endParaRPr lang="ro-RO" sz="1600" b="1" dirty="0">
              <a:solidFill>
                <a:schemeClr val="tx2">
                  <a:lumMod val="75000"/>
                </a:schemeClr>
              </a:solidFill>
              <a:latin typeface="Athelas" panose="02000503000000020003" pitchFamily="2" charset="0"/>
              <a:ea typeface="Exo" charset="0"/>
              <a:cs typeface="Exo" charset="0"/>
            </a:endParaRPr>
          </a:p>
        </p:txBody>
      </p:sp>
    </p:spTree>
    <p:extLst>
      <p:ext uri="{BB962C8B-B14F-4D97-AF65-F5344CB8AC3E}">
        <p14:creationId xmlns:p14="http://schemas.microsoft.com/office/powerpoint/2010/main" val="748874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B8E4CB7-9F77-498C-ED7D-48C0D37B713A}"/>
            </a:ext>
          </a:extLst>
        </p:cNvPr>
        <p:cNvGrpSpPr/>
        <p:nvPr/>
      </p:nvGrpSpPr>
      <p:grpSpPr>
        <a:xfrm>
          <a:off x="0" y="0"/>
          <a:ext cx="0" cy="0"/>
          <a:chOff x="0" y="0"/>
          <a:chExt cx="0" cy="0"/>
        </a:xfrm>
      </p:grpSpPr>
      <p:sp>
        <p:nvSpPr>
          <p:cNvPr id="19" name="Dreptunghi 17">
            <a:extLst>
              <a:ext uri="{FF2B5EF4-FFF2-40B4-BE49-F238E27FC236}">
                <a16:creationId xmlns:a16="http://schemas.microsoft.com/office/drawing/2014/main" xmlns="" id="{217BA630-0F7D-2784-E4A7-FB2ADB60052D}"/>
              </a:ext>
            </a:extLst>
          </p:cNvPr>
          <p:cNvSpPr/>
          <p:nvPr/>
        </p:nvSpPr>
        <p:spPr>
          <a:xfrm>
            <a:off x="2801007" y="2552700"/>
            <a:ext cx="6324599" cy="175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3200" b="1" dirty="0">
                <a:solidFill>
                  <a:schemeClr val="bg1"/>
                </a:solidFill>
                <a:latin typeface="Exo" panose="00000500000000000000" pitchFamily="2" charset="0"/>
                <a:ea typeface="Eurostile" charset="0"/>
                <a:cs typeface="Eurostile" charset="0"/>
              </a:rPr>
              <a:t>PROFILUL RESPONDENȚILOR</a:t>
            </a:r>
            <a:endParaRPr lang="ro-RO" sz="3200" dirty="0">
              <a:solidFill>
                <a:schemeClr val="bg1"/>
              </a:solidFill>
              <a:latin typeface="Exo" panose="00000500000000000000" pitchFamily="2" charset="0"/>
              <a:ea typeface="Eurostile" charset="0"/>
              <a:cs typeface="Eurostile" charset="0"/>
            </a:endParaRPr>
          </a:p>
        </p:txBody>
      </p:sp>
      <p:sp>
        <p:nvSpPr>
          <p:cNvPr id="2" name="Rectangle 1">
            <a:extLst>
              <a:ext uri="{FF2B5EF4-FFF2-40B4-BE49-F238E27FC236}">
                <a16:creationId xmlns:a16="http://schemas.microsoft.com/office/drawing/2014/main" xmlns="" id="{12462546-606E-012E-2C02-7165C48ECD1C}"/>
              </a:ext>
            </a:extLst>
          </p:cNvPr>
          <p:cNvSpPr/>
          <p:nvPr/>
        </p:nvSpPr>
        <p:spPr>
          <a:xfrm>
            <a:off x="0" y="-15552"/>
            <a:ext cx="12192000" cy="68735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4" name="Rectangle 3">
            <a:extLst>
              <a:ext uri="{FF2B5EF4-FFF2-40B4-BE49-F238E27FC236}">
                <a16:creationId xmlns:a16="http://schemas.microsoft.com/office/drawing/2014/main" xmlns="" id="{A32F0710-5C9B-C18E-3623-04B2F327722E}"/>
              </a:ext>
            </a:extLst>
          </p:cNvPr>
          <p:cNvSpPr/>
          <p:nvPr/>
        </p:nvSpPr>
        <p:spPr>
          <a:xfrm>
            <a:off x="1967453" y="3198168"/>
            <a:ext cx="8257095" cy="461665"/>
          </a:xfrm>
          <a:prstGeom prst="rect">
            <a:avLst/>
          </a:prstGeom>
        </p:spPr>
        <p:txBody>
          <a:bodyPr wrap="square">
            <a:spAutoFit/>
          </a:bodyPr>
          <a:lstStyle/>
          <a:p>
            <a:pPr algn="ctr">
              <a:spcBef>
                <a:spcPts val="1200"/>
              </a:spcBef>
              <a:spcAft>
                <a:spcPts val="600"/>
              </a:spcAft>
            </a:pPr>
            <a:r>
              <a:rPr lang="ro-MD" sz="2400" b="1" dirty="0">
                <a:solidFill>
                  <a:schemeClr val="tx1">
                    <a:lumMod val="95000"/>
                    <a:lumOff val="5000"/>
                  </a:schemeClr>
                </a:solidFill>
                <a:latin typeface="Athelas" panose="02000503000000020003" pitchFamily="2" charset="0"/>
                <a:ea typeface="Cambria" charset="0"/>
                <a:cs typeface="Cambria" charset="0"/>
              </a:rPr>
              <a:t>CAPITOLUL I. STUDIU CANTITATIV</a:t>
            </a:r>
            <a:endParaRPr kumimoji="0" lang="en-US" altLang="en-US" sz="1800" b="0" i="0" u="none" strike="noStrike" cap="none" normalizeH="0" baseline="0" dirty="0">
              <a:ln>
                <a:noFill/>
              </a:ln>
              <a:solidFill>
                <a:schemeClr val="tx1">
                  <a:lumMod val="95000"/>
                  <a:lumOff val="5000"/>
                </a:schemeClr>
              </a:solidFill>
              <a:effectLst/>
            </a:endParaRPr>
          </a:p>
        </p:txBody>
      </p:sp>
    </p:spTree>
    <p:extLst>
      <p:ext uri="{BB962C8B-B14F-4D97-AF65-F5344CB8AC3E}">
        <p14:creationId xmlns:p14="http://schemas.microsoft.com/office/powerpoint/2010/main" val="2635302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1DC160-7882-846A-8A11-B0052A8105EA}"/>
              </a:ext>
            </a:extLst>
          </p:cNvPr>
          <p:cNvSpPr>
            <a:spLocks noGrp="1"/>
          </p:cNvSpPr>
          <p:nvPr>
            <p:ph type="title"/>
          </p:nvPr>
        </p:nvSpPr>
        <p:spPr>
          <a:xfrm>
            <a:off x="614784" y="17756"/>
            <a:ext cx="10068767" cy="990600"/>
          </a:xfrm>
        </p:spPr>
        <p:txBody>
          <a:bodyPr>
            <a:normAutofit/>
          </a:bodyPr>
          <a:lstStyle/>
          <a:p>
            <a:r>
              <a:rPr lang="ro-RO" b="1" dirty="0">
                <a:solidFill>
                  <a:schemeClr val="tx1"/>
                </a:solidFill>
                <a:latin typeface="Athelas" panose="02000503000000020003" pitchFamily="2" charset="0"/>
                <a:sym typeface="Exo"/>
              </a:rPr>
              <a:t>PROFILUL PARTICIPANȚILOR LA SONDAJ, N=248</a:t>
            </a:r>
            <a:r>
              <a:rPr lang="ro-MD" b="1" dirty="0">
                <a:solidFill>
                  <a:schemeClr val="tx1"/>
                </a:solidFill>
                <a:latin typeface="Athelas" panose="02000503000000020003" pitchFamily="2" charset="0"/>
                <a:sym typeface="Exo"/>
              </a:rPr>
              <a:t>, %</a:t>
            </a:r>
            <a:endParaRPr lang="en-US" b="1" dirty="0">
              <a:solidFill>
                <a:schemeClr val="tx1"/>
              </a:solidFill>
              <a:latin typeface="Athelas" panose="02000503000000020003" pitchFamily="2" charset="0"/>
            </a:endParaRPr>
          </a:p>
        </p:txBody>
      </p:sp>
      <p:sp>
        <p:nvSpPr>
          <p:cNvPr id="4" name="TextBox 7">
            <a:extLst>
              <a:ext uri="{FF2B5EF4-FFF2-40B4-BE49-F238E27FC236}">
                <a16:creationId xmlns:a16="http://schemas.microsoft.com/office/drawing/2014/main" xmlns="" id="{F410F0E1-CB40-FF02-26FA-46816C6E863A}"/>
              </a:ext>
            </a:extLst>
          </p:cNvPr>
          <p:cNvSpPr txBox="1"/>
          <p:nvPr/>
        </p:nvSpPr>
        <p:spPr>
          <a:xfrm>
            <a:off x="7116146" y="2985735"/>
            <a:ext cx="4461070" cy="1077218"/>
          </a:xfrm>
          <a:prstGeom prst="rect">
            <a:avLst/>
          </a:prstGeom>
          <a:noFill/>
        </p:spPr>
        <p:txBody>
          <a:bodyPr wrap="square" rtlCol="0">
            <a:spAutoFit/>
          </a:bodyPr>
          <a:lstStyle/>
          <a:p>
            <a:pPr>
              <a:defRPr/>
            </a:pPr>
            <a:r>
              <a:rPr lang="en-US" sz="1600" dirty="0">
                <a:latin typeface="Athelas" panose="02000503000000020003" pitchFamily="2" charset="0"/>
              </a:rPr>
              <a:t>94</a:t>
            </a:r>
            <a:r>
              <a:rPr lang="ro-MD" sz="1600" dirty="0">
                <a:latin typeface="Athelas" panose="02000503000000020003" pitchFamily="2" charset="0"/>
              </a:rPr>
              <a:t>% dintre respondenți sunt </a:t>
            </a:r>
            <a:r>
              <a:rPr lang="en-US" sz="1600" dirty="0" err="1">
                <a:latin typeface="Athelas" panose="02000503000000020003" pitchFamily="2" charset="0"/>
              </a:rPr>
              <a:t>femei</a:t>
            </a:r>
            <a:r>
              <a:rPr lang="ro-MD" sz="1600" dirty="0">
                <a:latin typeface="Athelas" panose="02000503000000020003" pitchFamily="2" charset="0"/>
              </a:rPr>
              <a:t>. 80% ocupă funcția de bibliotecar. Majoritatea respondenților au o vechime de peste 10 ani în domeniul industriei cărții și lecturii publice.</a:t>
            </a:r>
          </a:p>
        </p:txBody>
      </p:sp>
      <p:pic>
        <p:nvPicPr>
          <p:cNvPr id="3" name="Picture 2">
            <a:extLst>
              <a:ext uri="{FF2B5EF4-FFF2-40B4-BE49-F238E27FC236}">
                <a16:creationId xmlns:a16="http://schemas.microsoft.com/office/drawing/2014/main" xmlns="" id="{DADD682C-BD5A-7E5F-E4AF-1037FBA74302}"/>
              </a:ext>
            </a:extLst>
          </p:cNvPr>
          <p:cNvPicPr>
            <a:picLocks noChangeAspect="1"/>
          </p:cNvPicPr>
          <p:nvPr/>
        </p:nvPicPr>
        <p:blipFill>
          <a:blip r:embed="rId2"/>
          <a:srcRect l="18800" r="18581" b="3314"/>
          <a:stretch/>
        </p:blipFill>
        <p:spPr>
          <a:xfrm>
            <a:off x="614784" y="1456529"/>
            <a:ext cx="6228769" cy="4628073"/>
          </a:xfrm>
          <a:prstGeom prst="rect">
            <a:avLst/>
          </a:prstGeom>
        </p:spPr>
      </p:pic>
    </p:spTree>
    <p:extLst>
      <p:ext uri="{BB962C8B-B14F-4D97-AF65-F5344CB8AC3E}">
        <p14:creationId xmlns:p14="http://schemas.microsoft.com/office/powerpoint/2010/main" val="1468401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1404AF0-A70C-2C37-D48C-070D1E959420}"/>
            </a:ext>
          </a:extLst>
        </p:cNvPr>
        <p:cNvGrpSpPr/>
        <p:nvPr/>
      </p:nvGrpSpPr>
      <p:grpSpPr>
        <a:xfrm>
          <a:off x="0" y="0"/>
          <a:ext cx="0" cy="0"/>
          <a:chOff x="0" y="0"/>
          <a:chExt cx="0" cy="0"/>
        </a:xfrm>
      </p:grpSpPr>
      <p:sp>
        <p:nvSpPr>
          <p:cNvPr id="19" name="Dreptunghi 17">
            <a:extLst>
              <a:ext uri="{FF2B5EF4-FFF2-40B4-BE49-F238E27FC236}">
                <a16:creationId xmlns:a16="http://schemas.microsoft.com/office/drawing/2014/main" xmlns="" id="{8A3AE10D-F272-0B5F-1E20-4F7362DAD846}"/>
              </a:ext>
            </a:extLst>
          </p:cNvPr>
          <p:cNvSpPr/>
          <p:nvPr/>
        </p:nvSpPr>
        <p:spPr>
          <a:xfrm>
            <a:off x="2801007" y="2552700"/>
            <a:ext cx="6324599" cy="175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3200" b="1" dirty="0">
                <a:solidFill>
                  <a:schemeClr val="bg1"/>
                </a:solidFill>
                <a:latin typeface="Exo" panose="00000500000000000000" pitchFamily="2" charset="0"/>
                <a:ea typeface="Eurostile" charset="0"/>
                <a:cs typeface="Eurostile" charset="0"/>
              </a:rPr>
              <a:t>PROFILUL RESPONDENȚILOR</a:t>
            </a:r>
            <a:endParaRPr lang="ro-RO" sz="3200" dirty="0">
              <a:solidFill>
                <a:schemeClr val="bg1"/>
              </a:solidFill>
              <a:latin typeface="Exo" panose="00000500000000000000" pitchFamily="2" charset="0"/>
              <a:ea typeface="Eurostile" charset="0"/>
              <a:cs typeface="Eurostile" charset="0"/>
            </a:endParaRPr>
          </a:p>
        </p:txBody>
      </p:sp>
      <p:sp>
        <p:nvSpPr>
          <p:cNvPr id="2" name="Rectangle 1">
            <a:extLst>
              <a:ext uri="{FF2B5EF4-FFF2-40B4-BE49-F238E27FC236}">
                <a16:creationId xmlns:a16="http://schemas.microsoft.com/office/drawing/2014/main" xmlns="" id="{F58AB228-83DC-8EEC-328F-5A869511A16F}"/>
              </a:ext>
            </a:extLst>
          </p:cNvPr>
          <p:cNvSpPr/>
          <p:nvPr/>
        </p:nvSpPr>
        <p:spPr>
          <a:xfrm>
            <a:off x="0" y="-15552"/>
            <a:ext cx="12192000" cy="68735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4" name="Rectangle 3">
            <a:extLst>
              <a:ext uri="{FF2B5EF4-FFF2-40B4-BE49-F238E27FC236}">
                <a16:creationId xmlns:a16="http://schemas.microsoft.com/office/drawing/2014/main" xmlns="" id="{4742261F-6A6D-7858-8777-B48CBF87BD18}"/>
              </a:ext>
            </a:extLst>
          </p:cNvPr>
          <p:cNvSpPr/>
          <p:nvPr/>
        </p:nvSpPr>
        <p:spPr>
          <a:xfrm>
            <a:off x="1967453" y="3198168"/>
            <a:ext cx="8257095" cy="461665"/>
          </a:xfrm>
          <a:prstGeom prst="rect">
            <a:avLst/>
          </a:prstGeom>
        </p:spPr>
        <p:txBody>
          <a:bodyPr wrap="square">
            <a:spAutoFit/>
          </a:bodyPr>
          <a:lstStyle/>
          <a:p>
            <a:pPr algn="ctr"/>
            <a:r>
              <a:rPr lang="ro-RO" sz="2400" b="1" i="1" dirty="0">
                <a:latin typeface="Athelas" panose="02000503000000020003" pitchFamily="2" charset="0"/>
                <a:ea typeface="Calibri" panose="020F0502020204030204" pitchFamily="34" charset="0"/>
                <a:cs typeface="Times New Roman" panose="02020603050405020304" pitchFamily="18" charset="0"/>
              </a:rPr>
              <a:t>Opinia despre dificultățile din industria cărții și lecturii publice</a:t>
            </a:r>
          </a:p>
        </p:txBody>
      </p:sp>
    </p:spTree>
    <p:extLst>
      <p:ext uri="{BB962C8B-B14F-4D97-AF65-F5344CB8AC3E}">
        <p14:creationId xmlns:p14="http://schemas.microsoft.com/office/powerpoint/2010/main" val="395964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fr-FR" sz="1800" b="1" dirty="0">
                <a:solidFill>
                  <a:schemeClr val="tx1"/>
                </a:solidFill>
                <a:latin typeface="Athelas" panose="02000503000000020003" pitchFamily="2" charset="0"/>
                <a:ea typeface="Exo" charset="0"/>
                <a:cs typeface="Exo" charset="0"/>
              </a:rPr>
              <a:t>Q</a:t>
            </a:r>
            <a:r>
              <a:rPr lang="ro-RO" sz="1800" b="1" dirty="0">
                <a:solidFill>
                  <a:schemeClr val="tx1"/>
                </a:solidFill>
                <a:latin typeface="Athelas" panose="02000503000000020003" pitchFamily="2" charset="0"/>
                <a:ea typeface="Exo" charset="0"/>
                <a:cs typeface="Exo" charset="0"/>
              </a:rPr>
              <a:t>7</a:t>
            </a:r>
            <a:r>
              <a:rPr lang="fr-FR" sz="1800" b="1" dirty="0">
                <a:solidFill>
                  <a:schemeClr val="tx1"/>
                </a:solidFill>
                <a:latin typeface="Athelas" panose="02000503000000020003" pitchFamily="2" charset="0"/>
                <a:ea typeface="Exo" charset="0"/>
                <a:cs typeface="Exo" charset="0"/>
              </a:rPr>
              <a:t>. </a:t>
            </a:r>
            <a:r>
              <a:rPr lang="ro-RO" sz="1800" b="1" dirty="0">
                <a:solidFill>
                  <a:schemeClr val="tx1"/>
                </a:solidFill>
                <a:latin typeface="Athelas" panose="02000503000000020003" pitchFamily="2" charset="0"/>
              </a:rPr>
              <a:t>Care sunt principalele 3 dificultăți/probleme cu care dvs. sau instituția dvs. se confruntă în prezent în domeniul profesional? (scrieți răspunsul mai jos)</a:t>
            </a:r>
            <a:r>
              <a:rPr lang="ro-RO" sz="1800" b="1" dirty="0">
                <a:solidFill>
                  <a:schemeClr val="tx1"/>
                </a:solidFill>
                <a:latin typeface="Athelas" panose="02000503000000020003" pitchFamily="2" charset="0"/>
                <a:ea typeface="Exo" charset="0"/>
                <a:cs typeface="Exo" charset="0"/>
              </a:rPr>
              <a:t>,</a:t>
            </a:r>
            <a:r>
              <a:rPr lang="en-US" sz="1800" b="1" dirty="0">
                <a:solidFill>
                  <a:schemeClr val="tx1"/>
                </a:solidFill>
                <a:latin typeface="Athelas" panose="02000503000000020003" pitchFamily="2" charset="0"/>
                <a:ea typeface="Exo" charset="0"/>
                <a:cs typeface="Exo" charset="0"/>
              </a:rPr>
              <a:t> </a:t>
            </a:r>
            <a:r>
              <a:rPr lang="ro-MD" sz="1800" b="1" dirty="0">
                <a:solidFill>
                  <a:schemeClr val="tx1"/>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p>
        </p:txBody>
      </p:sp>
      <p:pic>
        <p:nvPicPr>
          <p:cNvPr id="2" name="Picture 1">
            <a:extLst>
              <a:ext uri="{FF2B5EF4-FFF2-40B4-BE49-F238E27FC236}">
                <a16:creationId xmlns:a16="http://schemas.microsoft.com/office/drawing/2014/main" xmlns="" id="{EBDBB80C-54A2-F341-8BDD-7B5A9E9E7B84}"/>
              </a:ext>
            </a:extLst>
          </p:cNvPr>
          <p:cNvPicPr>
            <a:picLocks noChangeAspect="1"/>
          </p:cNvPicPr>
          <p:nvPr/>
        </p:nvPicPr>
        <p:blipFill>
          <a:blip r:embed="rId3"/>
          <a:srcRect l="20619" t="3342" r="16035" b="6748"/>
          <a:stretch/>
        </p:blipFill>
        <p:spPr>
          <a:xfrm>
            <a:off x="469305" y="1497898"/>
            <a:ext cx="6646915" cy="4883447"/>
          </a:xfrm>
          <a:prstGeom prst="rect">
            <a:avLst/>
          </a:prstGeom>
        </p:spPr>
      </p:pic>
      <p:sp>
        <p:nvSpPr>
          <p:cNvPr id="5" name="TextBox 7">
            <a:extLst>
              <a:ext uri="{FF2B5EF4-FFF2-40B4-BE49-F238E27FC236}">
                <a16:creationId xmlns:a16="http://schemas.microsoft.com/office/drawing/2014/main" xmlns="" id="{70CA7F0B-83D9-6992-1255-A456FA140254}"/>
              </a:ext>
            </a:extLst>
          </p:cNvPr>
          <p:cNvSpPr txBox="1"/>
          <p:nvPr/>
        </p:nvSpPr>
        <p:spPr>
          <a:xfrm>
            <a:off x="7422204" y="2150342"/>
            <a:ext cx="3931597" cy="3293209"/>
          </a:xfrm>
          <a:prstGeom prst="rect">
            <a:avLst/>
          </a:prstGeom>
          <a:noFill/>
        </p:spPr>
        <p:txBody>
          <a:bodyPr wrap="square" rtlCol="0">
            <a:spAutoFit/>
          </a:bodyPr>
          <a:lstStyle/>
          <a:p>
            <a:pPr algn="just">
              <a:defRPr/>
            </a:pPr>
            <a:r>
              <a:rPr lang="ro-RO" sz="1600" dirty="0">
                <a:latin typeface="Athelas" panose="02000503000000020003" pitchFamily="2" charset="0"/>
              </a:rPr>
              <a:t>Respondenții au fost întrebați despre dificultățile cu care se confruntă în domeniul lor profesional. Răspunsurile spontane ale acestora indică următoarele 6 probleme principale:</a:t>
            </a:r>
          </a:p>
          <a:p>
            <a:pPr algn="just">
              <a:defRPr/>
            </a:pPr>
            <a:endParaRPr lang="ro-RO" sz="1600" dirty="0">
              <a:latin typeface="Athelas" panose="02000503000000020003" pitchFamily="2" charset="0"/>
            </a:endParaRPr>
          </a:p>
          <a:p>
            <a:pPr marL="285750" indent="-285750" algn="just">
              <a:buFont typeface="Arial" panose="020B0604020202020204" pitchFamily="34" charset="0"/>
              <a:buChar char="•"/>
              <a:defRPr/>
            </a:pPr>
            <a:r>
              <a:rPr lang="ro-RO" sz="1600" dirty="0">
                <a:latin typeface="Athelas" panose="02000503000000020003" pitchFamily="2" charset="0"/>
              </a:rPr>
              <a:t>Insuficiența financiară / buget mic – 26%</a:t>
            </a:r>
          </a:p>
          <a:p>
            <a:pPr marL="285750" indent="-285750" algn="just">
              <a:buFont typeface="Arial" panose="020B0604020202020204" pitchFamily="34" charset="0"/>
              <a:buChar char="•"/>
              <a:defRPr/>
            </a:pPr>
            <a:r>
              <a:rPr lang="ro-RO" sz="1600" dirty="0">
                <a:latin typeface="Athelas" panose="02000503000000020003" pitchFamily="2" charset="0"/>
              </a:rPr>
              <a:t>Condițiile resurselor materiale rele – 19%</a:t>
            </a:r>
          </a:p>
          <a:p>
            <a:pPr marL="285750" indent="-285750" algn="just">
              <a:buFont typeface="Arial" panose="020B0604020202020204" pitchFamily="34" charset="0"/>
              <a:buChar char="•"/>
              <a:defRPr/>
            </a:pPr>
            <a:r>
              <a:rPr lang="ro-RO" sz="1600" dirty="0">
                <a:latin typeface="Athelas" panose="02000503000000020003" pitchFamily="2" charset="0"/>
              </a:rPr>
              <a:t>Lipsa cititorilor – 17%</a:t>
            </a:r>
          </a:p>
          <a:p>
            <a:pPr marL="285750" indent="-285750" algn="just">
              <a:buFont typeface="Arial" panose="020B0604020202020204" pitchFamily="34" charset="0"/>
              <a:buChar char="•"/>
              <a:defRPr/>
            </a:pPr>
            <a:r>
              <a:rPr lang="ro-RO" sz="1600" dirty="0">
                <a:latin typeface="Athelas" panose="02000503000000020003" pitchFamily="2" charset="0"/>
              </a:rPr>
              <a:t>Dotarea insuficientă cu mijloace tehnice – 13%</a:t>
            </a:r>
          </a:p>
          <a:p>
            <a:pPr marL="285750" indent="-285750" algn="just">
              <a:buFont typeface="Arial" panose="020B0604020202020204" pitchFamily="34" charset="0"/>
              <a:buChar char="•"/>
              <a:defRPr/>
            </a:pPr>
            <a:r>
              <a:rPr lang="ro-RO" sz="1600" dirty="0">
                <a:latin typeface="Athelas" panose="02000503000000020003" pitchFamily="2" charset="0"/>
              </a:rPr>
              <a:t>Lipsa cărților – 13%</a:t>
            </a:r>
          </a:p>
          <a:p>
            <a:pPr marL="285750" indent="-285750" algn="just">
              <a:buFont typeface="Arial" panose="020B0604020202020204" pitchFamily="34" charset="0"/>
              <a:buChar char="•"/>
              <a:defRPr/>
            </a:pPr>
            <a:r>
              <a:rPr lang="ro-RO" sz="1600" dirty="0">
                <a:latin typeface="Athelas" panose="02000503000000020003" pitchFamily="2" charset="0"/>
              </a:rPr>
              <a:t>Lipsa de personal – 12%.</a:t>
            </a:r>
          </a:p>
        </p:txBody>
      </p:sp>
    </p:spTree>
    <p:extLst>
      <p:ext uri="{BB962C8B-B14F-4D97-AF65-F5344CB8AC3E}">
        <p14:creationId xmlns:p14="http://schemas.microsoft.com/office/powerpoint/2010/main" val="805129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063E1493-288F-A0EF-7837-2D81DDCE3A8E}"/>
              </a:ext>
            </a:extLst>
          </p:cNvPr>
          <p:cNvPicPr>
            <a:picLocks noChangeAspect="1"/>
          </p:cNvPicPr>
          <p:nvPr/>
        </p:nvPicPr>
        <p:blipFill>
          <a:blip r:embed="rId3"/>
          <a:srcRect l="8374" t="20559" r="44032" b="16998"/>
          <a:stretch/>
        </p:blipFill>
        <p:spPr>
          <a:xfrm>
            <a:off x="557721" y="2229131"/>
            <a:ext cx="5621526" cy="3017520"/>
          </a:xfrm>
          <a:prstGeom prst="rect">
            <a:avLst/>
          </a:prstGeom>
        </p:spPr>
      </p:pic>
      <p:sp>
        <p:nvSpPr>
          <p:cNvPr id="6" name="Title 1"/>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Q8. </a:t>
            </a:r>
            <a:r>
              <a:rPr lang="ro-RO" sz="1800" b="1" dirty="0">
                <a:solidFill>
                  <a:schemeClr val="tx1"/>
                </a:solidFill>
                <a:latin typeface="Athelas" panose="02000503000000020003" pitchFamily="2" charset="0"/>
              </a:rPr>
              <a:t>Cum evaluați nivelul de susținere din partea statului și altor instituții pentru a depăși dificultățile / problemele cu care dvs. sau instituția dvs. se confruntă? (scrieți răspunsul mai jos)</a:t>
            </a:r>
            <a:r>
              <a:rPr lang="en-US" sz="1800" b="1" dirty="0">
                <a:solidFill>
                  <a:schemeClr val="tx1"/>
                </a:solidFill>
                <a:latin typeface="Athelas" panose="02000503000000020003" pitchFamily="2" charset="0"/>
              </a:rPr>
              <a:t>, </a:t>
            </a:r>
            <a:r>
              <a:rPr lang="ro-MD" sz="1800" b="1" dirty="0">
                <a:solidFill>
                  <a:schemeClr val="tx1"/>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p>
        </p:txBody>
      </p:sp>
      <p:sp>
        <p:nvSpPr>
          <p:cNvPr id="4" name="TextBox 3">
            <a:extLst>
              <a:ext uri="{FF2B5EF4-FFF2-40B4-BE49-F238E27FC236}">
                <a16:creationId xmlns:a16="http://schemas.microsoft.com/office/drawing/2014/main" xmlns="" id="{BDFEA19C-422E-27E0-D551-B9140FAC4F68}"/>
              </a:ext>
            </a:extLst>
          </p:cNvPr>
          <p:cNvSpPr txBox="1"/>
          <p:nvPr/>
        </p:nvSpPr>
        <p:spPr>
          <a:xfrm>
            <a:off x="7873179" y="2337507"/>
            <a:ext cx="3480621" cy="2800767"/>
          </a:xfrm>
          <a:prstGeom prst="rect">
            <a:avLst/>
          </a:prstGeom>
          <a:noFill/>
        </p:spPr>
        <p:txBody>
          <a:bodyPr wrap="square" rtlCol="0">
            <a:spAutoFit/>
          </a:bodyPr>
          <a:lstStyle/>
          <a:p>
            <a:pPr marR="0" lvl="0" indent="0" algn="just" fontAlgn="auto">
              <a:lnSpc>
                <a:spcPct val="100000"/>
              </a:lnSpc>
              <a:spcBef>
                <a:spcPts val="0"/>
              </a:spcBef>
              <a:spcAft>
                <a:spcPts val="0"/>
              </a:spcAft>
              <a:buClrTx/>
              <a:buSzTx/>
              <a:buFontTx/>
              <a:buNone/>
              <a:tabLst/>
              <a:defRPr/>
            </a:pPr>
            <a:r>
              <a:rPr lang="ro-RO" sz="1600" dirty="0">
                <a:latin typeface="Athelas" panose="02000503000000020003" pitchFamily="2" charset="0"/>
              </a:rPr>
              <a:t>Circa fiecare al cincilea respondent consideră că statul sau alte instituții oferă multă susținere respondenților pentru a depăși dificultățile cu care se confruntă.</a:t>
            </a:r>
          </a:p>
          <a:p>
            <a:pPr marR="0" lvl="0" indent="0" algn="just" fontAlgn="auto">
              <a:lnSpc>
                <a:spcPct val="100000"/>
              </a:lnSpc>
              <a:spcBef>
                <a:spcPts val="0"/>
              </a:spcBef>
              <a:spcAft>
                <a:spcPts val="0"/>
              </a:spcAft>
              <a:buClrTx/>
              <a:buSzTx/>
              <a:buFontTx/>
              <a:buNone/>
              <a:tabLst/>
              <a:defRPr/>
            </a:pPr>
            <a:endParaRPr lang="ro-RO" sz="1600" dirty="0">
              <a:latin typeface="Athelas" panose="02000503000000020003" pitchFamily="2" charset="0"/>
            </a:endParaRPr>
          </a:p>
          <a:p>
            <a:pPr marR="0" lvl="0" indent="0" algn="just" fontAlgn="auto">
              <a:lnSpc>
                <a:spcPct val="100000"/>
              </a:lnSpc>
              <a:spcBef>
                <a:spcPts val="0"/>
              </a:spcBef>
              <a:spcAft>
                <a:spcPts val="0"/>
              </a:spcAft>
              <a:buClrTx/>
              <a:buSzTx/>
              <a:buFontTx/>
              <a:buNone/>
              <a:tabLst/>
              <a:defRPr/>
            </a:pPr>
            <a:r>
              <a:rPr lang="ro-RO" sz="1600" dirty="0">
                <a:latin typeface="Athelas" panose="02000503000000020003" pitchFamily="2" charset="0"/>
              </a:rPr>
              <a:t>Totodată aproximativ trei pătrimi dintre respondenți (71%) sunt de opinia că există este mai degrabă sau foarte puțin suport din partea statului pentru depășirea problemelor instituției lor. </a:t>
            </a:r>
            <a:endParaRPr lang="ro-MD" sz="1600" dirty="0">
              <a:latin typeface="Athelas" panose="02000503000000020003" pitchFamily="2" charset="0"/>
            </a:endParaRPr>
          </a:p>
        </p:txBody>
      </p:sp>
    </p:spTree>
    <p:extLst>
      <p:ext uri="{BB962C8B-B14F-4D97-AF65-F5344CB8AC3E}">
        <p14:creationId xmlns:p14="http://schemas.microsoft.com/office/powerpoint/2010/main" val="845738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Q8. </a:t>
            </a:r>
            <a:r>
              <a:rPr lang="ro-RO" sz="1800" b="1" dirty="0">
                <a:solidFill>
                  <a:schemeClr val="tx1"/>
                </a:solidFill>
                <a:latin typeface="Athelas" panose="02000503000000020003" pitchFamily="2" charset="0"/>
              </a:rPr>
              <a:t>Cum evaluați nivelul de susținere din partea statului și altor instituții pentru a depăși dificultățile / problemele cu care dvs. sau instituția dvs. se confruntă? (scrieți răspunsul mai jos)</a:t>
            </a:r>
            <a:r>
              <a:rPr lang="en-US" sz="1800" b="1" dirty="0">
                <a:solidFill>
                  <a:schemeClr val="tx1"/>
                </a:solidFill>
                <a:latin typeface="Athelas" panose="02000503000000020003" pitchFamily="2" charset="0"/>
              </a:rPr>
              <a:t>,</a:t>
            </a:r>
            <a:r>
              <a:rPr lang="ro-RO" sz="1800" b="1" dirty="0">
                <a:solidFill>
                  <a:schemeClr val="tx1"/>
                </a:solidFill>
                <a:latin typeface="Athelas" panose="02000503000000020003" pitchFamily="2" charset="0"/>
              </a:rPr>
              <a:t> </a:t>
            </a:r>
            <a:r>
              <a:rPr lang="en-US" sz="1800" b="1" dirty="0">
                <a:solidFill>
                  <a:schemeClr val="bg1">
                    <a:lumMod val="50000"/>
                  </a:schemeClr>
                </a:solidFill>
                <a:latin typeface="Athelas" panose="02000503000000020003" pitchFamily="2" charset="0"/>
                <a:ea typeface="Exo" charset="0"/>
                <a:cs typeface="Exo" charset="0"/>
              </a:rPr>
              <a:t>%</a:t>
            </a:r>
            <a:r>
              <a:rPr lang="en-US" sz="1800" b="1" dirty="0">
                <a:solidFill>
                  <a:schemeClr val="tx1"/>
                </a:solidFill>
                <a:latin typeface="Athelas" panose="02000503000000020003" pitchFamily="2" charset="0"/>
                <a:ea typeface="Exo" charset="0"/>
                <a:cs typeface="Exo" charset="0"/>
              </a:rPr>
              <a:t/>
            </a:r>
            <a:br>
              <a:rPr lang="en-US" sz="1800" b="1" dirty="0">
                <a:solidFill>
                  <a:schemeClr val="tx1"/>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9" name="Rectangle 8">
            <a:extLst>
              <a:ext uri="{FF2B5EF4-FFF2-40B4-BE49-F238E27FC236}">
                <a16:creationId xmlns:a16="http://schemas.microsoft.com/office/drawing/2014/main" xmlns="" id="{155A355F-25FF-B22D-5EB2-FCA336D4D55F}"/>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3" name="Table 2">
            <a:extLst>
              <a:ext uri="{FF2B5EF4-FFF2-40B4-BE49-F238E27FC236}">
                <a16:creationId xmlns:a16="http://schemas.microsoft.com/office/drawing/2014/main" xmlns="" id="{3F1C6100-1FB5-DF38-F98C-F39897529B06}"/>
              </a:ext>
            </a:extLst>
          </p:cNvPr>
          <p:cNvGraphicFramePr>
            <a:graphicFrameLocks noGrp="1"/>
          </p:cNvGraphicFramePr>
          <p:nvPr>
            <p:extLst>
              <p:ext uri="{D42A27DB-BD31-4B8C-83A1-F6EECF244321}">
                <p14:modId xmlns:p14="http://schemas.microsoft.com/office/powerpoint/2010/main" val="3704763009"/>
              </p:ext>
            </p:extLst>
          </p:nvPr>
        </p:nvGraphicFramePr>
        <p:xfrm>
          <a:off x="304802" y="1339075"/>
          <a:ext cx="10345272" cy="4862330"/>
        </p:xfrm>
        <a:graphic>
          <a:graphicData uri="http://schemas.openxmlformats.org/drawingml/2006/table">
            <a:tbl>
              <a:tblPr/>
              <a:tblGrid>
                <a:gridCol w="1293159">
                  <a:extLst>
                    <a:ext uri="{9D8B030D-6E8A-4147-A177-3AD203B41FA5}">
                      <a16:colId xmlns:a16="http://schemas.microsoft.com/office/drawing/2014/main" xmlns="" val="1728596294"/>
                    </a:ext>
                  </a:extLst>
                </a:gridCol>
                <a:gridCol w="3006312">
                  <a:extLst>
                    <a:ext uri="{9D8B030D-6E8A-4147-A177-3AD203B41FA5}">
                      <a16:colId xmlns:a16="http://schemas.microsoft.com/office/drawing/2014/main" xmlns="" val="1349183478"/>
                    </a:ext>
                  </a:extLst>
                </a:gridCol>
                <a:gridCol w="473336">
                  <a:extLst>
                    <a:ext uri="{9D8B030D-6E8A-4147-A177-3AD203B41FA5}">
                      <a16:colId xmlns:a16="http://schemas.microsoft.com/office/drawing/2014/main" xmlns="" val="4241011401"/>
                    </a:ext>
                  </a:extLst>
                </a:gridCol>
                <a:gridCol w="1114493">
                  <a:extLst>
                    <a:ext uri="{9D8B030D-6E8A-4147-A177-3AD203B41FA5}">
                      <a16:colId xmlns:a16="http://schemas.microsoft.com/office/drawing/2014/main" xmlns="" val="1190448168"/>
                    </a:ext>
                  </a:extLst>
                </a:gridCol>
                <a:gridCol w="1114493">
                  <a:extLst>
                    <a:ext uri="{9D8B030D-6E8A-4147-A177-3AD203B41FA5}">
                      <a16:colId xmlns:a16="http://schemas.microsoft.com/office/drawing/2014/main" xmlns="" val="1724500759"/>
                    </a:ext>
                  </a:extLst>
                </a:gridCol>
                <a:gridCol w="1114493">
                  <a:extLst>
                    <a:ext uri="{9D8B030D-6E8A-4147-A177-3AD203B41FA5}">
                      <a16:colId xmlns:a16="http://schemas.microsoft.com/office/drawing/2014/main" xmlns="" val="4180472494"/>
                    </a:ext>
                  </a:extLst>
                </a:gridCol>
                <a:gridCol w="1114493">
                  <a:extLst>
                    <a:ext uri="{9D8B030D-6E8A-4147-A177-3AD203B41FA5}">
                      <a16:colId xmlns:a16="http://schemas.microsoft.com/office/drawing/2014/main" xmlns="" val="663237913"/>
                    </a:ext>
                  </a:extLst>
                </a:gridCol>
                <a:gridCol w="1114493">
                  <a:extLst>
                    <a:ext uri="{9D8B030D-6E8A-4147-A177-3AD203B41FA5}">
                      <a16:colId xmlns:a16="http://schemas.microsoft.com/office/drawing/2014/main" xmlns="" val="3541370896"/>
                    </a:ext>
                  </a:extLst>
                </a:gridCol>
              </a:tblGrid>
              <a:tr h="0">
                <a:tc gridSpan="2">
                  <a:txBody>
                    <a:bodyPr/>
                    <a:lstStyle/>
                    <a:p>
                      <a:pPr algn="ctr" fontAlgn="ctr"/>
                      <a:r>
                        <a:rPr lang="en-US" sz="1200" b="1" i="0" u="none" strike="noStrike" dirty="0">
                          <a:solidFill>
                            <a:srgbClr val="000000"/>
                          </a:solidFill>
                          <a:effectLst/>
                          <a:latin typeface="Athelas" panose="02000503000000020003" pitchFamily="2" charset="0"/>
                        </a:rPr>
                        <a:t>% pe </a:t>
                      </a:r>
                      <a:r>
                        <a:rPr lang="en-US" sz="1200" b="1" i="0" u="none" strike="noStrike" dirty="0" err="1">
                          <a:solidFill>
                            <a:srgbClr val="000000"/>
                          </a:solidFill>
                          <a:effectLst/>
                          <a:latin typeface="Athelas" panose="02000503000000020003" pitchFamily="2" charset="0"/>
                        </a:rPr>
                        <a:t>rând</a:t>
                      </a:r>
                      <a:endParaRPr lang="en-US" sz="1200" b="1" i="0" u="none" strike="noStrike" dirty="0">
                        <a:solidFill>
                          <a:srgbClr val="000000"/>
                        </a:solidFill>
                        <a:effectLst/>
                        <a:latin typeface="Athelas" panose="02000503000000020003" pitchFamily="2" charset="0"/>
                      </a:endParaRP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a:txBody>
                    <a:bodyPr/>
                    <a:lstStyle/>
                    <a:p>
                      <a:pPr algn="ctr" fontAlgn="ctr"/>
                      <a:r>
                        <a:rPr lang="en-US" sz="1200" b="1" i="0" u="none" strike="noStrike" dirty="0">
                          <a:solidFill>
                            <a:srgbClr val="000000"/>
                          </a:solidFill>
                          <a:effectLst/>
                          <a:latin typeface="Athelas" panose="02000503000000020003" pitchFamily="2" charset="0"/>
                        </a:rPr>
                        <a:t>N</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err="1">
                          <a:solidFill>
                            <a:srgbClr val="000000"/>
                          </a:solidFill>
                          <a:effectLst/>
                          <a:latin typeface="Athelas" panose="02000503000000020003" pitchFamily="2" charset="0"/>
                        </a:rPr>
                        <a:t>Foarte</a:t>
                      </a:r>
                      <a:r>
                        <a:rPr lang="en-US" sz="1200" b="1" i="0" u="none" strike="noStrike" dirty="0">
                          <a:solidFill>
                            <a:srgbClr val="000000"/>
                          </a:solidFill>
                          <a:effectLst/>
                          <a:latin typeface="Athelas" panose="02000503000000020003" pitchFamily="2" charset="0"/>
                        </a:rPr>
                        <a:t> </a:t>
                      </a:r>
                      <a:r>
                        <a:rPr lang="en-US" sz="1200" b="1" i="0" u="none" strike="noStrike" dirty="0" err="1">
                          <a:solidFill>
                            <a:srgbClr val="000000"/>
                          </a:solidFill>
                          <a:effectLst/>
                          <a:latin typeface="Athelas" panose="02000503000000020003" pitchFamily="2" charset="0"/>
                        </a:rPr>
                        <a:t>multă</a:t>
                      </a:r>
                      <a:endParaRPr lang="en-US" sz="1200" b="1" i="0" u="none" strike="noStrike" dirty="0">
                        <a:solidFill>
                          <a:srgbClr val="000000"/>
                        </a:solidFill>
                        <a:effectLst/>
                        <a:latin typeface="Athelas" panose="02000503000000020003" pitchFamily="2" charset="0"/>
                      </a:endParaRP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Mai degrabă multă</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Mai degrabă puțină</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Foarte puțină</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Nu știu / Fără răspuns</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3983310810"/>
                  </a:ext>
                </a:extLst>
              </a:tr>
              <a:tr h="0">
                <a:tc gridSpan="2">
                  <a:txBody>
                    <a:bodyPr/>
                    <a:lstStyle/>
                    <a:p>
                      <a:pPr algn="ctr" fontAlgn="b"/>
                      <a:r>
                        <a:rPr lang="en-US" sz="1200" b="1" i="0" u="none" strike="noStrike">
                          <a:solidFill>
                            <a:srgbClr val="000000"/>
                          </a:solidFill>
                          <a:effectLst/>
                          <a:latin typeface="Athelas" panose="02000503000000020003" pitchFamily="2" charset="0"/>
                        </a:rPr>
                        <a:t>Total</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1200" b="1" i="0" u="none" strike="noStrike" dirty="0">
                          <a:solidFill>
                            <a:srgbClr val="000000"/>
                          </a:solidFill>
                          <a:effectLst/>
                          <a:latin typeface="Athelas" panose="02000503000000020003" pitchFamily="2" charset="0"/>
                        </a:rPr>
                        <a:t>248</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17</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42</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29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2619216343"/>
                  </a:ext>
                </a:extLst>
              </a:tr>
              <a:tr h="0">
                <a:tc rowSpan="2">
                  <a:txBody>
                    <a:bodyPr/>
                    <a:lstStyle/>
                    <a:p>
                      <a:pPr algn="ctr" fontAlgn="ctr"/>
                      <a:r>
                        <a:rPr lang="en-US" sz="1200" b="0" i="0" u="none" strike="noStrike">
                          <a:solidFill>
                            <a:srgbClr val="000000"/>
                          </a:solidFill>
                          <a:effectLst/>
                          <a:latin typeface="Athelas" panose="02000503000000020003" pitchFamily="2" charset="0"/>
                        </a:rPr>
                        <a:t>Gen</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Femeie</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234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Athelas" panose="02000503000000020003" pitchFamily="2" charset="0"/>
                        </a:rPr>
                        <a:t>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9"/>
                    </a:solidFill>
                  </a:tcPr>
                </a:tc>
                <a:tc>
                  <a:txBody>
                    <a:bodyPr/>
                    <a:lstStyle/>
                    <a:p>
                      <a:pPr algn="ctr" fontAlgn="ctr"/>
                      <a:r>
                        <a:rPr lang="en-US" sz="1200" b="0" i="0" u="none" strike="noStrike" dirty="0">
                          <a:solidFill>
                            <a:srgbClr val="000000"/>
                          </a:solidFill>
                          <a:effectLst/>
                          <a:latin typeface="Athelas" panose="02000503000000020003" pitchFamily="2" charset="0"/>
                        </a:rPr>
                        <a:t>17</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1200" b="0" i="0" u="none" strike="noStrike" dirty="0">
                          <a:solidFill>
                            <a:srgbClr val="000000"/>
                          </a:solidFill>
                          <a:effectLst/>
                          <a:latin typeface="Athelas" panose="02000503000000020003" pitchFamily="2" charset="0"/>
                        </a:rPr>
                        <a:t>40</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FEDB6"/>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F2C9"/>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FBED"/>
                    </a:solidFill>
                  </a:tcPr>
                </a:tc>
                <a:extLst>
                  <a:ext uri="{0D108BD9-81ED-4DB2-BD59-A6C34878D82A}">
                    <a16:rowId xmlns:a16="http://schemas.microsoft.com/office/drawing/2014/main" xmlns="" val="321089696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Bărbat</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Athelas" panose="02000503000000020003" pitchFamily="2" charset="0"/>
                        </a:rPr>
                        <a:t>8</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0FCF1"/>
                    </a:solidFill>
                  </a:tcPr>
                </a:tc>
                <a:tc>
                  <a:txBody>
                    <a:bodyPr/>
                    <a:lstStyle/>
                    <a:p>
                      <a:pPr algn="ctr" fontAlgn="ctr"/>
                      <a:r>
                        <a:rPr lang="en-US" sz="1200" b="0" i="0" u="none" strike="noStrike" dirty="0">
                          <a:solidFill>
                            <a:srgbClr val="000000"/>
                          </a:solidFill>
                          <a:effectLst/>
                          <a:latin typeface="Athelas" panose="02000503000000020003" pitchFamily="2" charset="0"/>
                        </a:rPr>
                        <a:t>8</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0FCF1"/>
                    </a:solidFill>
                  </a:tcPr>
                </a:tc>
                <a:tc>
                  <a:txBody>
                    <a:bodyPr/>
                    <a:lstStyle/>
                    <a:p>
                      <a:pPr algn="ctr" fontAlgn="ctr"/>
                      <a:r>
                        <a:rPr lang="en-US" sz="1200" b="0" i="0" u="none" strike="noStrike" dirty="0">
                          <a:solidFill>
                            <a:srgbClr val="000000"/>
                          </a:solidFill>
                          <a:effectLst/>
                          <a:latin typeface="Athelas" panose="02000503000000020003" pitchFamily="2" charset="0"/>
                        </a:rPr>
                        <a:t>62</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1F5D5"/>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4198962764"/>
                  </a:ext>
                </a:extLst>
              </a:tr>
              <a:tr h="0">
                <a:tc rowSpan="3">
                  <a:txBody>
                    <a:bodyPr/>
                    <a:lstStyle/>
                    <a:p>
                      <a:pPr algn="ctr" fontAlgn="ctr"/>
                      <a:r>
                        <a:rPr lang="en-US" sz="1200" b="0" i="0" u="none" strike="noStrike">
                          <a:solidFill>
                            <a:srgbClr val="000000"/>
                          </a:solidFill>
                          <a:effectLst/>
                          <a:latin typeface="Athelas" panose="02000503000000020003" pitchFamily="2" charset="0"/>
                        </a:rPr>
                        <a:t>Vârstă</a:t>
                      </a:r>
                    </a:p>
                  </a:txBody>
                  <a:tcPr marL="4298" marR="4298" marT="4298"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18-35 ani</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33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1200" b="0" i="0" u="none" strike="noStrike" dirty="0">
                          <a:solidFill>
                            <a:srgbClr val="000000"/>
                          </a:solidFill>
                          <a:effectLst/>
                          <a:latin typeface="Athelas" panose="02000503000000020003" pitchFamily="2" charset="0"/>
                        </a:rPr>
                        <a:t>33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298" marR="4298" marT="429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EFEF"/>
                    </a:solidFill>
                  </a:tcPr>
                </a:tc>
                <a:extLst>
                  <a:ext uri="{0D108BD9-81ED-4DB2-BD59-A6C34878D82A}">
                    <a16:rowId xmlns:a16="http://schemas.microsoft.com/office/drawing/2014/main" xmlns="" val="381839539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36-55 ani</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1200" b="0" i="0" u="none" strike="noStrike" dirty="0">
                          <a:solidFill>
                            <a:srgbClr val="000000"/>
                          </a:solidFill>
                          <a:effectLst/>
                          <a:latin typeface="Athelas" panose="02000503000000020003" pitchFamily="2" charset="0"/>
                        </a:rPr>
                        <a:t>39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C0C0"/>
                    </a:solidFill>
                  </a:tcPr>
                </a:tc>
                <a:tc>
                  <a:txBody>
                    <a:bodyPr/>
                    <a:lstStyle/>
                    <a:p>
                      <a:pPr algn="ctr" fontAlgn="ctr"/>
                      <a:r>
                        <a:rPr lang="en-US" sz="1200" b="0" i="0" u="none" strike="noStrike" dirty="0">
                          <a:solidFill>
                            <a:srgbClr val="000000"/>
                          </a:solidFill>
                          <a:effectLst/>
                          <a:latin typeface="Athelas" panose="02000503000000020003" pitchFamily="2" charset="0"/>
                        </a:rPr>
                        <a:t>28</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298" marR="4298" marT="429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ECEC"/>
                    </a:solidFill>
                  </a:tcPr>
                </a:tc>
                <a:extLst>
                  <a:ext uri="{0D108BD9-81ED-4DB2-BD59-A6C34878D82A}">
                    <a16:rowId xmlns:a16="http://schemas.microsoft.com/office/drawing/2014/main" xmlns="" val="136997319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Peste 55 ani</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CECEC"/>
                    </a:solidFill>
                  </a:tcPr>
                </a:tc>
                <a:tc>
                  <a:txBody>
                    <a:bodyPr/>
                    <a:lstStyle/>
                    <a:p>
                      <a:pPr algn="ctr" fontAlgn="ctr"/>
                      <a:r>
                        <a:rPr lang="en-US" sz="1200" b="0" i="0" u="none" strike="noStrike">
                          <a:solidFill>
                            <a:srgbClr val="000000"/>
                          </a:solidFill>
                          <a:effectLst/>
                          <a:latin typeface="Athelas" panose="02000503000000020003" pitchFamily="2" charset="0"/>
                        </a:rPr>
                        <a:t>47</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2B2B2"/>
                    </a:solidFill>
                  </a:tcPr>
                </a:tc>
                <a:tc>
                  <a:txBody>
                    <a:bodyPr/>
                    <a:lstStyle/>
                    <a:p>
                      <a:pPr algn="ctr" fontAlgn="ctr"/>
                      <a:r>
                        <a:rPr lang="en-US" sz="1200" b="0" i="0" u="none" strike="noStrike" dirty="0">
                          <a:solidFill>
                            <a:srgbClr val="000000"/>
                          </a:solidFill>
                          <a:effectLst/>
                          <a:latin typeface="Athelas" panose="02000503000000020003" pitchFamily="2" charset="0"/>
                        </a:rPr>
                        <a:t>31</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298" marR="4298" marT="429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5F5F5"/>
                    </a:solidFill>
                  </a:tcPr>
                </a:tc>
                <a:extLst>
                  <a:ext uri="{0D108BD9-81ED-4DB2-BD59-A6C34878D82A}">
                    <a16:rowId xmlns:a16="http://schemas.microsoft.com/office/drawing/2014/main" xmlns="" val="3223773506"/>
                  </a:ext>
                </a:extLst>
              </a:tr>
              <a:tr h="0">
                <a:tc rowSpan="4">
                  <a:txBody>
                    <a:bodyPr/>
                    <a:lstStyle/>
                    <a:p>
                      <a:pPr algn="ctr" fontAlgn="ctr"/>
                      <a:r>
                        <a:rPr lang="en-US" sz="1200" b="0" i="0" u="none" strike="noStrike">
                          <a:solidFill>
                            <a:srgbClr val="000000"/>
                          </a:solidFill>
                          <a:effectLst/>
                          <a:latin typeface="Athelas" panose="02000503000000020003" pitchFamily="2" charset="0"/>
                        </a:rPr>
                        <a:t>Ocupație</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Bibliotecar</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199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DF7"/>
                    </a:solidFill>
                  </a:tcPr>
                </a:tc>
                <a:tc>
                  <a:txBody>
                    <a:bodyPr/>
                    <a:lstStyle/>
                    <a:p>
                      <a:pPr algn="ctr" fontAlgn="ctr"/>
                      <a:r>
                        <a:rPr lang="en-US" sz="1200" b="0" i="0" u="none" strike="noStrike" dirty="0">
                          <a:solidFill>
                            <a:srgbClr val="000000"/>
                          </a:solidFill>
                          <a:effectLst/>
                          <a:latin typeface="Athelas" panose="02000503000000020003" pitchFamily="2" charset="0"/>
                        </a:rPr>
                        <a:t>17</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1200" b="0" i="0" u="none" strike="noStrike" dirty="0">
                          <a:solidFill>
                            <a:srgbClr val="000000"/>
                          </a:solidFill>
                          <a:effectLst/>
                          <a:latin typeface="Athelas" panose="02000503000000020003" pitchFamily="2" charset="0"/>
                        </a:rPr>
                        <a:t>42</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AECB2"/>
                    </a:solidFill>
                  </a:tcPr>
                </a:tc>
                <a:tc>
                  <a:txBody>
                    <a:bodyPr/>
                    <a:lstStyle/>
                    <a:p>
                      <a:pPr algn="ctr" fontAlgn="ctr"/>
                      <a:r>
                        <a:rPr lang="en-US" sz="1200" b="0" i="0" u="none" strike="noStrike" dirty="0">
                          <a:solidFill>
                            <a:srgbClr val="000000"/>
                          </a:solidFill>
                          <a:effectLst/>
                          <a:latin typeface="Athelas" panose="02000503000000020003" pitchFamily="2" charset="0"/>
                        </a:rPr>
                        <a:t>29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2"/>
                    </a:solidFill>
                  </a:tcPr>
                </a:tc>
                <a:extLst>
                  <a:ext uri="{0D108BD9-81ED-4DB2-BD59-A6C34878D82A}">
                    <a16:rowId xmlns:a16="http://schemas.microsoft.com/office/drawing/2014/main" xmlns="" val="1441625982"/>
                  </a:ext>
                </a:extLst>
              </a:tr>
              <a:tr h="0">
                <a:tc vMerge="1">
                  <a:txBody>
                    <a:bodyPr/>
                    <a:lstStyle/>
                    <a:p>
                      <a:endParaRPr lang="en-US"/>
                    </a:p>
                  </a:txBody>
                  <a:tcPr/>
                </a:tc>
                <a:tc>
                  <a:txBody>
                    <a:bodyPr/>
                    <a:lstStyle/>
                    <a:p>
                      <a:pPr algn="l" fontAlgn="b"/>
                      <a:r>
                        <a:rPr lang="en-US" sz="1200" b="0" i="0" u="none" strike="noStrike" dirty="0">
                          <a:solidFill>
                            <a:srgbClr val="000000"/>
                          </a:solidFill>
                          <a:effectLst/>
                          <a:latin typeface="Athelas" panose="02000503000000020003" pitchFamily="2" charset="0"/>
                        </a:rPr>
                        <a:t>Editor / </a:t>
                      </a:r>
                      <a:r>
                        <a:rPr lang="en-US" sz="1200" b="0" i="0" u="none" strike="noStrike" dirty="0" err="1">
                          <a:solidFill>
                            <a:srgbClr val="000000"/>
                          </a:solidFill>
                          <a:effectLst/>
                          <a:latin typeface="Athelas" panose="02000503000000020003" pitchFamily="2" charset="0"/>
                        </a:rPr>
                        <a:t>Traducător</a:t>
                      </a:r>
                      <a:r>
                        <a:rPr lang="en-US" sz="1200" b="0" i="0" u="none" strike="noStrike" dirty="0">
                          <a:solidFill>
                            <a:srgbClr val="000000"/>
                          </a:solidFill>
                          <a:effectLst/>
                          <a:latin typeface="Athelas" panose="02000503000000020003" pitchFamily="2" charset="0"/>
                        </a:rPr>
                        <a:t> / </a:t>
                      </a:r>
                      <a:r>
                        <a:rPr lang="en-US" sz="1200" b="0" i="0" u="none" strike="noStrike" dirty="0" err="1">
                          <a:solidFill>
                            <a:srgbClr val="000000"/>
                          </a:solidFill>
                          <a:effectLst/>
                          <a:latin typeface="Athelas" panose="02000503000000020003" pitchFamily="2" charset="0"/>
                        </a:rPr>
                        <a:t>Distribuitor</a:t>
                      </a:r>
                      <a:r>
                        <a:rPr lang="en-US" sz="1200" b="0" i="0" u="none" strike="noStrike" dirty="0">
                          <a:solidFill>
                            <a:srgbClr val="000000"/>
                          </a:solidFill>
                          <a:effectLst/>
                          <a:latin typeface="Athelas" panose="02000503000000020003" pitchFamily="2" charset="0"/>
                        </a:rPr>
                        <a:t> / </a:t>
                      </a:r>
                      <a:r>
                        <a:rPr lang="en-US" sz="1200" b="0" i="0" u="none" strike="noStrike" dirty="0" err="1">
                          <a:solidFill>
                            <a:srgbClr val="000000"/>
                          </a:solidFill>
                          <a:effectLst/>
                          <a:latin typeface="Athelas" panose="02000503000000020003" pitchFamily="2" charset="0"/>
                        </a:rPr>
                        <a:t>Scriitor</a:t>
                      </a:r>
                      <a:endParaRPr lang="en-US" sz="1200" b="0" i="0" u="none" strike="noStrike" dirty="0">
                        <a:solidFill>
                          <a:srgbClr val="000000"/>
                        </a:solidFill>
                        <a:effectLst/>
                        <a:latin typeface="Athelas" panose="02000503000000020003" pitchFamily="2" charset="0"/>
                      </a:endParaRP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38</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1"/>
                    </a:solidFill>
                  </a:tcPr>
                </a:tc>
                <a:tc>
                  <a:txBody>
                    <a:bodyPr/>
                    <a:lstStyle/>
                    <a:p>
                      <a:pPr algn="ctr" fontAlgn="ctr"/>
                      <a:r>
                        <a:rPr lang="en-US" sz="1200" b="0" i="0" u="none" strike="noStrike">
                          <a:solidFill>
                            <a:srgbClr val="000000"/>
                          </a:solidFill>
                          <a:effectLst/>
                          <a:latin typeface="Athelas" panose="02000503000000020003" pitchFamily="2" charset="0"/>
                        </a:rPr>
                        <a:t>42</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BECB2"/>
                    </a:solidFill>
                  </a:tcPr>
                </a:tc>
                <a:tc>
                  <a:txBody>
                    <a:bodyPr/>
                    <a:lstStyle/>
                    <a:p>
                      <a:pPr algn="ctr" fontAlgn="ctr"/>
                      <a:r>
                        <a:rPr lang="en-US" sz="1200" b="0" i="0" u="none" strike="noStrike" dirty="0">
                          <a:solidFill>
                            <a:srgbClr val="000000"/>
                          </a:solidFill>
                          <a:effectLst/>
                          <a:latin typeface="Athelas" panose="02000503000000020003" pitchFamily="2" charset="0"/>
                        </a:rPr>
                        <a:t>32</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F1C6"/>
                    </a:solidFill>
                  </a:tcPr>
                </a:tc>
                <a:tc>
                  <a:txBody>
                    <a:bodyPr/>
                    <a:lstStyle/>
                    <a:p>
                      <a:pPr algn="ctr" fontAlgn="ctr"/>
                      <a:r>
                        <a:rPr lang="en-US" sz="1200" b="0" i="0" u="none" strike="noStrike">
                          <a:solidFill>
                            <a:srgbClr val="000000"/>
                          </a:solidFill>
                          <a:effectLst/>
                          <a:latin typeface="Athelas" panose="02000503000000020003" pitchFamily="2" charset="0"/>
                        </a:rPr>
                        <a:t>18</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E"/>
                    </a:solidFill>
                  </a:tcPr>
                </a:tc>
                <a:extLst>
                  <a:ext uri="{0D108BD9-81ED-4DB2-BD59-A6C34878D82A}">
                    <a16:rowId xmlns:a16="http://schemas.microsoft.com/office/drawing/2014/main" xmlns="" val="314449230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Cadru didactic</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27</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1200" b="0" i="0" u="none" strike="noStrike">
                          <a:solidFill>
                            <a:srgbClr val="000000"/>
                          </a:solidFill>
                          <a:effectLst/>
                          <a:latin typeface="Athelas" panose="02000503000000020003" pitchFamily="2" charset="0"/>
                        </a:rPr>
                        <a:t>47</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1EAAA"/>
                    </a:solidFill>
                  </a:tcPr>
                </a:tc>
                <a:tc>
                  <a:txBody>
                    <a:bodyPr/>
                    <a:lstStyle/>
                    <a:p>
                      <a:pPr algn="ctr" fontAlgn="ctr"/>
                      <a:r>
                        <a:rPr lang="en-US" sz="1200" b="0" i="0" u="none" strike="noStrike" dirty="0">
                          <a:solidFill>
                            <a:srgbClr val="000000"/>
                          </a:solidFill>
                          <a:effectLst/>
                          <a:latin typeface="Athelas" panose="02000503000000020003" pitchFamily="2" charset="0"/>
                        </a:rPr>
                        <a:t>17</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F8E1"/>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FBED"/>
                    </a:solidFill>
                  </a:tcPr>
                </a:tc>
                <a:extLst>
                  <a:ext uri="{0D108BD9-81ED-4DB2-BD59-A6C34878D82A}">
                    <a16:rowId xmlns:a16="http://schemas.microsoft.com/office/drawing/2014/main" xmlns="" val="28943055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Alta</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CF0C2"/>
                    </a:solidFill>
                  </a:tcPr>
                </a:tc>
                <a:tc>
                  <a:txBody>
                    <a:bodyPr/>
                    <a:lstStyle/>
                    <a:p>
                      <a:pPr algn="ctr" fontAlgn="ctr"/>
                      <a:r>
                        <a:rPr lang="en-US" sz="1200" b="0" i="0" u="none" strike="noStrike" dirty="0">
                          <a:solidFill>
                            <a:srgbClr val="000000"/>
                          </a:solidFill>
                          <a:effectLst/>
                          <a:latin typeface="Athelas" panose="02000503000000020003" pitchFamily="2" charset="0"/>
                        </a:rPr>
                        <a:t>33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CF0C2"/>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FAEB"/>
                    </a:solidFill>
                  </a:tcPr>
                </a:tc>
                <a:extLst>
                  <a:ext uri="{0D108BD9-81ED-4DB2-BD59-A6C34878D82A}">
                    <a16:rowId xmlns:a16="http://schemas.microsoft.com/office/drawing/2014/main" xmlns="" val="3876399771"/>
                  </a:ext>
                </a:extLst>
              </a:tr>
              <a:tr h="0">
                <a:tc rowSpan="4">
                  <a:txBody>
                    <a:bodyPr/>
                    <a:lstStyle/>
                    <a:p>
                      <a:pPr algn="ctr" fontAlgn="ctr"/>
                      <a:r>
                        <a:rPr lang="en-US" sz="1200" b="0" i="0" u="none" strike="noStrike">
                          <a:solidFill>
                            <a:srgbClr val="000000"/>
                          </a:solidFill>
                          <a:effectLst/>
                          <a:latin typeface="Athelas" panose="02000503000000020003" pitchFamily="2" charset="0"/>
                        </a:rPr>
                        <a:t>Sectorul instituției</a:t>
                      </a:r>
                    </a:p>
                  </a:txBody>
                  <a:tcPr marL="4298" marR="4298" marT="4298"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De stat - biblioteci</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122</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1200" b="0" i="0" u="none" strike="noStrike" dirty="0">
                          <a:solidFill>
                            <a:srgbClr val="000000"/>
                          </a:solidFill>
                          <a:effectLst/>
                          <a:latin typeface="Athelas" panose="02000503000000020003" pitchFamily="2" charset="0"/>
                        </a:rPr>
                        <a:t>46</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B4B4"/>
                    </a:solidFill>
                  </a:tcPr>
                </a:tc>
                <a:tc>
                  <a:txBody>
                    <a:bodyPr/>
                    <a:lstStyle/>
                    <a:p>
                      <a:pPr algn="ctr" fontAlgn="ctr"/>
                      <a:r>
                        <a:rPr lang="en-US" sz="1200" b="0" i="0" u="none" strike="noStrike" dirty="0">
                          <a:solidFill>
                            <a:srgbClr val="000000"/>
                          </a:solidFill>
                          <a:effectLst/>
                          <a:latin typeface="Athelas" panose="02000503000000020003" pitchFamily="2" charset="0"/>
                        </a:rPr>
                        <a:t>25</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298" marR="4298" marT="429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6F6"/>
                    </a:solidFill>
                  </a:tcPr>
                </a:tc>
                <a:extLst>
                  <a:ext uri="{0D108BD9-81ED-4DB2-BD59-A6C34878D82A}">
                    <a16:rowId xmlns:a16="http://schemas.microsoft.com/office/drawing/2014/main" xmlns="" val="397743454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primar/mediu</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1200" b="0" i="0" u="none" strike="noStrike">
                          <a:solidFill>
                            <a:srgbClr val="000000"/>
                          </a:solidFill>
                          <a:effectLst/>
                          <a:latin typeface="Athelas" panose="02000503000000020003" pitchFamily="2" charset="0"/>
                        </a:rPr>
                        <a:t>34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1200" b="0" i="0" u="none" strike="noStrike" dirty="0">
                          <a:solidFill>
                            <a:srgbClr val="000000"/>
                          </a:solidFill>
                          <a:effectLst/>
                          <a:latin typeface="Athelas" panose="02000503000000020003" pitchFamily="2" charset="0"/>
                        </a:rPr>
                        <a:t>33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298" marR="4298" marT="429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0F0"/>
                    </a:solidFill>
                  </a:tcPr>
                </a:tc>
                <a:extLst>
                  <a:ext uri="{0D108BD9-81ED-4DB2-BD59-A6C34878D82A}">
                    <a16:rowId xmlns:a16="http://schemas.microsoft.com/office/drawing/2014/main" xmlns="" val="37494041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superior</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21</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E8E8"/>
                    </a:solidFill>
                  </a:tcPr>
                </a:tc>
                <a:tc>
                  <a:txBody>
                    <a:bodyPr/>
                    <a:lstStyle/>
                    <a:p>
                      <a:pPr algn="ctr" fontAlgn="ctr"/>
                      <a:r>
                        <a:rPr lang="en-US" sz="1200" b="0" i="0" u="none" strike="noStrike">
                          <a:solidFill>
                            <a:srgbClr val="000000"/>
                          </a:solidFill>
                          <a:effectLst/>
                          <a:latin typeface="Athelas" panose="02000503000000020003" pitchFamily="2" charset="0"/>
                        </a:rPr>
                        <a:t>48</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1B1B1"/>
                    </a:solidFill>
                  </a:tcPr>
                </a:tc>
                <a:tc>
                  <a:txBody>
                    <a:bodyPr/>
                    <a:lstStyle/>
                    <a:p>
                      <a:pPr algn="ctr" fontAlgn="ctr"/>
                      <a:r>
                        <a:rPr lang="en-US" sz="1200" b="0" i="0" u="none" strike="noStrike" dirty="0">
                          <a:solidFill>
                            <a:srgbClr val="000000"/>
                          </a:solidFill>
                          <a:effectLst/>
                          <a:latin typeface="Athelas" panose="02000503000000020003" pitchFamily="2" charset="0"/>
                        </a:rPr>
                        <a:t>24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298" marR="4298" marT="429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E8E8"/>
                    </a:solidFill>
                  </a:tcPr>
                </a:tc>
                <a:extLst>
                  <a:ext uri="{0D108BD9-81ED-4DB2-BD59-A6C34878D82A}">
                    <a16:rowId xmlns:a16="http://schemas.microsoft.com/office/drawing/2014/main" xmlns="" val="1643541948"/>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Privat</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26</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3F3F3"/>
                    </a:solidFill>
                  </a:tcPr>
                </a:tc>
                <a:tc>
                  <a:txBody>
                    <a:bodyPr/>
                    <a:lstStyle/>
                    <a:p>
                      <a:pPr algn="ctr" fontAlgn="ctr"/>
                      <a:r>
                        <a:rPr lang="en-US" sz="1200" b="0" i="0" u="none" strike="noStrike" dirty="0">
                          <a:solidFill>
                            <a:srgbClr val="000000"/>
                          </a:solidFill>
                          <a:effectLst/>
                          <a:latin typeface="Athelas" panose="02000503000000020003" pitchFamily="2" charset="0"/>
                        </a:rPr>
                        <a:t>27</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1200" b="0" i="0" u="none" strike="noStrike" dirty="0">
                          <a:solidFill>
                            <a:srgbClr val="000000"/>
                          </a:solidFill>
                          <a:effectLst/>
                          <a:latin typeface="Athelas" panose="02000503000000020003" pitchFamily="2" charset="0"/>
                        </a:rPr>
                        <a:t>42</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ABABA"/>
                    </a:solidFill>
                  </a:tcPr>
                </a:tc>
                <a:tc>
                  <a:txBody>
                    <a:bodyPr/>
                    <a:lstStyle/>
                    <a:p>
                      <a:pPr algn="ctr" fontAlgn="ctr"/>
                      <a:r>
                        <a:rPr lang="en-US" sz="1200" b="0" i="0" u="none" strike="noStrike" dirty="0">
                          <a:solidFill>
                            <a:srgbClr val="000000"/>
                          </a:solidFill>
                          <a:effectLst/>
                          <a:latin typeface="Athelas" panose="02000503000000020003" pitchFamily="2" charset="0"/>
                        </a:rPr>
                        <a:t>23</a:t>
                      </a:r>
                    </a:p>
                  </a:txBody>
                  <a:tcPr marL="4298" marR="4298" marT="429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9D9D9"/>
                    </a:solidFill>
                  </a:tcPr>
                </a:tc>
                <a:extLst>
                  <a:ext uri="{0D108BD9-81ED-4DB2-BD59-A6C34878D82A}">
                    <a16:rowId xmlns:a16="http://schemas.microsoft.com/office/drawing/2014/main" xmlns="" val="5124550"/>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poziția actuală</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74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B"/>
                    </a:solid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F6DA"/>
                    </a:solidFill>
                  </a:tcPr>
                </a:tc>
                <a:tc>
                  <a:txBody>
                    <a:bodyPr/>
                    <a:lstStyle/>
                    <a:p>
                      <a:pPr algn="ctr" fontAlgn="ctr"/>
                      <a:r>
                        <a:rPr lang="en-US" sz="1200" b="0" i="0" u="none" strike="noStrike">
                          <a:solidFill>
                            <a:srgbClr val="000000"/>
                          </a:solidFill>
                          <a:effectLst/>
                          <a:latin typeface="Athelas" panose="02000503000000020003" pitchFamily="2" charset="0"/>
                        </a:rPr>
                        <a:t>32</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F0C4"/>
                    </a:solidFill>
                  </a:tcPr>
                </a:tc>
                <a:tc>
                  <a:txBody>
                    <a:bodyPr/>
                    <a:lstStyle/>
                    <a:p>
                      <a:pPr algn="ctr" fontAlgn="ctr"/>
                      <a:r>
                        <a:rPr lang="en-US" sz="1200" b="0" i="0" u="none" strike="noStrike">
                          <a:solidFill>
                            <a:srgbClr val="000000"/>
                          </a:solidFill>
                          <a:effectLst/>
                          <a:latin typeface="Athelas" panose="02000503000000020003" pitchFamily="2" charset="0"/>
                        </a:rPr>
                        <a:t>27</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F3CE"/>
                    </a:solidFill>
                  </a:tcPr>
                </a:tc>
                <a:tc>
                  <a:txBody>
                    <a:bodyPr/>
                    <a:lstStyle/>
                    <a:p>
                      <a:pPr algn="ctr" fontAlgn="ctr"/>
                      <a:r>
                        <a:rPr lang="en-US" sz="1200" b="0" i="0" u="none" strike="noStrike" dirty="0">
                          <a:solidFill>
                            <a:srgbClr val="000000"/>
                          </a:solidFill>
                          <a:effectLst/>
                          <a:latin typeface="Athelas" panose="02000503000000020003" pitchFamily="2" charset="0"/>
                        </a:rPr>
                        <a:t>18</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extLst>
                  <a:ext uri="{0D108BD9-81ED-4DB2-BD59-A6C34878D82A}">
                    <a16:rowId xmlns:a16="http://schemas.microsoft.com/office/drawing/2014/main" xmlns="" val="271273974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35</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A"/>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1200" b="0" i="0" u="none" strike="noStrike">
                          <a:solidFill>
                            <a:srgbClr val="000000"/>
                          </a:solidFill>
                          <a:effectLst/>
                          <a:latin typeface="Athelas" panose="02000503000000020003" pitchFamily="2" charset="0"/>
                        </a:rPr>
                        <a:t>37</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B"/>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F1C6"/>
                    </a:solidFill>
                  </a:tcPr>
                </a:tc>
                <a:tc>
                  <a:txBody>
                    <a:bodyPr/>
                    <a:lstStyle/>
                    <a:p>
                      <a:pPr algn="ctr" fontAlgn="ctr"/>
                      <a:r>
                        <a:rPr lang="en-US" sz="1200" b="0" i="0" u="none" strike="noStrike" dirty="0">
                          <a:solidFill>
                            <a:srgbClr val="000000"/>
                          </a:solidFill>
                          <a:effectLst/>
                          <a:latin typeface="Athelas" panose="02000503000000020003" pitchFamily="2" charset="0"/>
                        </a:rPr>
                        <a:t>11</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FAEB"/>
                    </a:solidFill>
                  </a:tcPr>
                </a:tc>
                <a:extLst>
                  <a:ext uri="{0D108BD9-81ED-4DB2-BD59-A6C34878D82A}">
                    <a16:rowId xmlns:a16="http://schemas.microsoft.com/office/drawing/2014/main" xmlns="" val="232117414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EF8"/>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F9E5"/>
                    </a:solidFill>
                  </a:tcPr>
                </a:tc>
                <a:tc>
                  <a:txBody>
                    <a:bodyPr/>
                    <a:lstStyle/>
                    <a:p>
                      <a:pPr algn="ctr" fontAlgn="ctr"/>
                      <a:r>
                        <a:rPr lang="en-US" sz="1200" b="0" i="0" u="none" strike="noStrike">
                          <a:solidFill>
                            <a:srgbClr val="000000"/>
                          </a:solidFill>
                          <a:effectLst/>
                          <a:latin typeface="Athelas" panose="02000503000000020003" pitchFamily="2" charset="0"/>
                        </a:rPr>
                        <a:t>51</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9E7A2"/>
                    </a:solidFill>
                  </a:tcPr>
                </a:tc>
                <a:tc>
                  <a:txBody>
                    <a:bodyPr/>
                    <a:lstStyle/>
                    <a:p>
                      <a:pPr algn="ctr" fontAlgn="ctr"/>
                      <a:r>
                        <a:rPr lang="en-US" sz="1200" b="0" i="0" u="none" strike="noStrike" dirty="0">
                          <a:solidFill>
                            <a:srgbClr val="000000"/>
                          </a:solidFill>
                          <a:effectLst/>
                          <a:latin typeface="Athelas" panose="02000503000000020003" pitchFamily="2" charset="0"/>
                        </a:rPr>
                        <a:t>29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FFC"/>
                    </a:solidFill>
                  </a:tcPr>
                </a:tc>
                <a:extLst>
                  <a:ext uri="{0D108BD9-81ED-4DB2-BD59-A6C34878D82A}">
                    <a16:rowId xmlns:a16="http://schemas.microsoft.com/office/drawing/2014/main" xmlns="" val="266889889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42</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DF7"/>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F8E1"/>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F0C2"/>
                    </a:solid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3EEBA"/>
                    </a:solidFill>
                  </a:tcPr>
                </a:tc>
                <a:tc>
                  <a:txBody>
                    <a:bodyPr/>
                    <a:lstStyle/>
                    <a:p>
                      <a:pPr algn="ctr" fontAlgn="ctr"/>
                      <a:r>
                        <a:rPr lang="en-US" sz="1200" b="0" i="0" u="none" strike="noStrike" dirty="0">
                          <a:solidFill>
                            <a:srgbClr val="000000"/>
                          </a:solidFill>
                          <a:effectLst/>
                          <a:latin typeface="Athelas" panose="02000503000000020003" pitchFamily="2" charset="0"/>
                        </a:rPr>
                        <a:t>7</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CF2"/>
                    </a:solidFill>
                  </a:tcPr>
                </a:tc>
                <a:extLst>
                  <a:ext uri="{0D108BD9-81ED-4DB2-BD59-A6C34878D82A}">
                    <a16:rowId xmlns:a16="http://schemas.microsoft.com/office/drawing/2014/main" xmlns="" val="343779702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48</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7FEF8"/>
                    </a:solidFill>
                  </a:tcPr>
                </a:tc>
                <a:tc>
                  <a:txBody>
                    <a:bodyPr/>
                    <a:lstStyle/>
                    <a:p>
                      <a:pPr algn="ctr" fontAlgn="ctr"/>
                      <a:r>
                        <a:rPr lang="en-US" sz="1200" b="0" i="0" u="none" strike="noStrike">
                          <a:solidFill>
                            <a:srgbClr val="000000"/>
                          </a:solidFill>
                          <a:effectLst/>
                          <a:latin typeface="Athelas" panose="02000503000000020003" pitchFamily="2" charset="0"/>
                        </a:rPr>
                        <a:t>13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6FAE9"/>
                    </a:solidFill>
                  </a:tcPr>
                </a:tc>
                <a:tc>
                  <a:txBody>
                    <a:bodyPr/>
                    <a:lstStyle/>
                    <a:p>
                      <a:pPr algn="ctr" fontAlgn="ctr"/>
                      <a:r>
                        <a:rPr lang="en-US" sz="1200" b="0" i="0" u="none" strike="noStrike">
                          <a:solidFill>
                            <a:srgbClr val="000000"/>
                          </a:solidFill>
                          <a:effectLst/>
                          <a:latin typeface="Athelas" panose="02000503000000020003" pitchFamily="2" charset="0"/>
                        </a:rPr>
                        <a:t>56</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EE598"/>
                    </a:solidFill>
                  </a:tcPr>
                </a:tc>
                <a:tc>
                  <a:txBody>
                    <a:bodyPr/>
                    <a:lstStyle/>
                    <a:p>
                      <a:pPr algn="ctr" fontAlgn="ctr"/>
                      <a:r>
                        <a:rPr lang="en-US" sz="1200" b="0" i="0" u="none" strike="noStrike" dirty="0">
                          <a:solidFill>
                            <a:srgbClr val="000000"/>
                          </a:solidFill>
                          <a:effectLst/>
                          <a:latin typeface="Athelas" panose="02000503000000020003" pitchFamily="2" charset="0"/>
                        </a:rPr>
                        <a:t>23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1F5D5"/>
                    </a:solidFill>
                  </a:tcPr>
                </a:tc>
                <a:tc>
                  <a:txBody>
                    <a:bodyPr/>
                    <a:lstStyle/>
                    <a:p>
                      <a:pPr algn="ctr" fontAlgn="ctr"/>
                      <a:r>
                        <a:rPr lang="en-US" sz="1200" b="0" i="0" u="none" strike="noStrike" dirty="0">
                          <a:solidFill>
                            <a:srgbClr val="000000"/>
                          </a:solidFill>
                          <a:effectLst/>
                          <a:latin typeface="Athelas" panose="02000503000000020003" pitchFamily="2" charset="0"/>
                        </a:rPr>
                        <a:t>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7FEF8"/>
                    </a:solidFill>
                  </a:tcPr>
                </a:tc>
                <a:extLst>
                  <a:ext uri="{0D108BD9-81ED-4DB2-BD59-A6C34878D82A}">
                    <a16:rowId xmlns:a16="http://schemas.microsoft.com/office/drawing/2014/main" xmlns="" val="4194506693"/>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domeniul industriei cărții</a:t>
                      </a:r>
                    </a:p>
                  </a:txBody>
                  <a:tcPr marL="4298" marR="4298" marT="4298"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55</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1200" b="0" i="0" u="none" strike="noStrike">
                          <a:solidFill>
                            <a:srgbClr val="000000"/>
                          </a:solidFill>
                          <a:effectLst/>
                          <a:latin typeface="Athelas" panose="02000503000000020003" pitchFamily="2" charset="0"/>
                        </a:rPr>
                        <a:t>25</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1200" b="0" i="0" u="none" strike="noStrike">
                          <a:solidFill>
                            <a:srgbClr val="000000"/>
                          </a:solidFill>
                          <a:effectLst/>
                          <a:latin typeface="Athelas" panose="02000503000000020003" pitchFamily="2" charset="0"/>
                        </a:rPr>
                        <a:t>25</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1200" b="0" i="0" u="none" strike="noStrike" dirty="0">
                          <a:solidFill>
                            <a:srgbClr val="000000"/>
                          </a:solidFill>
                          <a:effectLst/>
                          <a:latin typeface="Athelas" panose="02000503000000020003" pitchFamily="2" charset="0"/>
                        </a:rPr>
                        <a:t>16</a:t>
                      </a:r>
                    </a:p>
                  </a:txBody>
                  <a:tcPr marL="4298" marR="4298" marT="429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extLst>
                  <a:ext uri="{0D108BD9-81ED-4DB2-BD59-A6C34878D82A}">
                    <a16:rowId xmlns:a16="http://schemas.microsoft.com/office/drawing/2014/main" xmlns="" val="294809154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36</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1200" b="0" i="0" u="none" strike="noStrike" dirty="0">
                          <a:solidFill>
                            <a:srgbClr val="000000"/>
                          </a:solidFill>
                          <a:effectLst/>
                          <a:latin typeface="Athelas" panose="02000503000000020003" pitchFamily="2" charset="0"/>
                        </a:rPr>
                        <a:t>25</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1200" b="0" i="0" u="none" strike="noStrike" dirty="0">
                          <a:solidFill>
                            <a:srgbClr val="000000"/>
                          </a:solidFill>
                          <a:effectLst/>
                          <a:latin typeface="Athelas" panose="02000503000000020003" pitchFamily="2" charset="0"/>
                        </a:rPr>
                        <a:t>14</a:t>
                      </a:r>
                    </a:p>
                  </a:txBody>
                  <a:tcPr marL="4298" marR="4298" marT="429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extLst>
                  <a:ext uri="{0D108BD9-81ED-4DB2-BD59-A6C34878D82A}">
                    <a16:rowId xmlns:a16="http://schemas.microsoft.com/office/drawing/2014/main" xmlns="" val="1138734995"/>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1200" b="0" i="0" u="none" strike="noStrike">
                          <a:solidFill>
                            <a:srgbClr val="000000"/>
                          </a:solidFill>
                          <a:effectLst/>
                          <a:latin typeface="Athelas" panose="02000503000000020003" pitchFamily="2" charset="0"/>
                        </a:rPr>
                        <a:t>43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1200" b="0" i="0" u="none" strike="noStrike">
                          <a:solidFill>
                            <a:srgbClr val="000000"/>
                          </a:solidFill>
                          <a:effectLst/>
                          <a:latin typeface="Athelas" panose="02000503000000020003" pitchFamily="2" charset="0"/>
                        </a:rPr>
                        <a:t>28</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1200" b="0" i="0" u="none" strike="noStrike" dirty="0">
                          <a:solidFill>
                            <a:srgbClr val="000000"/>
                          </a:solidFill>
                          <a:effectLst/>
                          <a:latin typeface="Athelas" panose="02000503000000020003" pitchFamily="2" charset="0"/>
                        </a:rPr>
                        <a:t>9</a:t>
                      </a:r>
                    </a:p>
                  </a:txBody>
                  <a:tcPr marL="4298" marR="4298" marT="429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1F1"/>
                    </a:solidFill>
                  </a:tcPr>
                </a:tc>
                <a:extLst>
                  <a:ext uri="{0D108BD9-81ED-4DB2-BD59-A6C34878D82A}">
                    <a16:rowId xmlns:a16="http://schemas.microsoft.com/office/drawing/2014/main" xmlns="" val="50441393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1200" b="0" i="0" u="none" strike="noStrike" dirty="0">
                          <a:solidFill>
                            <a:srgbClr val="000000"/>
                          </a:solidFill>
                          <a:effectLst/>
                          <a:latin typeface="Athelas" panose="02000503000000020003" pitchFamily="2" charset="0"/>
                        </a:rPr>
                        <a:t>7</a:t>
                      </a:r>
                    </a:p>
                  </a:txBody>
                  <a:tcPr marL="4298" marR="4298" marT="429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extLst>
                  <a:ext uri="{0D108BD9-81ED-4DB2-BD59-A6C34878D82A}">
                    <a16:rowId xmlns:a16="http://schemas.microsoft.com/office/drawing/2014/main" xmlns="" val="3268037017"/>
                  </a:ext>
                </a:extLst>
              </a:tr>
              <a:tr h="0">
                <a:tc vMerge="1">
                  <a:txBody>
                    <a:bodyPr/>
                    <a:lstStyle/>
                    <a:p>
                      <a:endParaRPr lang="en-US"/>
                    </a:p>
                  </a:txBody>
                  <a:tcPr/>
                </a:tc>
                <a:tc>
                  <a:txBody>
                    <a:bodyPr/>
                    <a:lstStyle/>
                    <a:p>
                      <a:pPr algn="l" fontAlgn="b"/>
                      <a:r>
                        <a:rPr lang="en-US" sz="1200" b="0" i="0" u="none" strike="noStrike" dirty="0">
                          <a:solidFill>
                            <a:srgbClr val="000000"/>
                          </a:solidFill>
                          <a:effectLst/>
                          <a:latin typeface="Athelas" panose="02000503000000020003" pitchFamily="2" charset="0"/>
                        </a:rPr>
                        <a:t>31+ ani</a:t>
                      </a:r>
                    </a:p>
                  </a:txBody>
                  <a:tcPr marL="4298" marR="4298" marT="42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65</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0F0F0"/>
                    </a:solidFill>
                  </a:tcPr>
                </a:tc>
                <a:tc>
                  <a:txBody>
                    <a:bodyPr/>
                    <a:lstStyle/>
                    <a:p>
                      <a:pPr algn="ctr" fontAlgn="ctr"/>
                      <a:r>
                        <a:rPr lang="en-US" sz="1200" b="0" i="0" u="none" strike="noStrike">
                          <a:solidFill>
                            <a:srgbClr val="000000"/>
                          </a:solidFill>
                          <a:effectLst/>
                          <a:latin typeface="Athelas" panose="02000503000000020003" pitchFamily="2" charset="0"/>
                        </a:rPr>
                        <a:t>54</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298" marR="4298" marT="42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DCDCD"/>
                    </a:solidFill>
                  </a:tcPr>
                </a:tc>
                <a:tc>
                  <a:txBody>
                    <a:bodyPr/>
                    <a:lstStyle/>
                    <a:p>
                      <a:pPr algn="ctr" fontAlgn="ctr"/>
                      <a:r>
                        <a:rPr lang="en-US" sz="1200" b="0" i="0" u="none" strike="noStrike" dirty="0">
                          <a:solidFill>
                            <a:srgbClr val="000000"/>
                          </a:solidFill>
                          <a:effectLst/>
                          <a:latin typeface="Athelas" panose="02000503000000020003" pitchFamily="2" charset="0"/>
                        </a:rPr>
                        <a:t>3</a:t>
                      </a:r>
                    </a:p>
                  </a:txBody>
                  <a:tcPr marL="4298" marR="4298" marT="429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2954086691"/>
                  </a:ext>
                </a:extLst>
              </a:tr>
            </a:tbl>
          </a:graphicData>
        </a:graphic>
      </p:graphicFrame>
    </p:spTree>
    <p:extLst>
      <p:ext uri="{BB962C8B-B14F-4D97-AF65-F5344CB8AC3E}">
        <p14:creationId xmlns:p14="http://schemas.microsoft.com/office/powerpoint/2010/main" val="1670524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en-US" sz="1800" b="1" dirty="0">
                <a:solidFill>
                  <a:schemeClr val="tx1"/>
                </a:solidFill>
                <a:latin typeface="Athelas" panose="02000503000000020003" pitchFamily="2" charset="0"/>
                <a:ea typeface="Exo" charset="0"/>
                <a:cs typeface="Exo" charset="0"/>
              </a:rPr>
              <a:t>Q</a:t>
            </a:r>
            <a:r>
              <a:rPr lang="ro-RO" sz="1800" b="1" dirty="0">
                <a:solidFill>
                  <a:schemeClr val="tx1"/>
                </a:solidFill>
                <a:latin typeface="Athelas" panose="02000503000000020003" pitchFamily="2" charset="0"/>
                <a:ea typeface="Exo" charset="0"/>
                <a:cs typeface="Exo" charset="0"/>
              </a:rPr>
              <a:t>9</a:t>
            </a:r>
            <a:r>
              <a:rPr lang="en-US" sz="1800" b="1" dirty="0">
                <a:solidFill>
                  <a:schemeClr val="tx1"/>
                </a:solidFill>
                <a:latin typeface="Athelas" panose="02000503000000020003" pitchFamily="2" charset="0"/>
                <a:ea typeface="Exo" charset="0"/>
                <a:cs typeface="Exo" charset="0"/>
              </a:rPr>
              <a:t>. </a:t>
            </a:r>
            <a:r>
              <a:rPr lang="ro-RO" sz="1800" b="1" dirty="0">
                <a:solidFill>
                  <a:schemeClr val="tx1"/>
                </a:solidFill>
                <a:latin typeface="Athelas" panose="02000503000000020003" pitchFamily="2" charset="0"/>
              </a:rPr>
              <a:t>Care sunt principalele 3 dificultăți/probleme cu care industria cărții și lecturii publice în RM se confruntă în prezent? (scrieți răspunsul mai jos)</a:t>
            </a:r>
            <a:r>
              <a:rPr lang="en-US" sz="1800" b="1" dirty="0">
                <a:solidFill>
                  <a:schemeClr val="tx1">
                    <a:lumMod val="95000"/>
                    <a:lumOff val="5000"/>
                  </a:schemeClr>
                </a:solidFill>
                <a:latin typeface="Athelas" panose="02000503000000020003" pitchFamily="2" charset="0"/>
                <a:ea typeface="Exo" charset="0"/>
                <a:cs typeface="Exo" charset="0"/>
              </a:rPr>
              <a:t>, </a:t>
            </a:r>
            <a:r>
              <a:rPr lang="ro-MD"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p>
        </p:txBody>
      </p:sp>
      <p:pic>
        <p:nvPicPr>
          <p:cNvPr id="4" name="Picture 3">
            <a:extLst>
              <a:ext uri="{FF2B5EF4-FFF2-40B4-BE49-F238E27FC236}">
                <a16:creationId xmlns:a16="http://schemas.microsoft.com/office/drawing/2014/main" xmlns="" id="{BA4233D9-2453-380F-4FAC-2DDDA63AFAAD}"/>
              </a:ext>
            </a:extLst>
          </p:cNvPr>
          <p:cNvPicPr>
            <a:picLocks noChangeAspect="1"/>
          </p:cNvPicPr>
          <p:nvPr/>
        </p:nvPicPr>
        <p:blipFill>
          <a:blip r:embed="rId3"/>
          <a:srcRect l="27720" t="5083" r="14275" b="4413"/>
          <a:stretch/>
        </p:blipFill>
        <p:spPr>
          <a:xfrm>
            <a:off x="304802" y="1444679"/>
            <a:ext cx="7253589" cy="4913253"/>
          </a:xfrm>
          <a:prstGeom prst="rect">
            <a:avLst/>
          </a:prstGeom>
        </p:spPr>
      </p:pic>
      <p:sp>
        <p:nvSpPr>
          <p:cNvPr id="7" name="TextBox 7">
            <a:extLst>
              <a:ext uri="{FF2B5EF4-FFF2-40B4-BE49-F238E27FC236}">
                <a16:creationId xmlns:a16="http://schemas.microsoft.com/office/drawing/2014/main" xmlns="" id="{2130FADD-E343-B381-985D-43D3D6AF4245}"/>
              </a:ext>
            </a:extLst>
          </p:cNvPr>
          <p:cNvSpPr txBox="1"/>
          <p:nvPr/>
        </p:nvSpPr>
        <p:spPr>
          <a:xfrm>
            <a:off x="7952503" y="2377811"/>
            <a:ext cx="3401297" cy="3046988"/>
          </a:xfrm>
          <a:prstGeom prst="rect">
            <a:avLst/>
          </a:prstGeom>
          <a:noFill/>
        </p:spPr>
        <p:txBody>
          <a:bodyPr wrap="square" rtlCol="0">
            <a:spAutoFit/>
          </a:bodyPr>
          <a:lstStyle/>
          <a:p>
            <a:pPr algn="just">
              <a:defRPr/>
            </a:pPr>
            <a:r>
              <a:rPr lang="ro-RO" sz="1600" dirty="0">
                <a:latin typeface="Athelas" panose="02000503000000020003" pitchFamily="2" charset="0"/>
              </a:rPr>
              <a:t>Respondenții au fost întrebați să indice, fără a li se oferi variantele de răspuns, care sunt principalele 3 dificultăți cu care se confruntă industria cărții și lecturii publice în prezent:</a:t>
            </a:r>
          </a:p>
          <a:p>
            <a:pPr algn="just">
              <a:defRPr/>
            </a:pPr>
            <a:endParaRPr lang="ro-RO" sz="1600" dirty="0">
              <a:latin typeface="Athelas" panose="02000503000000020003" pitchFamily="2" charset="0"/>
            </a:endParaRPr>
          </a:p>
          <a:p>
            <a:pPr marL="285750" indent="-285750" algn="just">
              <a:buFont typeface="Arial" panose="020B0604020202020204" pitchFamily="34" charset="0"/>
              <a:buChar char="•"/>
              <a:defRPr/>
            </a:pPr>
            <a:r>
              <a:rPr lang="ro-RO" sz="1600" dirty="0">
                <a:latin typeface="Athelas" panose="02000503000000020003" pitchFamily="2" charset="0"/>
              </a:rPr>
              <a:t>Finanțarea insuficientă – 24% </a:t>
            </a:r>
          </a:p>
          <a:p>
            <a:pPr marL="285750" indent="-285750" algn="just">
              <a:buFont typeface="Arial" panose="020B0604020202020204" pitchFamily="34" charset="0"/>
              <a:buChar char="•"/>
              <a:defRPr/>
            </a:pPr>
            <a:r>
              <a:rPr lang="ro-RO" sz="1600" dirty="0">
                <a:latin typeface="Athelas" panose="02000503000000020003" pitchFamily="2" charset="0"/>
              </a:rPr>
              <a:t>Lipsa interesului pentru lectură – 23%</a:t>
            </a:r>
          </a:p>
          <a:p>
            <a:pPr marL="285750" indent="-285750" algn="just">
              <a:buFont typeface="Arial" panose="020B0604020202020204" pitchFamily="34" charset="0"/>
              <a:buChar char="•"/>
              <a:defRPr/>
            </a:pPr>
            <a:r>
              <a:rPr lang="ro-RO" sz="1600" dirty="0">
                <a:latin typeface="Athelas" panose="02000503000000020003" pitchFamily="2" charset="0"/>
              </a:rPr>
              <a:t>Prețul ridicat pentru procesul de producere a cărților – 16%.</a:t>
            </a:r>
            <a:endParaRPr lang="ro-MD" sz="1600" dirty="0">
              <a:latin typeface="Athelas" panose="02000503000000020003" pitchFamily="2" charset="0"/>
            </a:endParaRPr>
          </a:p>
        </p:txBody>
      </p:sp>
    </p:spTree>
    <p:extLst>
      <p:ext uri="{BB962C8B-B14F-4D97-AF65-F5344CB8AC3E}">
        <p14:creationId xmlns:p14="http://schemas.microsoft.com/office/powerpoint/2010/main" val="1495627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Dreptunghi 17">
            <a:extLst>
              <a:ext uri="{FF2B5EF4-FFF2-40B4-BE49-F238E27FC236}">
                <a16:creationId xmlns:a16="http://schemas.microsoft.com/office/drawing/2014/main" xmlns="" id="{5F6E5AD7-05A7-4F23-9AB9-684CAA7CAE4C}"/>
              </a:ext>
            </a:extLst>
          </p:cNvPr>
          <p:cNvSpPr/>
          <p:nvPr/>
        </p:nvSpPr>
        <p:spPr>
          <a:xfrm>
            <a:off x="2801007" y="2552700"/>
            <a:ext cx="6324599" cy="175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3200" b="1" dirty="0">
                <a:solidFill>
                  <a:schemeClr val="bg1"/>
                </a:solidFill>
                <a:latin typeface="Exo" panose="00000500000000000000" pitchFamily="2" charset="0"/>
                <a:ea typeface="Eurostile" charset="0"/>
                <a:cs typeface="Eurostile" charset="0"/>
              </a:rPr>
              <a:t>PROFILUL RESPONDENȚILOR</a:t>
            </a:r>
            <a:endParaRPr lang="ro-RO" sz="3200" dirty="0">
              <a:solidFill>
                <a:schemeClr val="bg1"/>
              </a:solidFill>
              <a:latin typeface="Exo" panose="00000500000000000000" pitchFamily="2" charset="0"/>
              <a:ea typeface="Eurostile" charset="0"/>
              <a:cs typeface="Eurostile" charset="0"/>
            </a:endParaRPr>
          </a:p>
        </p:txBody>
      </p:sp>
      <p:sp>
        <p:nvSpPr>
          <p:cNvPr id="2" name="Rectangle 1">
            <a:extLst>
              <a:ext uri="{FF2B5EF4-FFF2-40B4-BE49-F238E27FC236}">
                <a16:creationId xmlns:a16="http://schemas.microsoft.com/office/drawing/2014/main" xmlns="" id="{088A6296-9DFD-4548-8894-3D43C44F1AE2}"/>
              </a:ext>
            </a:extLst>
          </p:cNvPr>
          <p:cNvSpPr/>
          <p:nvPr/>
        </p:nvSpPr>
        <p:spPr>
          <a:xfrm>
            <a:off x="0" y="-15552"/>
            <a:ext cx="12192000" cy="68735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4" name="Rectangle 3">
            <a:extLst>
              <a:ext uri="{FF2B5EF4-FFF2-40B4-BE49-F238E27FC236}">
                <a16:creationId xmlns:a16="http://schemas.microsoft.com/office/drawing/2014/main" xmlns="" id="{3E9D4059-84A7-46D6-8687-AB579BC7919D}"/>
              </a:ext>
            </a:extLst>
          </p:cNvPr>
          <p:cNvSpPr/>
          <p:nvPr/>
        </p:nvSpPr>
        <p:spPr>
          <a:xfrm>
            <a:off x="1967453" y="3198168"/>
            <a:ext cx="8257095" cy="830997"/>
          </a:xfrm>
          <a:prstGeom prst="rect">
            <a:avLst/>
          </a:prstGeom>
        </p:spPr>
        <p:txBody>
          <a:bodyPr wrap="square">
            <a:spAutoFit/>
          </a:bodyPr>
          <a:lstStyle/>
          <a:p>
            <a:pPr algn="ctr"/>
            <a:r>
              <a:rPr lang="ro-RO" sz="2400" b="1" i="1" dirty="0">
                <a:latin typeface="Athelas" panose="02000503000000020003" pitchFamily="2" charset="0"/>
                <a:ea typeface="Calibri" panose="020F0502020204030204" pitchFamily="34" charset="0"/>
                <a:cs typeface="Times New Roman" panose="02020603050405020304" pitchFamily="18" charset="0"/>
              </a:rPr>
              <a:t>Opinia despre legislația și infrastructura din industria cărții și lecturii publice</a:t>
            </a:r>
          </a:p>
        </p:txBody>
      </p:sp>
    </p:spTree>
    <p:extLst>
      <p:ext uri="{BB962C8B-B14F-4D97-AF65-F5344CB8AC3E}">
        <p14:creationId xmlns:p14="http://schemas.microsoft.com/office/powerpoint/2010/main" val="1936209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fr-FR" sz="1800" b="1" dirty="0">
                <a:solidFill>
                  <a:schemeClr val="tx1"/>
                </a:solidFill>
                <a:latin typeface="Athelas" panose="02000503000000020003" pitchFamily="2" charset="0"/>
              </a:rPr>
              <a:t>Q</a:t>
            </a:r>
            <a:r>
              <a:rPr lang="ro-RO" sz="1800" b="1" dirty="0">
                <a:solidFill>
                  <a:schemeClr val="tx1"/>
                </a:solidFill>
                <a:latin typeface="Athelas" panose="02000503000000020003" pitchFamily="2" charset="0"/>
              </a:rPr>
              <a:t>10</a:t>
            </a:r>
            <a:r>
              <a:rPr lang="fr-FR" sz="1800" b="1" dirty="0">
                <a:solidFill>
                  <a:schemeClr val="tx1"/>
                </a:solidFill>
                <a:latin typeface="Athelas" panose="02000503000000020003" pitchFamily="2" charset="0"/>
              </a:rPr>
              <a:t>. </a:t>
            </a:r>
            <a:r>
              <a:rPr lang="ro-RO" sz="1800" b="1" dirty="0">
                <a:solidFill>
                  <a:schemeClr val="tx1"/>
                </a:solidFill>
                <a:latin typeface="Athelas" panose="02000503000000020003" pitchFamily="2" charset="0"/>
              </a:rPr>
              <a:t>Cum ați aprecia nivelul dvs. de informare despre legislația </a:t>
            </a:r>
            <a:r>
              <a:rPr lang="ro-RO" sz="1800" b="1" dirty="0" err="1">
                <a:solidFill>
                  <a:schemeClr val="tx1"/>
                </a:solidFill>
                <a:latin typeface="Athelas" panose="02000503000000020003" pitchFamily="2" charset="0"/>
              </a:rPr>
              <a:t>şi</a:t>
            </a:r>
            <a:r>
              <a:rPr lang="ro-RO" sz="1800" b="1" dirty="0">
                <a:solidFill>
                  <a:schemeClr val="tx1"/>
                </a:solidFill>
                <a:latin typeface="Athelas" panose="02000503000000020003" pitchFamily="2" charset="0"/>
              </a:rPr>
              <a:t> cadrul de reglementare privind industria cărții și lecturii publice în RM? (selectați un răspuns)</a:t>
            </a:r>
            <a:r>
              <a:rPr lang="fr-FR" sz="1800" b="1" dirty="0">
                <a:solidFill>
                  <a:schemeClr val="tx1"/>
                </a:solidFill>
                <a:latin typeface="Athelas" panose="02000503000000020003" pitchFamily="2" charset="0"/>
              </a:rPr>
              <a:t>,</a:t>
            </a:r>
            <a:r>
              <a:rPr lang="ro-MD" sz="1800" b="1" dirty="0">
                <a:solidFill>
                  <a:schemeClr val="tx1"/>
                </a:solidFill>
                <a:latin typeface="Athelas" panose="02000503000000020003" pitchFamily="2" charset="0"/>
              </a:rPr>
              <a:t> N=248, </a:t>
            </a:r>
            <a:r>
              <a:rPr lang="en-US" sz="1800" b="1" dirty="0">
                <a:solidFill>
                  <a:schemeClr val="bg1">
                    <a:lumMod val="50000"/>
                  </a:schemeClr>
                </a:solidFill>
                <a:latin typeface="Athelas" panose="02000503000000020003" pitchFamily="2" charset="0"/>
                <a:ea typeface="Exo" charset="0"/>
                <a:cs typeface="Exo" charset="0"/>
              </a:rPr>
              <a:t>%</a:t>
            </a:r>
          </a:p>
        </p:txBody>
      </p:sp>
      <p:sp>
        <p:nvSpPr>
          <p:cNvPr id="5" name="TextBox 4">
            <a:extLst>
              <a:ext uri="{FF2B5EF4-FFF2-40B4-BE49-F238E27FC236}">
                <a16:creationId xmlns:a16="http://schemas.microsoft.com/office/drawing/2014/main" xmlns="" id="{C24BFA2F-21B7-0364-A5A0-2403DDFA90F8}"/>
              </a:ext>
            </a:extLst>
          </p:cNvPr>
          <p:cNvSpPr txBox="1"/>
          <p:nvPr/>
        </p:nvSpPr>
        <p:spPr>
          <a:xfrm>
            <a:off x="7509753" y="3176613"/>
            <a:ext cx="3844047" cy="1323439"/>
          </a:xfrm>
          <a:prstGeom prst="rect">
            <a:avLst/>
          </a:prstGeom>
          <a:noFill/>
        </p:spPr>
        <p:txBody>
          <a:bodyPr wrap="square" rtlCol="0">
            <a:spAutoFit/>
          </a:bodyPr>
          <a:lstStyle/>
          <a:p>
            <a:pPr algn="just"/>
            <a:r>
              <a:rPr lang="ro-MD" sz="1600" dirty="0">
                <a:latin typeface="Athelas" panose="02000503000000020003" pitchFamily="2" charset="0"/>
              </a:rPr>
              <a:t>Două treimi dintre respondenți (66%) au indicat că sunt foarte sau mai degrabă informați despre legislația și cadrul de reglementare privind industria cărții și lecturii publice în Republica Moldova. </a:t>
            </a:r>
          </a:p>
        </p:txBody>
      </p:sp>
      <p:pic>
        <p:nvPicPr>
          <p:cNvPr id="3" name="Picture 2">
            <a:extLst>
              <a:ext uri="{FF2B5EF4-FFF2-40B4-BE49-F238E27FC236}">
                <a16:creationId xmlns:a16="http://schemas.microsoft.com/office/drawing/2014/main" xmlns="" id="{A4FAF3F4-94FA-4034-C40A-4E76673C63A9}"/>
              </a:ext>
            </a:extLst>
          </p:cNvPr>
          <p:cNvPicPr>
            <a:picLocks noChangeAspect="1"/>
          </p:cNvPicPr>
          <p:nvPr/>
        </p:nvPicPr>
        <p:blipFill>
          <a:blip r:embed="rId3"/>
          <a:srcRect l="2690" t="20426" r="29603" b="17079"/>
          <a:stretch/>
        </p:blipFill>
        <p:spPr>
          <a:xfrm>
            <a:off x="304802" y="2361921"/>
            <a:ext cx="5791198" cy="2952824"/>
          </a:xfrm>
          <a:prstGeom prst="rect">
            <a:avLst/>
          </a:prstGeom>
        </p:spPr>
      </p:pic>
    </p:spTree>
    <p:extLst>
      <p:ext uri="{BB962C8B-B14F-4D97-AF65-F5344CB8AC3E}">
        <p14:creationId xmlns:p14="http://schemas.microsoft.com/office/powerpoint/2010/main" val="2059836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fr-FR" sz="1800" b="1" dirty="0">
                <a:solidFill>
                  <a:schemeClr val="tx1"/>
                </a:solidFill>
                <a:latin typeface="Athelas" panose="02000503000000020003" pitchFamily="2" charset="0"/>
              </a:rPr>
              <a:t>Q</a:t>
            </a:r>
            <a:r>
              <a:rPr lang="ro-RO" sz="1800" b="1" dirty="0">
                <a:solidFill>
                  <a:schemeClr val="tx1"/>
                </a:solidFill>
                <a:latin typeface="Athelas" panose="02000503000000020003" pitchFamily="2" charset="0"/>
              </a:rPr>
              <a:t>10</a:t>
            </a:r>
            <a:r>
              <a:rPr lang="fr-FR" sz="1800" b="1" dirty="0">
                <a:solidFill>
                  <a:schemeClr val="tx1"/>
                </a:solidFill>
                <a:latin typeface="Athelas" panose="02000503000000020003" pitchFamily="2" charset="0"/>
              </a:rPr>
              <a:t>. </a:t>
            </a:r>
            <a:r>
              <a:rPr lang="ro-RO" sz="1800" b="1" dirty="0">
                <a:solidFill>
                  <a:schemeClr val="tx1"/>
                </a:solidFill>
                <a:latin typeface="Athelas" panose="02000503000000020003" pitchFamily="2" charset="0"/>
              </a:rPr>
              <a:t>Cum ați aprecia nivelul dvs. de informare despre legislația </a:t>
            </a:r>
            <a:r>
              <a:rPr lang="ro-RO" sz="1800" b="1" dirty="0" err="1">
                <a:solidFill>
                  <a:schemeClr val="tx1"/>
                </a:solidFill>
                <a:latin typeface="Athelas" panose="02000503000000020003" pitchFamily="2" charset="0"/>
              </a:rPr>
              <a:t>şi</a:t>
            </a:r>
            <a:r>
              <a:rPr lang="ro-RO" sz="1800" b="1" dirty="0">
                <a:solidFill>
                  <a:schemeClr val="tx1"/>
                </a:solidFill>
                <a:latin typeface="Athelas" panose="02000503000000020003" pitchFamily="2" charset="0"/>
              </a:rPr>
              <a:t> cadrul de reglementare privind industria cărții și lecturii publice în RM? (selectați un răspuns)</a:t>
            </a:r>
            <a:r>
              <a:rPr lang="fr-FR" sz="1800" b="1" dirty="0">
                <a:solidFill>
                  <a:schemeClr val="tx1"/>
                </a:solidFill>
                <a:latin typeface="Athelas" panose="02000503000000020003" pitchFamily="2" charset="0"/>
              </a:rPr>
              <a:t>,</a:t>
            </a:r>
            <a:r>
              <a:rPr lang="ro-MD" sz="1800" b="1" dirty="0">
                <a:solidFill>
                  <a:schemeClr val="tx1"/>
                </a:solidFill>
                <a:latin typeface="Athelas" panose="02000503000000020003" pitchFamily="2" charset="0"/>
              </a:rPr>
              <a:t>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4" name="Rectangle 3">
            <a:extLst>
              <a:ext uri="{FF2B5EF4-FFF2-40B4-BE49-F238E27FC236}">
                <a16:creationId xmlns:a16="http://schemas.microsoft.com/office/drawing/2014/main" xmlns="" id="{DF681026-54DB-B03F-1880-D5FF5DC69CE5}"/>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2" name="Table 1">
            <a:extLst>
              <a:ext uri="{FF2B5EF4-FFF2-40B4-BE49-F238E27FC236}">
                <a16:creationId xmlns:a16="http://schemas.microsoft.com/office/drawing/2014/main" xmlns="" id="{EC9B1DD6-A619-533B-BCAA-399E988013A8}"/>
              </a:ext>
            </a:extLst>
          </p:cNvPr>
          <p:cNvGraphicFramePr>
            <a:graphicFrameLocks noGrp="1"/>
          </p:cNvGraphicFramePr>
          <p:nvPr>
            <p:extLst>
              <p:ext uri="{D42A27DB-BD31-4B8C-83A1-F6EECF244321}">
                <p14:modId xmlns:p14="http://schemas.microsoft.com/office/powerpoint/2010/main" val="3711828100"/>
              </p:ext>
            </p:extLst>
          </p:nvPr>
        </p:nvGraphicFramePr>
        <p:xfrm>
          <a:off x="304802" y="1338713"/>
          <a:ext cx="11049000" cy="4863055"/>
        </p:xfrm>
        <a:graphic>
          <a:graphicData uri="http://schemas.openxmlformats.org/drawingml/2006/table">
            <a:tbl>
              <a:tblPr/>
              <a:tblGrid>
                <a:gridCol w="1082934">
                  <a:extLst>
                    <a:ext uri="{9D8B030D-6E8A-4147-A177-3AD203B41FA5}">
                      <a16:colId xmlns:a16="http://schemas.microsoft.com/office/drawing/2014/main" xmlns="" val="2360462967"/>
                    </a:ext>
                  </a:extLst>
                </a:gridCol>
                <a:gridCol w="3012142">
                  <a:extLst>
                    <a:ext uri="{9D8B030D-6E8A-4147-A177-3AD203B41FA5}">
                      <a16:colId xmlns:a16="http://schemas.microsoft.com/office/drawing/2014/main" xmlns="" val="3899844784"/>
                    </a:ext>
                  </a:extLst>
                </a:gridCol>
                <a:gridCol w="505609">
                  <a:extLst>
                    <a:ext uri="{9D8B030D-6E8A-4147-A177-3AD203B41FA5}">
                      <a16:colId xmlns:a16="http://schemas.microsoft.com/office/drawing/2014/main" xmlns="" val="1143087875"/>
                    </a:ext>
                  </a:extLst>
                </a:gridCol>
                <a:gridCol w="1289663">
                  <a:extLst>
                    <a:ext uri="{9D8B030D-6E8A-4147-A177-3AD203B41FA5}">
                      <a16:colId xmlns:a16="http://schemas.microsoft.com/office/drawing/2014/main" xmlns="" val="1280659920"/>
                    </a:ext>
                  </a:extLst>
                </a:gridCol>
                <a:gridCol w="1289663">
                  <a:extLst>
                    <a:ext uri="{9D8B030D-6E8A-4147-A177-3AD203B41FA5}">
                      <a16:colId xmlns:a16="http://schemas.microsoft.com/office/drawing/2014/main" xmlns="" val="2673692838"/>
                    </a:ext>
                  </a:extLst>
                </a:gridCol>
                <a:gridCol w="1289663">
                  <a:extLst>
                    <a:ext uri="{9D8B030D-6E8A-4147-A177-3AD203B41FA5}">
                      <a16:colId xmlns:a16="http://schemas.microsoft.com/office/drawing/2014/main" xmlns="" val="3619705068"/>
                    </a:ext>
                  </a:extLst>
                </a:gridCol>
                <a:gridCol w="1289663">
                  <a:extLst>
                    <a:ext uri="{9D8B030D-6E8A-4147-A177-3AD203B41FA5}">
                      <a16:colId xmlns:a16="http://schemas.microsoft.com/office/drawing/2014/main" xmlns="" val="3401428266"/>
                    </a:ext>
                  </a:extLst>
                </a:gridCol>
                <a:gridCol w="1289663">
                  <a:extLst>
                    <a:ext uri="{9D8B030D-6E8A-4147-A177-3AD203B41FA5}">
                      <a16:colId xmlns:a16="http://schemas.microsoft.com/office/drawing/2014/main" xmlns="" val="326681076"/>
                    </a:ext>
                  </a:extLst>
                </a:gridCol>
              </a:tblGrid>
              <a:tr h="0">
                <a:tc gridSpan="2">
                  <a:txBody>
                    <a:bodyPr/>
                    <a:lstStyle/>
                    <a:p>
                      <a:pPr algn="ctr" fontAlgn="ctr"/>
                      <a:r>
                        <a:rPr lang="en-US" sz="1200" b="1" i="0" u="none" strike="noStrike" dirty="0">
                          <a:solidFill>
                            <a:srgbClr val="000000"/>
                          </a:solidFill>
                          <a:effectLst/>
                          <a:latin typeface="Athelas" panose="02000503000000020003" pitchFamily="2" charset="0"/>
                        </a:rPr>
                        <a:t>% pe </a:t>
                      </a:r>
                      <a:r>
                        <a:rPr lang="en-US" sz="1200" b="1" i="0" u="none" strike="noStrike" dirty="0" err="1">
                          <a:solidFill>
                            <a:srgbClr val="000000"/>
                          </a:solidFill>
                          <a:effectLst/>
                          <a:latin typeface="Athelas" panose="02000503000000020003" pitchFamily="2" charset="0"/>
                        </a:rPr>
                        <a:t>rând</a:t>
                      </a:r>
                      <a:endParaRPr lang="en-US" sz="1200" b="1" i="0" u="none" strike="noStrike" dirty="0">
                        <a:solidFill>
                          <a:srgbClr val="000000"/>
                        </a:solidFill>
                        <a:effectLst/>
                        <a:latin typeface="Athelas" panose="02000503000000020003" pitchFamily="2" charset="0"/>
                      </a:endParaRP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a:txBody>
                    <a:bodyPr/>
                    <a:lstStyle/>
                    <a:p>
                      <a:pPr algn="ctr" fontAlgn="ctr"/>
                      <a:r>
                        <a:rPr lang="en-US" sz="1200" b="1" i="0" u="none" strike="noStrike" dirty="0">
                          <a:solidFill>
                            <a:srgbClr val="000000"/>
                          </a:solidFill>
                          <a:effectLst/>
                          <a:latin typeface="Athelas" panose="02000503000000020003" pitchFamily="2" charset="0"/>
                        </a:rPr>
                        <a:t>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err="1">
                          <a:solidFill>
                            <a:srgbClr val="000000"/>
                          </a:solidFill>
                          <a:effectLst/>
                          <a:latin typeface="Athelas" panose="02000503000000020003" pitchFamily="2" charset="0"/>
                        </a:rPr>
                        <a:t>Foarte</a:t>
                      </a:r>
                      <a:r>
                        <a:rPr lang="en-US" sz="1200" b="1" i="0" u="none" strike="noStrike" dirty="0">
                          <a:solidFill>
                            <a:srgbClr val="000000"/>
                          </a:solidFill>
                          <a:effectLst/>
                          <a:latin typeface="Athelas" panose="02000503000000020003" pitchFamily="2" charset="0"/>
                        </a:rPr>
                        <a:t> </a:t>
                      </a:r>
                      <a:r>
                        <a:rPr lang="en-US" sz="1200" b="1" i="0" u="none" strike="noStrike" dirty="0" err="1">
                          <a:solidFill>
                            <a:srgbClr val="000000"/>
                          </a:solidFill>
                          <a:effectLst/>
                          <a:latin typeface="Athelas" panose="02000503000000020003" pitchFamily="2" charset="0"/>
                        </a:rPr>
                        <a:t>informat</a:t>
                      </a:r>
                      <a:r>
                        <a:rPr lang="en-US" sz="1200" b="1" i="0" u="none" strike="noStrike" dirty="0">
                          <a:solidFill>
                            <a:srgbClr val="000000"/>
                          </a:solidFill>
                          <a:effectLst/>
                          <a:latin typeface="Athelas" panose="02000503000000020003" pitchFamily="2" charset="0"/>
                        </a:rPr>
                        <a:t>/ă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effectLst/>
                          <a:latin typeface="Athelas" panose="02000503000000020003" pitchFamily="2" charset="0"/>
                        </a:rPr>
                        <a:t>Mai </a:t>
                      </a:r>
                      <a:r>
                        <a:rPr lang="en-US" sz="1200" b="1" i="0" u="none" strike="noStrike" dirty="0" err="1">
                          <a:solidFill>
                            <a:srgbClr val="000000"/>
                          </a:solidFill>
                          <a:effectLst/>
                          <a:latin typeface="Athelas" panose="02000503000000020003" pitchFamily="2" charset="0"/>
                        </a:rPr>
                        <a:t>degrabă</a:t>
                      </a:r>
                      <a:r>
                        <a:rPr lang="en-US" sz="1200" b="1" i="0" u="none" strike="noStrike" dirty="0">
                          <a:solidFill>
                            <a:srgbClr val="000000"/>
                          </a:solidFill>
                          <a:effectLst/>
                          <a:latin typeface="Athelas" panose="02000503000000020003" pitchFamily="2" charset="0"/>
                        </a:rPr>
                        <a:t> </a:t>
                      </a:r>
                      <a:r>
                        <a:rPr lang="en-US" sz="1200" b="1" i="0" u="none" strike="noStrike" dirty="0" err="1">
                          <a:solidFill>
                            <a:srgbClr val="000000"/>
                          </a:solidFill>
                          <a:effectLst/>
                          <a:latin typeface="Athelas" panose="02000503000000020003" pitchFamily="2" charset="0"/>
                        </a:rPr>
                        <a:t>informat</a:t>
                      </a:r>
                      <a:r>
                        <a:rPr lang="en-US" sz="1200" b="1" i="0" u="none" strike="noStrike" dirty="0">
                          <a:solidFill>
                            <a:srgbClr val="000000"/>
                          </a:solidFill>
                          <a:effectLst/>
                          <a:latin typeface="Athelas" panose="02000503000000020003" pitchFamily="2" charset="0"/>
                        </a:rPr>
                        <a:t>/ă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Mai degrabă neinformat/ă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Deloc informat/ă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Nu știu / Fără răspuns</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805114652"/>
                  </a:ext>
                </a:extLst>
              </a:tr>
              <a:tr h="0">
                <a:tc gridSpan="2">
                  <a:txBody>
                    <a:bodyPr/>
                    <a:lstStyle/>
                    <a:p>
                      <a:pPr algn="ctr" fontAlgn="b"/>
                      <a:r>
                        <a:rPr lang="en-US" sz="1200" b="1" i="0" u="none" strike="noStrike">
                          <a:solidFill>
                            <a:srgbClr val="000000"/>
                          </a:solidFill>
                          <a:effectLst/>
                          <a:latin typeface="Athelas" panose="02000503000000020003" pitchFamily="2" charset="0"/>
                        </a:rPr>
                        <a:t>Total</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1200" b="1" i="0" u="none" strike="noStrike">
                          <a:solidFill>
                            <a:srgbClr val="000000"/>
                          </a:solidFill>
                          <a:effectLst/>
                          <a:latin typeface="Athelas" panose="02000503000000020003" pitchFamily="2" charset="0"/>
                        </a:rPr>
                        <a:t>248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56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4161625768"/>
                  </a:ext>
                </a:extLst>
              </a:tr>
              <a:tr h="0">
                <a:tc rowSpan="2">
                  <a:txBody>
                    <a:bodyPr/>
                    <a:lstStyle/>
                    <a:p>
                      <a:pPr algn="ctr" fontAlgn="ctr"/>
                      <a:r>
                        <a:rPr lang="en-US" sz="1200" b="0" i="0" u="none" strike="noStrike">
                          <a:solidFill>
                            <a:srgbClr val="000000"/>
                          </a:solidFill>
                          <a:effectLst/>
                          <a:latin typeface="Athelas" panose="02000503000000020003" pitchFamily="2" charset="0"/>
                        </a:rPr>
                        <a:t>Gen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Femeie</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234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CF2"/>
                    </a:solidFill>
                  </a:tcPr>
                </a:tc>
                <a:tc>
                  <a:txBody>
                    <a:bodyPr/>
                    <a:lstStyle/>
                    <a:p>
                      <a:pPr algn="ctr" fontAlgn="ctr"/>
                      <a:r>
                        <a:rPr lang="en-US" sz="1200" b="0" i="0" u="none" strike="noStrike">
                          <a:solidFill>
                            <a:srgbClr val="000000"/>
                          </a:solidFill>
                          <a:effectLst/>
                          <a:latin typeface="Athelas" panose="02000503000000020003" pitchFamily="2" charset="0"/>
                        </a:rPr>
                        <a:t>55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FEDB6"/>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2"/>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2"/>
                    </a:solidFill>
                  </a:tcPr>
                </a:tc>
                <a:extLst>
                  <a:ext uri="{0D108BD9-81ED-4DB2-BD59-A6C34878D82A}">
                    <a16:rowId xmlns:a16="http://schemas.microsoft.com/office/drawing/2014/main" xmlns="" val="233742998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Bărbat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FAEB"/>
                    </a:solidFill>
                  </a:tcPr>
                </a:tc>
                <a:tc>
                  <a:txBody>
                    <a:bodyPr/>
                    <a:lstStyle/>
                    <a:p>
                      <a:pPr algn="ctr" fontAlgn="ctr"/>
                      <a:r>
                        <a:rPr lang="en-US" sz="1200" b="0" i="0" u="none" strike="noStrike" dirty="0">
                          <a:solidFill>
                            <a:srgbClr val="000000"/>
                          </a:solidFill>
                          <a:effectLst/>
                          <a:latin typeface="Athelas" panose="02000503000000020003" pitchFamily="2" charset="0"/>
                        </a:rPr>
                        <a:t>85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174844958"/>
                  </a:ext>
                </a:extLst>
              </a:tr>
              <a:tr h="0">
                <a:tc rowSpan="3">
                  <a:txBody>
                    <a:bodyPr/>
                    <a:lstStyle/>
                    <a:p>
                      <a:pPr algn="ctr" fontAlgn="ctr"/>
                      <a:r>
                        <a:rPr lang="en-US" sz="1200" b="0" i="0" u="none" strike="noStrike">
                          <a:solidFill>
                            <a:srgbClr val="000000"/>
                          </a:solidFill>
                          <a:effectLst/>
                          <a:latin typeface="Athelas" panose="02000503000000020003" pitchFamily="2" charset="0"/>
                        </a:rPr>
                        <a:t>Vârstă</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18-35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EDED"/>
                    </a:solidFill>
                  </a:tcPr>
                </a:tc>
                <a:tc>
                  <a:txBody>
                    <a:bodyPr/>
                    <a:lstStyle/>
                    <a:p>
                      <a:pPr algn="ctr" fontAlgn="ctr"/>
                      <a:r>
                        <a:rPr lang="en-US" sz="1200" b="0" i="0" u="none" strike="noStrike">
                          <a:solidFill>
                            <a:srgbClr val="000000"/>
                          </a:solidFill>
                          <a:effectLst/>
                          <a:latin typeface="Athelas" panose="02000503000000020003" pitchFamily="2" charset="0"/>
                        </a:rPr>
                        <a:t>63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BABA"/>
                    </a:solidFill>
                  </a:tcPr>
                </a:tc>
                <a:tc>
                  <a:txBody>
                    <a:bodyPr/>
                    <a:lstStyle/>
                    <a:p>
                      <a:pPr algn="ctr" fontAlgn="ctr"/>
                      <a:r>
                        <a:rPr lang="en-US" sz="1200" b="0" i="0" u="none" strike="noStrike" dirty="0">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EDED"/>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extLst>
                  <a:ext uri="{0D108BD9-81ED-4DB2-BD59-A6C34878D82A}">
                    <a16:rowId xmlns:a16="http://schemas.microsoft.com/office/drawing/2014/main" xmlns="" val="166092164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36-55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1200" b="0" i="0" u="none" strike="noStrike">
                          <a:solidFill>
                            <a:srgbClr val="000000"/>
                          </a:solidFill>
                          <a:effectLst/>
                          <a:latin typeface="Athelas" panose="02000503000000020003" pitchFamily="2" charset="0"/>
                        </a:rPr>
                        <a:t>52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1200" b="0" i="0" u="none" strike="noStrike" dirty="0">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352834775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Peste 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1200" b="0" i="0" u="none" strike="noStrike">
                          <a:solidFill>
                            <a:srgbClr val="000000"/>
                          </a:solidFill>
                          <a:effectLst/>
                          <a:latin typeface="Athelas" panose="02000503000000020003" pitchFamily="2" charset="0"/>
                        </a:rPr>
                        <a:t>59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1200" b="0" i="0" u="none" strike="noStrike" dirty="0">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1200" b="0" i="0" u="none" strike="noStrike" dirty="0">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4F4F4"/>
                    </a:solidFill>
                  </a:tcPr>
                </a:tc>
                <a:extLst>
                  <a:ext uri="{0D108BD9-81ED-4DB2-BD59-A6C34878D82A}">
                    <a16:rowId xmlns:a16="http://schemas.microsoft.com/office/drawing/2014/main" xmlns="" val="3678503622"/>
                  </a:ext>
                </a:extLst>
              </a:tr>
              <a:tr h="0">
                <a:tc rowSpan="4">
                  <a:txBody>
                    <a:bodyPr/>
                    <a:lstStyle/>
                    <a:p>
                      <a:pPr algn="ctr" fontAlgn="ctr"/>
                      <a:r>
                        <a:rPr lang="en-US" sz="1200" b="0" i="0" u="none" strike="noStrike">
                          <a:solidFill>
                            <a:srgbClr val="000000"/>
                          </a:solidFill>
                          <a:effectLst/>
                          <a:latin typeface="Athelas" panose="02000503000000020003" pitchFamily="2" charset="0"/>
                        </a:rPr>
                        <a:t>Ocupație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Bibliotecar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199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1"/>
                    </a:solidFill>
                  </a:tcPr>
                </a:tc>
                <a:tc>
                  <a:txBody>
                    <a:bodyPr/>
                    <a:lstStyle/>
                    <a:p>
                      <a:pPr algn="ctr" fontAlgn="ctr"/>
                      <a:r>
                        <a:rPr lang="en-US" sz="1200" b="0" i="0" u="none" strike="noStrike">
                          <a:solidFill>
                            <a:srgbClr val="000000"/>
                          </a:solidFill>
                          <a:effectLst/>
                          <a:latin typeface="Athelas" panose="02000503000000020003" pitchFamily="2" charset="0"/>
                        </a:rPr>
                        <a:t>55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EEDB6"/>
                    </a:solidFill>
                  </a:tcPr>
                </a:tc>
                <a:tc>
                  <a:txBody>
                    <a:bodyPr/>
                    <a:lstStyle/>
                    <a:p>
                      <a:pPr algn="ctr" fontAlgn="ctr"/>
                      <a:r>
                        <a:rPr lang="en-US" sz="1200" b="0" i="0" u="none" strike="noStrike" dirty="0">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F8E3"/>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FCF1"/>
                    </a:solidFill>
                  </a:tcPr>
                </a:tc>
                <a:extLst>
                  <a:ext uri="{0D108BD9-81ED-4DB2-BD59-A6C34878D82A}">
                    <a16:rowId xmlns:a16="http://schemas.microsoft.com/office/drawing/2014/main" xmlns="" val="66342832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Editor / Traducător / Distribuitor / Scriitor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1"/>
                    </a:solidFill>
                  </a:tcPr>
                </a:tc>
                <a:tc>
                  <a:txBody>
                    <a:bodyPr/>
                    <a:lstStyle/>
                    <a:p>
                      <a:pPr algn="ctr" fontAlgn="ctr"/>
                      <a:r>
                        <a:rPr lang="en-US" sz="1200" b="0" i="0" u="none" strike="noStrike">
                          <a:solidFill>
                            <a:srgbClr val="000000"/>
                          </a:solidFill>
                          <a:effectLst/>
                          <a:latin typeface="Athelas" panose="02000503000000020003" pitchFamily="2" charset="0"/>
                        </a:rPr>
                        <a:t>63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3EAAB"/>
                    </a:solidFill>
                  </a:tcPr>
                </a:tc>
                <a:tc>
                  <a:txBody>
                    <a:bodyPr/>
                    <a:lstStyle/>
                    <a:p>
                      <a:pPr algn="ctr" fontAlgn="ctr"/>
                      <a:r>
                        <a:rPr lang="en-US" sz="1200" b="0" i="0" u="none" strike="noStrike" dirty="0">
                          <a:solidFill>
                            <a:srgbClr val="000000"/>
                          </a:solidFill>
                          <a:effectLst/>
                          <a:latin typeface="Athelas" panose="02000503000000020003" pitchFamily="2" charset="0"/>
                        </a:rPr>
                        <a:t>18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F9E7"/>
                    </a:solidFill>
                  </a:tcPr>
                </a:tc>
                <a:tc>
                  <a:txBody>
                    <a:bodyPr/>
                    <a:lstStyle/>
                    <a:p>
                      <a:pPr algn="ctr" fontAlgn="ctr"/>
                      <a:r>
                        <a:rPr lang="en-US" sz="1200" b="0" i="0" u="none" strike="noStrike" dirty="0">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8"/>
                    </a:solidFill>
                  </a:tcPr>
                </a:tc>
                <a:extLst>
                  <a:ext uri="{0D108BD9-81ED-4DB2-BD59-A6C34878D82A}">
                    <a16:rowId xmlns:a16="http://schemas.microsoft.com/office/drawing/2014/main" xmlns="" val="309104326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Cadru didactic</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1200" b="0" i="0" u="none" strike="noStrike">
                          <a:solidFill>
                            <a:srgbClr val="000000"/>
                          </a:solidFill>
                          <a:effectLst/>
                          <a:latin typeface="Athelas" panose="02000503000000020003" pitchFamily="2" charset="0"/>
                        </a:rPr>
                        <a:t>50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EEBD"/>
                    </a:solid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8E0"/>
                    </a:solidFill>
                  </a:tcPr>
                </a:tc>
                <a:tc>
                  <a:txBody>
                    <a:bodyPr/>
                    <a:lstStyle/>
                    <a:p>
                      <a:pPr algn="ctr" fontAlgn="ctr"/>
                      <a:r>
                        <a:rPr lang="en-US" sz="1200" b="0" i="0" u="none" strike="noStrike" dirty="0">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CF2"/>
                    </a:solidFill>
                  </a:tcPr>
                </a:tc>
                <a:tc>
                  <a:txBody>
                    <a:bodyPr/>
                    <a:lstStyle/>
                    <a:p>
                      <a:pPr algn="ctr" fontAlgn="ctr"/>
                      <a:r>
                        <a:rPr lang="en-US" sz="1200" b="0" i="0" u="none" strike="noStrike" dirty="0">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FBEE"/>
                    </a:solidFill>
                  </a:tcPr>
                </a:tc>
                <a:extLst>
                  <a:ext uri="{0D108BD9-81ED-4DB2-BD59-A6C34878D82A}">
                    <a16:rowId xmlns:a16="http://schemas.microsoft.com/office/drawing/2014/main" xmlns="" val="200226994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Alta</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78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EE598"/>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FF8E2"/>
                    </a:solidFill>
                  </a:tcPr>
                </a:tc>
                <a:extLst>
                  <a:ext uri="{0D108BD9-81ED-4DB2-BD59-A6C34878D82A}">
                    <a16:rowId xmlns:a16="http://schemas.microsoft.com/office/drawing/2014/main" xmlns="" val="157076315"/>
                  </a:ext>
                </a:extLst>
              </a:tr>
              <a:tr h="0">
                <a:tc rowSpan="4">
                  <a:txBody>
                    <a:bodyPr/>
                    <a:lstStyle/>
                    <a:p>
                      <a:pPr algn="ctr" fontAlgn="ctr"/>
                      <a:r>
                        <a:rPr lang="en-US" sz="1200" b="0" i="0" u="none" strike="noStrike">
                          <a:solidFill>
                            <a:srgbClr val="000000"/>
                          </a:solidFill>
                          <a:effectLst/>
                          <a:latin typeface="Athelas" panose="02000503000000020003" pitchFamily="2" charset="0"/>
                        </a:rPr>
                        <a:t>Sectorul instituției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De stat - biblioteci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1200" b="0" i="0" u="none" strike="noStrike">
                          <a:solidFill>
                            <a:srgbClr val="000000"/>
                          </a:solidFill>
                          <a:effectLst/>
                          <a:latin typeface="Athelas" panose="02000503000000020003" pitchFamily="2" charset="0"/>
                        </a:rPr>
                        <a:t>57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dirty="0">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333556100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primar/mediu</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1200" b="0" i="0" u="none" strike="noStrike">
                          <a:solidFill>
                            <a:srgbClr val="000000"/>
                          </a:solidFill>
                          <a:effectLst/>
                          <a:latin typeface="Athelas" panose="02000503000000020003" pitchFamily="2" charset="0"/>
                        </a:rPr>
                        <a:t>47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1200" b="0" i="0" u="none" strike="noStrike">
                          <a:solidFill>
                            <a:srgbClr val="000000"/>
                          </a:solidFill>
                          <a:effectLst/>
                          <a:latin typeface="Athelas" panose="02000503000000020003" pitchFamily="2" charset="0"/>
                        </a:rPr>
                        <a:t>27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1200" b="0" i="0" u="none" strike="noStrike" dirty="0">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38887317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superior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1200" b="0" i="0" u="none" strike="noStrike">
                          <a:solidFill>
                            <a:srgbClr val="000000"/>
                          </a:solidFill>
                          <a:effectLst/>
                          <a:latin typeface="Athelas" panose="02000503000000020003" pitchFamily="2" charset="0"/>
                        </a:rPr>
                        <a:t>81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54588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Privat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3F3F3"/>
                    </a:solidFill>
                  </a:tcPr>
                </a:tc>
                <a:tc>
                  <a:txBody>
                    <a:bodyPr/>
                    <a:lstStyle/>
                    <a:p>
                      <a:pPr algn="ctr" fontAlgn="ctr"/>
                      <a:r>
                        <a:rPr lang="en-US" sz="1200" b="0" i="0" u="none" strike="noStrike">
                          <a:solidFill>
                            <a:srgbClr val="000000"/>
                          </a:solidFill>
                          <a:effectLst/>
                          <a:latin typeface="Athelas" panose="02000503000000020003" pitchFamily="2" charset="0"/>
                        </a:rPr>
                        <a:t>54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1200" b="0" i="0" u="none" strike="noStrike">
                          <a:solidFill>
                            <a:srgbClr val="000000"/>
                          </a:solidFill>
                          <a:effectLst/>
                          <a:latin typeface="Athelas" panose="02000503000000020003" pitchFamily="2" charset="0"/>
                        </a:rPr>
                        <a:t>27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1200" b="0" i="0" u="none" strike="noStrike" dirty="0">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BFB"/>
                    </a:solidFill>
                  </a:tcPr>
                </a:tc>
                <a:extLst>
                  <a:ext uri="{0D108BD9-81ED-4DB2-BD59-A6C34878D82A}">
                    <a16:rowId xmlns:a16="http://schemas.microsoft.com/office/drawing/2014/main" xmlns="" val="819288230"/>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poziția actuală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74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DF5"/>
                    </a:solidFill>
                  </a:tcPr>
                </a:tc>
                <a:tc>
                  <a:txBody>
                    <a:bodyPr/>
                    <a:lstStyle/>
                    <a:p>
                      <a:pPr algn="ctr" fontAlgn="ctr"/>
                      <a:r>
                        <a:rPr lang="en-US" sz="1200" b="0" i="0" u="none" strike="noStrike">
                          <a:solidFill>
                            <a:srgbClr val="000000"/>
                          </a:solidFill>
                          <a:effectLst/>
                          <a:latin typeface="Athelas" panose="02000503000000020003" pitchFamily="2" charset="0"/>
                        </a:rPr>
                        <a:t>51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EEBB"/>
                    </a:solidFill>
                  </a:tcPr>
                </a:tc>
                <a:tc>
                  <a:txBody>
                    <a:bodyPr/>
                    <a:lstStyle/>
                    <a:p>
                      <a:pPr algn="ctr" fontAlgn="ctr"/>
                      <a:r>
                        <a:rPr lang="en-US" sz="1200" b="0" i="0" u="none" strike="noStrike">
                          <a:solidFill>
                            <a:srgbClr val="000000"/>
                          </a:solidFill>
                          <a:effectLst/>
                          <a:latin typeface="Athelas" panose="02000503000000020003" pitchFamily="2" charset="0"/>
                        </a:rPr>
                        <a:t>28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F6DA"/>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1200" b="0" i="0" u="none" strike="noStrike" dirty="0">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1"/>
                    </a:solidFill>
                  </a:tcPr>
                </a:tc>
                <a:extLst>
                  <a:ext uri="{0D108BD9-81ED-4DB2-BD59-A6C34878D82A}">
                    <a16:rowId xmlns:a16="http://schemas.microsoft.com/office/drawing/2014/main" xmlns="" val="1975705298"/>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FBEC"/>
                    </a:solidFill>
                  </a:tcPr>
                </a:tc>
                <a:tc>
                  <a:txBody>
                    <a:bodyPr/>
                    <a:lstStyle/>
                    <a:p>
                      <a:pPr algn="ctr" fontAlgn="ctr"/>
                      <a:r>
                        <a:rPr lang="en-US" sz="1200" b="0" i="0" u="none" strike="noStrike">
                          <a:solidFill>
                            <a:srgbClr val="000000"/>
                          </a:solidFill>
                          <a:effectLst/>
                          <a:latin typeface="Athelas" panose="02000503000000020003" pitchFamily="2" charset="0"/>
                        </a:rPr>
                        <a:t>54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FBEC"/>
                    </a:solidFill>
                  </a:tcPr>
                </a:tc>
                <a:tc>
                  <a:txBody>
                    <a:bodyPr/>
                    <a:lstStyle/>
                    <a:p>
                      <a:pPr algn="ctr" fontAlgn="ctr"/>
                      <a:r>
                        <a:rPr lang="en-US" sz="1200" b="0" i="0" u="none" strike="noStrike" dirty="0">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EF8"/>
                    </a:solidFill>
                  </a:tcPr>
                </a:tc>
                <a:tc>
                  <a:txBody>
                    <a:bodyPr/>
                    <a:lstStyle/>
                    <a:p>
                      <a:pPr algn="ctr" fontAlgn="ctr"/>
                      <a:r>
                        <a:rPr lang="en-US" sz="1200" b="0" i="0" u="none" strike="noStrike" dirty="0">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FCF0"/>
                    </a:solidFill>
                  </a:tcPr>
                </a:tc>
                <a:extLst>
                  <a:ext uri="{0D108BD9-81ED-4DB2-BD59-A6C34878D82A}">
                    <a16:rowId xmlns:a16="http://schemas.microsoft.com/office/drawing/2014/main" xmlns="" val="272266804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DF7"/>
                    </a:solidFill>
                  </a:tcPr>
                </a:tc>
                <a:tc>
                  <a:txBody>
                    <a:bodyPr/>
                    <a:lstStyle/>
                    <a:p>
                      <a:pPr algn="ctr" fontAlgn="ctr"/>
                      <a:r>
                        <a:rPr lang="en-US" sz="1200" b="0" i="0" u="none" strike="noStrike">
                          <a:solidFill>
                            <a:srgbClr val="000000"/>
                          </a:solidFill>
                          <a:effectLst/>
                          <a:latin typeface="Athelas" panose="02000503000000020003" pitchFamily="2" charset="0"/>
                        </a:rPr>
                        <a:t>63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3EAAB"/>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FBEC"/>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A"/>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FBEF"/>
                    </a:solidFill>
                  </a:tcPr>
                </a:tc>
                <a:extLst>
                  <a:ext uri="{0D108BD9-81ED-4DB2-BD59-A6C34878D82A}">
                    <a16:rowId xmlns:a16="http://schemas.microsoft.com/office/drawing/2014/main" xmlns="" val="391607899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CF3"/>
                    </a:solidFill>
                  </a:tcPr>
                </a:tc>
                <a:tc>
                  <a:txBody>
                    <a:bodyPr/>
                    <a:lstStyle/>
                    <a:p>
                      <a:pPr algn="ctr" fontAlgn="ctr"/>
                      <a:r>
                        <a:rPr lang="en-US" sz="1200" b="0" i="0" u="none" strike="noStrike">
                          <a:solidFill>
                            <a:srgbClr val="000000"/>
                          </a:solidFill>
                          <a:effectLst/>
                          <a:latin typeface="Athelas" panose="02000503000000020003" pitchFamily="2" charset="0"/>
                        </a:rPr>
                        <a:t>55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FEDB6"/>
                    </a:solidFill>
                  </a:tcPr>
                </a:tc>
                <a:tc>
                  <a:txBody>
                    <a:bodyPr/>
                    <a:lstStyle/>
                    <a:p>
                      <a:pPr algn="ctr" fontAlgn="ctr"/>
                      <a:r>
                        <a:rPr lang="en-US" sz="1200" b="0" i="0" u="none" strike="noStrike">
                          <a:solidFill>
                            <a:srgbClr val="000000"/>
                          </a:solidFill>
                          <a:effectLst/>
                          <a:latin typeface="Athelas" panose="02000503000000020003" pitchFamily="2" charset="0"/>
                        </a:rPr>
                        <a:t>24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FBF0"/>
                    </a:solidFill>
                  </a:tcPr>
                </a:tc>
                <a:extLst>
                  <a:ext uri="{0D108BD9-81ED-4DB2-BD59-A6C34878D82A}">
                    <a16:rowId xmlns:a16="http://schemas.microsoft.com/office/drawing/2014/main" xmlns="" val="62788415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AFBEC"/>
                    </a:solidFill>
                  </a:tcPr>
                </a:tc>
                <a:tc>
                  <a:txBody>
                    <a:bodyPr/>
                    <a:lstStyle/>
                    <a:p>
                      <a:pPr algn="ctr" fontAlgn="ctr"/>
                      <a:r>
                        <a:rPr lang="en-US" sz="1200" b="0" i="0" u="none" strike="noStrike">
                          <a:solidFill>
                            <a:srgbClr val="000000"/>
                          </a:solidFill>
                          <a:effectLst/>
                          <a:latin typeface="Athelas" panose="02000503000000020003" pitchFamily="2" charset="0"/>
                        </a:rPr>
                        <a:t>60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7EBAF"/>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4F9E6"/>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CFFFD"/>
                    </a:solidFill>
                  </a:tcPr>
                </a:tc>
                <a:tc>
                  <a:txBody>
                    <a:bodyPr/>
                    <a:lstStyle/>
                    <a:p>
                      <a:pPr algn="ctr" fontAlgn="ctr"/>
                      <a:r>
                        <a:rPr lang="en-US" sz="1200" b="0" i="0" u="none" strike="noStrike" dirty="0">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9FEFA"/>
                    </a:solidFill>
                  </a:tcPr>
                </a:tc>
                <a:extLst>
                  <a:ext uri="{0D108BD9-81ED-4DB2-BD59-A6C34878D82A}">
                    <a16:rowId xmlns:a16="http://schemas.microsoft.com/office/drawing/2014/main" xmlns="" val="2264174707"/>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domeniul industriei cărții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55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1200" b="0" i="0" u="none" strike="noStrike">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DCDC"/>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6F6"/>
                    </a:solidFill>
                  </a:tcPr>
                </a:tc>
                <a:extLst>
                  <a:ext uri="{0D108BD9-81ED-4DB2-BD59-A6C34878D82A}">
                    <a16:rowId xmlns:a16="http://schemas.microsoft.com/office/drawing/2014/main" xmlns="" val="418152652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0F0"/>
                    </a:solidFill>
                  </a:tcPr>
                </a:tc>
                <a:tc>
                  <a:txBody>
                    <a:bodyPr/>
                    <a:lstStyle/>
                    <a:p>
                      <a:pPr algn="ctr" fontAlgn="ctr"/>
                      <a:r>
                        <a:rPr lang="en-US" sz="1200" b="0" i="0" u="none" strike="noStrike">
                          <a:solidFill>
                            <a:srgbClr val="000000"/>
                          </a:solidFill>
                          <a:effectLst/>
                          <a:latin typeface="Athelas" panose="02000503000000020003" pitchFamily="2" charset="0"/>
                        </a:rPr>
                        <a:t>53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1200" b="0" i="0" u="none" strike="noStrike" dirty="0">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EDED"/>
                    </a:solidFill>
                  </a:tcPr>
                </a:tc>
                <a:extLst>
                  <a:ext uri="{0D108BD9-81ED-4DB2-BD59-A6C34878D82A}">
                    <a16:rowId xmlns:a16="http://schemas.microsoft.com/office/drawing/2014/main" xmlns="" val="230663753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1200" b="0" i="0" u="none" strike="noStrike">
                          <a:solidFill>
                            <a:srgbClr val="000000"/>
                          </a:solidFill>
                          <a:effectLst/>
                          <a:latin typeface="Athelas" panose="02000503000000020003" pitchFamily="2" charset="0"/>
                        </a:rPr>
                        <a:t>59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ECEC"/>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1200" b="0" i="0" u="none" strike="noStrike" dirty="0">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1F1"/>
                    </a:solidFill>
                  </a:tcPr>
                </a:tc>
                <a:extLst>
                  <a:ext uri="{0D108BD9-81ED-4DB2-BD59-A6C34878D82A}">
                    <a16:rowId xmlns:a16="http://schemas.microsoft.com/office/drawing/2014/main" xmlns="" val="364766190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1200" b="0" i="0" u="none" strike="noStrike">
                          <a:solidFill>
                            <a:srgbClr val="000000"/>
                          </a:solidFill>
                          <a:effectLst/>
                          <a:latin typeface="Athelas" panose="02000503000000020003" pitchFamily="2" charset="0"/>
                        </a:rPr>
                        <a:t>54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1200" b="0" i="0" u="none" strike="noStrike">
                          <a:solidFill>
                            <a:srgbClr val="000000"/>
                          </a:solidFill>
                          <a:effectLst/>
                          <a:latin typeface="Athelas" panose="02000503000000020003" pitchFamily="2" charset="0"/>
                        </a:rPr>
                        <a:t>24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extLst>
                  <a:ext uri="{0D108BD9-81ED-4DB2-BD59-A6C34878D82A}">
                    <a16:rowId xmlns:a16="http://schemas.microsoft.com/office/drawing/2014/main" xmlns="" val="2594911195"/>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1200" b="0" i="0" u="none" strike="noStrike">
                          <a:solidFill>
                            <a:srgbClr val="000000"/>
                          </a:solidFill>
                          <a:effectLst/>
                          <a:latin typeface="Athelas" panose="02000503000000020003" pitchFamily="2" charset="0"/>
                        </a:rPr>
                        <a:t>65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DEDED"/>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1200" b="0" i="0" u="none" strike="noStrike" dirty="0">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2813106307"/>
                  </a:ext>
                </a:extLst>
              </a:tr>
            </a:tbl>
          </a:graphicData>
        </a:graphic>
      </p:graphicFrame>
    </p:spTree>
    <p:extLst>
      <p:ext uri="{BB962C8B-B14F-4D97-AF65-F5344CB8AC3E}">
        <p14:creationId xmlns:p14="http://schemas.microsoft.com/office/powerpoint/2010/main" val="3968931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EBA2DFE6-E71A-9BE5-FAFB-0C4C4C1ED388}"/>
              </a:ext>
            </a:extLst>
          </p:cNvPr>
          <p:cNvSpPr/>
          <p:nvPr/>
        </p:nvSpPr>
        <p:spPr>
          <a:xfrm>
            <a:off x="0" y="1"/>
            <a:ext cx="12192000" cy="1066799"/>
          </a:xfrm>
          <a:prstGeom prst="rect">
            <a:avLst/>
          </a:prstGeom>
          <a:solidFill>
            <a:schemeClr val="bg1">
              <a:lumMod val="95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600" dirty="0">
              <a:latin typeface="Cambria" charset="0"/>
              <a:ea typeface="Cambria" charset="0"/>
              <a:cs typeface="Cambria" charset="0"/>
            </a:endParaRPr>
          </a:p>
        </p:txBody>
      </p:sp>
      <p:sp>
        <p:nvSpPr>
          <p:cNvPr id="4" name="TextBox 3"/>
          <p:cNvSpPr txBox="1"/>
          <p:nvPr/>
        </p:nvSpPr>
        <p:spPr>
          <a:xfrm>
            <a:off x="611157" y="1590035"/>
            <a:ext cx="9867744" cy="3677930"/>
          </a:xfrm>
          <a:prstGeom prst="rect">
            <a:avLst/>
          </a:prstGeom>
          <a:noFill/>
        </p:spPr>
        <p:txBody>
          <a:bodyPr wrap="square" rtlCol="0">
            <a:spAutoFit/>
          </a:bodyPr>
          <a:lstStyle/>
          <a:p>
            <a:pPr algn="just">
              <a:spcBef>
                <a:spcPts val="1200"/>
              </a:spcBef>
              <a:spcAft>
                <a:spcPts val="600"/>
              </a:spcAft>
            </a:pPr>
            <a:r>
              <a:rPr lang="ro-MD" sz="1600" b="1" dirty="0">
                <a:latin typeface="Athelas" panose="02000503000000020003" pitchFamily="2" charset="0"/>
                <a:ea typeface="Cambria" charset="0"/>
                <a:cs typeface="Cambria" charset="0"/>
                <a:hlinkClick r:id="rId2" action="ppaction://hlinksldjump">
                  <a:extLst>
                    <a:ext uri="{A12FA001-AC4F-418D-AE19-62706E023703}">
                      <ahyp:hlinkClr xmlns:ahyp="http://schemas.microsoft.com/office/drawing/2018/hyperlinkcolor" xmlns="" val="tx"/>
                    </a:ext>
                  </a:extLst>
                </a:hlinkClick>
              </a:rPr>
              <a:t>REZUMAT</a:t>
            </a:r>
            <a:endParaRPr lang="ro-MD" sz="1600" b="1" dirty="0">
              <a:latin typeface="Athelas" panose="02000503000000020003" pitchFamily="2" charset="0"/>
              <a:ea typeface="Cambria" charset="0"/>
              <a:cs typeface="Cambria" charset="0"/>
            </a:endParaRPr>
          </a:p>
          <a:p>
            <a:pPr marR="0" lvl="0" indent="0" algn="just" fontAlgn="base">
              <a:lnSpc>
                <a:spcPct val="100000"/>
              </a:lnSpc>
              <a:spcBef>
                <a:spcPts val="1200"/>
              </a:spcBef>
              <a:spcAft>
                <a:spcPts val="600"/>
              </a:spcAft>
              <a:buClrTx/>
              <a:buSzTx/>
              <a:buFontTx/>
              <a:buNone/>
              <a:tabLst>
                <a:tab pos="6203950" algn="r"/>
              </a:tabLst>
            </a:pPr>
            <a:r>
              <a:rPr lang="en-GB" altLang="en-US" sz="1600" b="1" dirty="0">
                <a:solidFill>
                  <a:schemeClr val="tx1">
                    <a:lumMod val="95000"/>
                    <a:lumOff val="5000"/>
                  </a:schemeClr>
                </a:solidFill>
                <a:latin typeface="Athelas" panose="02000503000000020003" pitchFamily="2" charset="0"/>
                <a:ea typeface="Cambria" charset="0"/>
                <a:hlinkClick r:id="rId3" action="ppaction://hlinksldjump">
                  <a:extLst>
                    <a:ext uri="{A12FA001-AC4F-418D-AE19-62706E023703}">
                      <ahyp:hlinkClr xmlns:ahyp="http://schemas.microsoft.com/office/drawing/2018/hyperlinkcolor" xmlns="" val="tx"/>
                    </a:ext>
                  </a:extLst>
                </a:hlinkClick>
              </a:rPr>
              <a:t>CAPITOLUL I. STUDIU CANTITATIV</a:t>
            </a:r>
            <a:endParaRPr lang="en-GB" altLang="en-US" sz="1600" b="1" dirty="0">
              <a:solidFill>
                <a:schemeClr val="tx1">
                  <a:lumMod val="95000"/>
                  <a:lumOff val="5000"/>
                </a:schemeClr>
              </a:solidFill>
              <a:latin typeface="Athelas" panose="02000503000000020003" pitchFamily="2" charset="0"/>
              <a:ea typeface="Cambria" charset="0"/>
            </a:endParaRPr>
          </a:p>
          <a:p>
            <a:pPr algn="just" fontAlgn="base">
              <a:spcBef>
                <a:spcPts val="1200"/>
              </a:spcBef>
              <a:spcAft>
                <a:spcPts val="600"/>
              </a:spcAft>
              <a:tabLst>
                <a:tab pos="6203950" algn="r"/>
              </a:tabLst>
            </a:pPr>
            <a:r>
              <a:rPr lang="ro-RO" altLang="en-US" sz="1600" b="1" dirty="0">
                <a:solidFill>
                  <a:schemeClr val="tx1">
                    <a:lumMod val="95000"/>
                    <a:lumOff val="5000"/>
                  </a:schemeClr>
                </a:solidFill>
                <a:latin typeface="Athelas" panose="02000503000000020003" pitchFamily="2" charset="0"/>
                <a:ea typeface="Cambria" charset="0"/>
                <a:hlinkClick r:id="rId4" action="ppaction://hlinksldjump">
                  <a:extLst>
                    <a:ext uri="{A12FA001-AC4F-418D-AE19-62706E023703}">
                      <ahyp:hlinkClr xmlns:ahyp="http://schemas.microsoft.com/office/drawing/2018/hyperlinkcolor" xmlns="" val="tx"/>
                    </a:ext>
                  </a:extLst>
                </a:hlinkClick>
              </a:rPr>
              <a:t>Opinia</a:t>
            </a:r>
            <a:r>
              <a:rPr lang="en-US" altLang="en-US" sz="1600" b="1" dirty="0">
                <a:solidFill>
                  <a:schemeClr val="tx1">
                    <a:lumMod val="95000"/>
                    <a:lumOff val="5000"/>
                  </a:schemeClr>
                </a:solidFill>
                <a:latin typeface="Athelas" panose="02000503000000020003" pitchFamily="2" charset="0"/>
                <a:ea typeface="Cambria" charset="0"/>
                <a:hlinkClick r:id="rId4"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4" action="ppaction://hlinksldjump">
                  <a:extLst>
                    <a:ext uri="{A12FA001-AC4F-418D-AE19-62706E023703}">
                      <ahyp:hlinkClr xmlns:ahyp="http://schemas.microsoft.com/office/drawing/2018/hyperlinkcolor" xmlns="" val="tx"/>
                    </a:ext>
                  </a:extLst>
                </a:hlinkClick>
              </a:rPr>
              <a:t>despre</a:t>
            </a:r>
            <a:r>
              <a:rPr lang="en-US" altLang="en-US" sz="1600" b="1" dirty="0">
                <a:solidFill>
                  <a:schemeClr val="tx1">
                    <a:lumMod val="95000"/>
                    <a:lumOff val="5000"/>
                  </a:schemeClr>
                </a:solidFill>
                <a:latin typeface="Athelas" panose="02000503000000020003" pitchFamily="2" charset="0"/>
                <a:ea typeface="Cambria" charset="0"/>
                <a:hlinkClick r:id="rId4"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4" action="ppaction://hlinksldjump">
                  <a:extLst>
                    <a:ext uri="{A12FA001-AC4F-418D-AE19-62706E023703}">
                      <ahyp:hlinkClr xmlns:ahyp="http://schemas.microsoft.com/office/drawing/2018/hyperlinkcolor" xmlns="" val="tx"/>
                    </a:ext>
                  </a:extLst>
                </a:hlinkClick>
              </a:rPr>
              <a:t>dificultățile</a:t>
            </a:r>
            <a:r>
              <a:rPr lang="en-US" altLang="en-US" sz="1600" b="1" dirty="0">
                <a:solidFill>
                  <a:schemeClr val="tx1">
                    <a:lumMod val="95000"/>
                    <a:lumOff val="5000"/>
                  </a:schemeClr>
                </a:solidFill>
                <a:latin typeface="Athelas" panose="02000503000000020003" pitchFamily="2" charset="0"/>
                <a:ea typeface="Cambria" charset="0"/>
                <a:hlinkClick r:id="rId4" action="ppaction://hlinksldjump">
                  <a:extLst>
                    <a:ext uri="{A12FA001-AC4F-418D-AE19-62706E023703}">
                      <ahyp:hlinkClr xmlns:ahyp="http://schemas.microsoft.com/office/drawing/2018/hyperlinkcolor" xmlns="" val="tx"/>
                    </a:ext>
                  </a:extLst>
                </a:hlinkClick>
              </a:rPr>
              <a:t> din </a:t>
            </a:r>
            <a:r>
              <a:rPr lang="en-US" altLang="en-US" sz="1600" b="1" dirty="0" err="1">
                <a:solidFill>
                  <a:schemeClr val="tx1">
                    <a:lumMod val="95000"/>
                    <a:lumOff val="5000"/>
                  </a:schemeClr>
                </a:solidFill>
                <a:latin typeface="Athelas" panose="02000503000000020003" pitchFamily="2" charset="0"/>
                <a:ea typeface="Cambria" charset="0"/>
                <a:hlinkClick r:id="rId4" action="ppaction://hlinksldjump">
                  <a:extLst>
                    <a:ext uri="{A12FA001-AC4F-418D-AE19-62706E023703}">
                      <ahyp:hlinkClr xmlns:ahyp="http://schemas.microsoft.com/office/drawing/2018/hyperlinkcolor" xmlns="" val="tx"/>
                    </a:ext>
                  </a:extLst>
                </a:hlinkClick>
              </a:rPr>
              <a:t>industria</a:t>
            </a:r>
            <a:r>
              <a:rPr lang="en-US" altLang="en-US" sz="1600" b="1" dirty="0">
                <a:solidFill>
                  <a:schemeClr val="tx1">
                    <a:lumMod val="95000"/>
                    <a:lumOff val="5000"/>
                  </a:schemeClr>
                </a:solidFill>
                <a:latin typeface="Athelas" panose="02000503000000020003" pitchFamily="2" charset="0"/>
                <a:ea typeface="Cambria" charset="0"/>
                <a:hlinkClick r:id="rId4"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4" action="ppaction://hlinksldjump">
                  <a:extLst>
                    <a:ext uri="{A12FA001-AC4F-418D-AE19-62706E023703}">
                      <ahyp:hlinkClr xmlns:ahyp="http://schemas.microsoft.com/office/drawing/2018/hyperlinkcolor" xmlns="" val="tx"/>
                    </a:ext>
                  </a:extLst>
                </a:hlinkClick>
              </a:rPr>
              <a:t>cărții</a:t>
            </a:r>
            <a:r>
              <a:rPr lang="en-US" altLang="en-US" sz="1600" b="1" dirty="0">
                <a:solidFill>
                  <a:schemeClr val="tx1">
                    <a:lumMod val="95000"/>
                    <a:lumOff val="5000"/>
                  </a:schemeClr>
                </a:solidFill>
                <a:latin typeface="Athelas" panose="02000503000000020003" pitchFamily="2" charset="0"/>
                <a:ea typeface="Cambria" charset="0"/>
                <a:hlinkClick r:id="rId4"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4" action="ppaction://hlinksldjump">
                  <a:extLst>
                    <a:ext uri="{A12FA001-AC4F-418D-AE19-62706E023703}">
                      <ahyp:hlinkClr xmlns:ahyp="http://schemas.microsoft.com/office/drawing/2018/hyperlinkcolor" xmlns="" val="tx"/>
                    </a:ext>
                  </a:extLst>
                </a:hlinkClick>
              </a:rPr>
              <a:t>și</a:t>
            </a:r>
            <a:r>
              <a:rPr lang="en-US" altLang="en-US" sz="1600" b="1" dirty="0">
                <a:solidFill>
                  <a:schemeClr val="tx1">
                    <a:lumMod val="95000"/>
                    <a:lumOff val="5000"/>
                  </a:schemeClr>
                </a:solidFill>
                <a:latin typeface="Athelas" panose="02000503000000020003" pitchFamily="2" charset="0"/>
                <a:ea typeface="Cambria" charset="0"/>
                <a:hlinkClick r:id="rId4"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4" action="ppaction://hlinksldjump">
                  <a:extLst>
                    <a:ext uri="{A12FA001-AC4F-418D-AE19-62706E023703}">
                      <ahyp:hlinkClr xmlns:ahyp="http://schemas.microsoft.com/office/drawing/2018/hyperlinkcolor" xmlns="" val="tx"/>
                    </a:ext>
                  </a:extLst>
                </a:hlinkClick>
              </a:rPr>
              <a:t>lecturii</a:t>
            </a:r>
            <a:r>
              <a:rPr lang="en-US" altLang="en-US" sz="1600" b="1" dirty="0">
                <a:solidFill>
                  <a:schemeClr val="tx1">
                    <a:lumMod val="95000"/>
                    <a:lumOff val="5000"/>
                  </a:schemeClr>
                </a:solidFill>
                <a:latin typeface="Athelas" panose="02000503000000020003" pitchFamily="2" charset="0"/>
                <a:ea typeface="Cambria" charset="0"/>
                <a:hlinkClick r:id="rId4"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4" action="ppaction://hlinksldjump">
                  <a:extLst>
                    <a:ext uri="{A12FA001-AC4F-418D-AE19-62706E023703}">
                      <ahyp:hlinkClr xmlns:ahyp="http://schemas.microsoft.com/office/drawing/2018/hyperlinkcolor" xmlns="" val="tx"/>
                    </a:ext>
                  </a:extLst>
                </a:hlinkClick>
              </a:rPr>
              <a:t>publice</a:t>
            </a:r>
            <a:endParaRPr lang="en-US" altLang="en-US" sz="1600" b="1" dirty="0">
              <a:solidFill>
                <a:schemeClr val="tx1">
                  <a:lumMod val="95000"/>
                  <a:lumOff val="5000"/>
                </a:schemeClr>
              </a:solidFill>
              <a:latin typeface="Athelas" panose="02000503000000020003" pitchFamily="2" charset="0"/>
              <a:ea typeface="Cambria" charset="0"/>
            </a:endParaRPr>
          </a:p>
          <a:p>
            <a:pPr marR="0" lvl="0" indent="0" algn="just" fontAlgn="base">
              <a:lnSpc>
                <a:spcPct val="100000"/>
              </a:lnSpc>
              <a:spcBef>
                <a:spcPts val="1200"/>
              </a:spcBef>
              <a:spcAft>
                <a:spcPts val="600"/>
              </a:spcAft>
              <a:buClrTx/>
              <a:buSzTx/>
              <a:buFontTx/>
              <a:buNone/>
              <a:tabLst>
                <a:tab pos="6203950" algn="r"/>
              </a:tabLst>
            </a:pPr>
            <a:r>
              <a:rPr lang="ro-RO" altLang="en-US" sz="1600" b="1" dirty="0">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Opinia </a:t>
            </a:r>
            <a:r>
              <a:rPr lang="en-US" altLang="en-US" sz="1600" b="1" dirty="0" err="1">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despre</a:t>
            </a:r>
            <a:r>
              <a:rPr lang="en-US" altLang="en-US" sz="1600" b="1" dirty="0">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legislația</a:t>
            </a:r>
            <a:r>
              <a:rPr lang="en-US" altLang="en-US" sz="1600" b="1" dirty="0">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și</a:t>
            </a:r>
            <a:r>
              <a:rPr lang="en-US" altLang="en-US" sz="1600" b="1" dirty="0">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infrastructura</a:t>
            </a:r>
            <a:r>
              <a:rPr lang="en-US" altLang="en-US" sz="1600" b="1" dirty="0">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 din </a:t>
            </a:r>
            <a:r>
              <a:rPr lang="en-US" altLang="en-US" sz="1600" b="1" dirty="0" err="1">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industria</a:t>
            </a:r>
            <a:r>
              <a:rPr lang="en-US" altLang="en-US" sz="1600" b="1" dirty="0">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cărții</a:t>
            </a:r>
            <a:r>
              <a:rPr lang="en-US" altLang="en-US" sz="1600" b="1" dirty="0">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și</a:t>
            </a:r>
            <a:r>
              <a:rPr lang="en-US" altLang="en-US" sz="1600" b="1" dirty="0">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lecturii</a:t>
            </a:r>
            <a:r>
              <a:rPr lang="en-US" altLang="en-US" sz="1600" b="1" dirty="0">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5" action="ppaction://hlinksldjump">
                  <a:extLst>
                    <a:ext uri="{A12FA001-AC4F-418D-AE19-62706E023703}">
                      <ahyp:hlinkClr xmlns:ahyp="http://schemas.microsoft.com/office/drawing/2018/hyperlinkcolor" xmlns="" val="tx"/>
                    </a:ext>
                  </a:extLst>
                </a:hlinkClick>
              </a:rPr>
              <a:t>publice</a:t>
            </a:r>
            <a:endParaRPr lang="en-US" altLang="en-US" sz="1600" b="1" dirty="0">
              <a:solidFill>
                <a:schemeClr val="tx1">
                  <a:lumMod val="95000"/>
                  <a:lumOff val="5000"/>
                </a:schemeClr>
              </a:solidFill>
              <a:latin typeface="Athelas" panose="02000503000000020003" pitchFamily="2" charset="0"/>
              <a:ea typeface="Cambria" charset="0"/>
            </a:endParaRPr>
          </a:p>
          <a:p>
            <a:pPr marR="0" lvl="0" indent="0" algn="just" fontAlgn="base">
              <a:lnSpc>
                <a:spcPct val="100000"/>
              </a:lnSpc>
              <a:spcBef>
                <a:spcPts val="1200"/>
              </a:spcBef>
              <a:spcAft>
                <a:spcPts val="600"/>
              </a:spcAft>
              <a:buClrTx/>
              <a:buSzTx/>
              <a:buFontTx/>
              <a:buNone/>
              <a:tabLst>
                <a:tab pos="6203950" algn="r"/>
              </a:tabLst>
            </a:pPr>
            <a:r>
              <a:rPr lang="ro-RO" altLang="en-US" sz="1600" b="1" dirty="0">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Opinia</a:t>
            </a:r>
            <a:r>
              <a:rPr lang="en-US" altLang="en-US" sz="1600" b="1" dirty="0">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despre</a:t>
            </a:r>
            <a:r>
              <a:rPr lang="en-US" altLang="en-US" sz="1600" b="1" dirty="0">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resursele</a:t>
            </a:r>
            <a:r>
              <a:rPr lang="en-US" altLang="en-US" sz="1600" b="1" dirty="0">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umane</a:t>
            </a:r>
            <a:r>
              <a:rPr lang="en-US" altLang="en-US" sz="1600" b="1" dirty="0">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 din </a:t>
            </a:r>
            <a:r>
              <a:rPr lang="en-US" altLang="en-US" sz="1600" b="1" dirty="0" err="1">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industria</a:t>
            </a:r>
            <a:r>
              <a:rPr lang="en-US" altLang="en-US" sz="1600" b="1" dirty="0">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cărții</a:t>
            </a:r>
            <a:r>
              <a:rPr lang="en-US" altLang="en-US" sz="1600" b="1" dirty="0">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și</a:t>
            </a:r>
            <a:r>
              <a:rPr lang="en-US" altLang="en-US" sz="1600" b="1" dirty="0">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lecturii</a:t>
            </a:r>
            <a:r>
              <a:rPr lang="en-US" altLang="en-US" sz="1600" b="1" dirty="0">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6" action="ppaction://hlinksldjump">
                  <a:extLst>
                    <a:ext uri="{A12FA001-AC4F-418D-AE19-62706E023703}">
                      <ahyp:hlinkClr xmlns:ahyp="http://schemas.microsoft.com/office/drawing/2018/hyperlinkcolor" xmlns="" val="tx"/>
                    </a:ext>
                  </a:extLst>
                </a:hlinkClick>
              </a:rPr>
              <a:t>publice</a:t>
            </a:r>
            <a:endParaRPr lang="ro-RO" altLang="en-US" sz="1600" b="1" dirty="0">
              <a:solidFill>
                <a:schemeClr val="tx1">
                  <a:lumMod val="95000"/>
                  <a:lumOff val="5000"/>
                </a:schemeClr>
              </a:solidFill>
              <a:latin typeface="Athelas" panose="02000503000000020003" pitchFamily="2" charset="0"/>
              <a:ea typeface="Cambria" charset="0"/>
            </a:endParaRPr>
          </a:p>
          <a:p>
            <a:pPr algn="just" fontAlgn="base">
              <a:spcBef>
                <a:spcPts val="1200"/>
              </a:spcBef>
              <a:spcAft>
                <a:spcPts val="600"/>
              </a:spcAft>
              <a:tabLst>
                <a:tab pos="6203950" algn="r"/>
              </a:tabLst>
            </a:pPr>
            <a:r>
              <a:rPr lang="ro-RO" altLang="en-US" sz="1600" b="1" dirty="0">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Opinia</a:t>
            </a:r>
            <a:r>
              <a:rPr lang="en-US" altLang="en-US" sz="1600" b="1" dirty="0">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despre</a:t>
            </a:r>
            <a:r>
              <a:rPr lang="en-US" altLang="en-US" sz="1600" b="1" dirty="0">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resursele</a:t>
            </a:r>
            <a:r>
              <a:rPr lang="en-US" altLang="en-US" sz="1600" b="1" dirty="0">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 </a:t>
            </a:r>
            <a:r>
              <a:rPr lang="ro-RO" altLang="en-US" sz="1600" b="1" dirty="0">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financiare și materiale</a:t>
            </a:r>
            <a:r>
              <a:rPr lang="en-US" altLang="en-US" sz="1600" b="1" dirty="0">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 din </a:t>
            </a:r>
            <a:r>
              <a:rPr lang="en-US" altLang="en-US" sz="1600" b="1" dirty="0" err="1">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industria</a:t>
            </a:r>
            <a:r>
              <a:rPr lang="en-US" altLang="en-US" sz="1600" b="1" dirty="0">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cărții</a:t>
            </a:r>
            <a:r>
              <a:rPr lang="en-US" altLang="en-US" sz="1600" b="1" dirty="0">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și</a:t>
            </a:r>
            <a:r>
              <a:rPr lang="en-US" altLang="en-US" sz="1600" b="1" dirty="0">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lecturii</a:t>
            </a:r>
            <a:r>
              <a:rPr lang="en-US" altLang="en-US" sz="1600" b="1" dirty="0">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7" action="ppaction://hlinksldjump">
                  <a:extLst>
                    <a:ext uri="{A12FA001-AC4F-418D-AE19-62706E023703}">
                      <ahyp:hlinkClr xmlns:ahyp="http://schemas.microsoft.com/office/drawing/2018/hyperlinkcolor" xmlns="" val="tx"/>
                    </a:ext>
                  </a:extLst>
                </a:hlinkClick>
              </a:rPr>
              <a:t>publice</a:t>
            </a:r>
            <a:endParaRPr lang="ro-RO" altLang="en-US" sz="1600" b="1" dirty="0">
              <a:solidFill>
                <a:schemeClr val="tx1">
                  <a:lumMod val="95000"/>
                  <a:lumOff val="5000"/>
                </a:schemeClr>
              </a:solidFill>
              <a:latin typeface="Athelas" panose="02000503000000020003" pitchFamily="2" charset="0"/>
              <a:ea typeface="Cambria" charset="0"/>
            </a:endParaRPr>
          </a:p>
          <a:p>
            <a:pPr algn="just" fontAlgn="base">
              <a:spcBef>
                <a:spcPts val="1200"/>
              </a:spcBef>
              <a:spcAft>
                <a:spcPts val="600"/>
              </a:spcAft>
              <a:tabLst>
                <a:tab pos="6203950" algn="r"/>
              </a:tabLst>
            </a:pPr>
            <a:r>
              <a:rPr lang="en-US" altLang="en-US" sz="1600" b="1" dirty="0" err="1">
                <a:solidFill>
                  <a:schemeClr val="tx1">
                    <a:lumMod val="95000"/>
                    <a:lumOff val="5000"/>
                  </a:schemeClr>
                </a:solidFill>
                <a:latin typeface="Athelas" panose="02000503000000020003" pitchFamily="2" charset="0"/>
                <a:ea typeface="Cambria" charset="0"/>
                <a:hlinkClick r:id="rId8" action="ppaction://hlinksldjump">
                  <a:extLst>
                    <a:ext uri="{A12FA001-AC4F-418D-AE19-62706E023703}">
                      <ahyp:hlinkClr xmlns:ahyp="http://schemas.microsoft.com/office/drawing/2018/hyperlinkcolor" xmlns="" val="tx"/>
                    </a:ext>
                  </a:extLst>
                </a:hlinkClick>
              </a:rPr>
              <a:t>Oportunități</a:t>
            </a:r>
            <a:r>
              <a:rPr lang="en-US" altLang="en-US" sz="1600" b="1" dirty="0">
                <a:solidFill>
                  <a:schemeClr val="tx1">
                    <a:lumMod val="95000"/>
                    <a:lumOff val="5000"/>
                  </a:schemeClr>
                </a:solidFill>
                <a:latin typeface="Athelas" panose="02000503000000020003" pitchFamily="2" charset="0"/>
                <a:ea typeface="Cambria" charset="0"/>
                <a:hlinkClick r:id="rId8"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8" action="ppaction://hlinksldjump">
                  <a:extLst>
                    <a:ext uri="{A12FA001-AC4F-418D-AE19-62706E023703}">
                      <ahyp:hlinkClr xmlns:ahyp="http://schemas.microsoft.com/office/drawing/2018/hyperlinkcolor" xmlns="" val="tx"/>
                    </a:ext>
                  </a:extLst>
                </a:hlinkClick>
              </a:rPr>
              <a:t>și</a:t>
            </a:r>
            <a:r>
              <a:rPr lang="en-US" altLang="en-US" sz="1600" b="1" dirty="0">
                <a:solidFill>
                  <a:schemeClr val="tx1">
                    <a:lumMod val="95000"/>
                    <a:lumOff val="5000"/>
                  </a:schemeClr>
                </a:solidFill>
                <a:latin typeface="Athelas" panose="02000503000000020003" pitchFamily="2" charset="0"/>
                <a:ea typeface="Cambria" charset="0"/>
                <a:hlinkClick r:id="rId8" action="ppaction://hlinksldjump">
                  <a:extLst>
                    <a:ext uri="{A12FA001-AC4F-418D-AE19-62706E023703}">
                      <ahyp:hlinkClr xmlns:ahyp="http://schemas.microsoft.com/office/drawing/2018/hyperlinkcolor" xmlns="" val="tx"/>
                    </a:ext>
                  </a:extLst>
                </a:hlinkClick>
              </a:rPr>
              <a:t> </a:t>
            </a:r>
            <a:r>
              <a:rPr lang="en-US" altLang="en-US" sz="1600" b="1" dirty="0" err="1">
                <a:solidFill>
                  <a:schemeClr val="tx1">
                    <a:lumMod val="95000"/>
                    <a:lumOff val="5000"/>
                  </a:schemeClr>
                </a:solidFill>
                <a:latin typeface="Athelas" panose="02000503000000020003" pitchFamily="2" charset="0"/>
                <a:ea typeface="Cambria" charset="0"/>
                <a:hlinkClick r:id="rId8" action="ppaction://hlinksldjump">
                  <a:extLst>
                    <a:ext uri="{A12FA001-AC4F-418D-AE19-62706E023703}">
                      <ahyp:hlinkClr xmlns:ahyp="http://schemas.microsoft.com/office/drawing/2018/hyperlinkcolor" xmlns="" val="tx"/>
                    </a:ext>
                  </a:extLst>
                </a:hlinkClick>
              </a:rPr>
              <a:t>sugestii</a:t>
            </a:r>
            <a:endParaRPr lang="en-US" altLang="en-US" sz="1600" b="1" dirty="0">
              <a:solidFill>
                <a:schemeClr val="tx1">
                  <a:lumMod val="95000"/>
                  <a:lumOff val="5000"/>
                </a:schemeClr>
              </a:solidFill>
              <a:latin typeface="Athelas" panose="02000503000000020003" pitchFamily="2" charset="0"/>
              <a:ea typeface="Cambria" charset="0"/>
            </a:endParaRPr>
          </a:p>
          <a:p>
            <a:pPr marR="0" lvl="0" indent="0" algn="just" fontAlgn="base">
              <a:lnSpc>
                <a:spcPct val="100000"/>
              </a:lnSpc>
              <a:spcBef>
                <a:spcPts val="1200"/>
              </a:spcBef>
              <a:spcAft>
                <a:spcPts val="600"/>
              </a:spcAft>
              <a:buClrTx/>
              <a:buSzTx/>
              <a:buFontTx/>
              <a:buNone/>
              <a:tabLst>
                <a:tab pos="6203950" algn="r"/>
              </a:tabLst>
            </a:pPr>
            <a:r>
              <a:rPr lang="en-GB" altLang="en-US" sz="1600" b="1" dirty="0">
                <a:solidFill>
                  <a:schemeClr val="tx1">
                    <a:lumMod val="95000"/>
                    <a:lumOff val="5000"/>
                  </a:schemeClr>
                </a:solidFill>
                <a:latin typeface="Athelas" panose="02000503000000020003" pitchFamily="2" charset="0"/>
                <a:ea typeface="Cambria" charset="0"/>
                <a:hlinkClick r:id="rId9" action="ppaction://hlinksldjump">
                  <a:extLst>
                    <a:ext uri="{A12FA001-AC4F-418D-AE19-62706E023703}">
                      <ahyp:hlinkClr xmlns:ahyp="http://schemas.microsoft.com/office/drawing/2018/hyperlinkcolor" xmlns="" val="tx"/>
                    </a:ext>
                  </a:extLst>
                </a:hlinkClick>
              </a:rPr>
              <a:t>CAPITOLUL II. STUDIU CALITATIV</a:t>
            </a:r>
            <a:endParaRPr lang="en-GB" altLang="en-US" sz="1600" b="1" dirty="0">
              <a:solidFill>
                <a:schemeClr val="tx1">
                  <a:lumMod val="95000"/>
                  <a:lumOff val="5000"/>
                </a:schemeClr>
              </a:solidFill>
              <a:latin typeface="Athelas" panose="02000503000000020003" pitchFamily="2" charset="0"/>
              <a:ea typeface="Cambria" charset="0"/>
            </a:endParaRPr>
          </a:p>
        </p:txBody>
      </p:sp>
      <p:sp>
        <p:nvSpPr>
          <p:cNvPr id="6" name="Title 1">
            <a:extLst>
              <a:ext uri="{FF2B5EF4-FFF2-40B4-BE49-F238E27FC236}">
                <a16:creationId xmlns:a16="http://schemas.microsoft.com/office/drawing/2014/main" xmlns="" id="{DB47CA19-898D-4920-BBE7-C15B5D59718B}"/>
              </a:ext>
            </a:extLst>
          </p:cNvPr>
          <p:cNvSpPr txBox="1">
            <a:spLocks/>
          </p:cNvSpPr>
          <p:nvPr/>
        </p:nvSpPr>
        <p:spPr>
          <a:xfrm>
            <a:off x="611157" y="17250"/>
            <a:ext cx="7848601" cy="9906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ro-RO" sz="2400" b="1" dirty="0">
                <a:latin typeface="Athelas" panose="02000503000000020003" pitchFamily="2" charset="0"/>
                <a:ea typeface="Exo" charset="0"/>
                <a:cs typeface="Exo" charset="0"/>
              </a:rPr>
              <a:t>CUPRINS</a:t>
            </a:r>
            <a:endParaRPr lang="x-none" sz="2400" b="1" dirty="0">
              <a:latin typeface="Athelas" panose="02000503000000020003" pitchFamily="2" charset="0"/>
              <a:ea typeface="Exo" charset="0"/>
              <a:cs typeface="Exo" charset="0"/>
            </a:endParaRPr>
          </a:p>
        </p:txBody>
      </p:sp>
    </p:spTree>
    <p:extLst>
      <p:ext uri="{BB962C8B-B14F-4D97-AF65-F5344CB8AC3E}">
        <p14:creationId xmlns:p14="http://schemas.microsoft.com/office/powerpoint/2010/main" val="1826995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AD1EE5BC-7024-54B6-14A5-15C65A259930}"/>
              </a:ext>
            </a:extLst>
          </p:cNvPr>
          <p:cNvPicPr>
            <a:picLocks noChangeAspect="1"/>
          </p:cNvPicPr>
          <p:nvPr/>
        </p:nvPicPr>
        <p:blipFill>
          <a:blip r:embed="rId3"/>
          <a:srcRect l="2671" t="20294" r="29335" b="18800"/>
          <a:stretch/>
        </p:blipFill>
        <p:spPr>
          <a:xfrm>
            <a:off x="304802" y="2293828"/>
            <a:ext cx="5791198" cy="3084854"/>
          </a:xfrm>
          <a:prstGeom prst="rect">
            <a:avLst/>
          </a:prstGeom>
        </p:spPr>
      </p:pic>
      <p:sp>
        <p:nvSpPr>
          <p:cNvPr id="6" name="Title 1"/>
          <p:cNvSpPr>
            <a:spLocks noGrp="1"/>
          </p:cNvSpPr>
          <p:nvPr>
            <p:ph type="title"/>
          </p:nvPr>
        </p:nvSpPr>
        <p:spPr>
          <a:xfrm>
            <a:off x="304802" y="0"/>
            <a:ext cx="11048998" cy="1007706"/>
          </a:xfrm>
        </p:spPr>
        <p:txBody>
          <a:bodyPr vert="horz" anchor="ctr">
            <a:normAutofit/>
          </a:bodyPr>
          <a:lstStyle/>
          <a:p>
            <a:r>
              <a:rPr lang="en-US" sz="1800" b="1" dirty="0">
                <a:solidFill>
                  <a:schemeClr val="tx1"/>
                </a:solidFill>
                <a:latin typeface="Athelas" panose="02000503000000020003" pitchFamily="2" charset="0"/>
                <a:ea typeface="Exo" charset="0"/>
                <a:cs typeface="Exo" charset="0"/>
              </a:rPr>
              <a:t>Q</a:t>
            </a:r>
            <a:r>
              <a:rPr lang="ro-RO" sz="1800" b="1" dirty="0">
                <a:solidFill>
                  <a:schemeClr val="tx1"/>
                </a:solidFill>
                <a:latin typeface="Athelas" panose="02000503000000020003" pitchFamily="2" charset="0"/>
                <a:ea typeface="Exo" charset="0"/>
                <a:cs typeface="Exo" charset="0"/>
              </a:rPr>
              <a:t>11</a:t>
            </a:r>
            <a:r>
              <a:rPr lang="en-US" sz="1800" b="1" dirty="0">
                <a:solidFill>
                  <a:schemeClr val="tx1"/>
                </a:solidFill>
                <a:latin typeface="Athelas" panose="02000503000000020003" pitchFamily="2" charset="0"/>
                <a:ea typeface="Exo" charset="0"/>
                <a:cs typeface="Exo" charset="0"/>
              </a:rPr>
              <a:t>. </a:t>
            </a:r>
            <a:r>
              <a:rPr lang="ro-RO" sz="1800" b="1" dirty="0">
                <a:solidFill>
                  <a:schemeClr val="tx1"/>
                </a:solidFill>
                <a:latin typeface="Athelas" panose="02000503000000020003" pitchFamily="2" charset="0"/>
              </a:rPr>
              <a:t>În ce măsură considerați că legislația </a:t>
            </a:r>
            <a:r>
              <a:rPr lang="ro-RO" sz="1800" b="1" dirty="0" err="1">
                <a:solidFill>
                  <a:schemeClr val="tx1"/>
                </a:solidFill>
                <a:latin typeface="Athelas" panose="02000503000000020003" pitchFamily="2" charset="0"/>
              </a:rPr>
              <a:t>şi</a:t>
            </a:r>
            <a:r>
              <a:rPr lang="ro-RO" sz="1800" b="1" dirty="0">
                <a:solidFill>
                  <a:schemeClr val="tx1"/>
                </a:solidFill>
                <a:latin typeface="Athelas" panose="02000503000000020003" pitchFamily="2" charset="0"/>
              </a:rPr>
              <a:t> cadrul de reglementare privind industria cărții și lecturii publice în RM reflectă situația și cerințele reale ale domeniului? (selectați un răspuns),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p>
        </p:txBody>
      </p:sp>
      <p:sp>
        <p:nvSpPr>
          <p:cNvPr id="3" name="TextBox 2">
            <a:extLst>
              <a:ext uri="{FF2B5EF4-FFF2-40B4-BE49-F238E27FC236}">
                <a16:creationId xmlns:a16="http://schemas.microsoft.com/office/drawing/2014/main" xmlns="" id="{3BB9A9CB-3A4F-DE54-8AE5-25B44D5F6F78}"/>
              </a:ext>
            </a:extLst>
          </p:cNvPr>
          <p:cNvSpPr txBox="1"/>
          <p:nvPr/>
        </p:nvSpPr>
        <p:spPr>
          <a:xfrm>
            <a:off x="7873179" y="3429000"/>
            <a:ext cx="3480621" cy="1569660"/>
          </a:xfrm>
          <a:prstGeom prst="rect">
            <a:avLst/>
          </a:prstGeom>
          <a:noFill/>
        </p:spPr>
        <p:txBody>
          <a:bodyPr wrap="square" rtlCol="0">
            <a:spAutoFit/>
          </a:bodyPr>
          <a:lstStyle/>
          <a:p>
            <a:pPr algn="just"/>
            <a:r>
              <a:rPr lang="ro-MD" sz="1600" dirty="0">
                <a:latin typeface="Athelas" panose="02000503000000020003" pitchFamily="2" charset="0"/>
              </a:rPr>
              <a:t>Două treimi dintre participanți (66%) consideră că legislația și cadrul de reglementare privind industria cărții și lecturii publice reflectă, cel puțin în măsură medie, situația și cerințele reale ale domeniului. </a:t>
            </a:r>
          </a:p>
        </p:txBody>
      </p:sp>
    </p:spTree>
    <p:extLst>
      <p:ext uri="{BB962C8B-B14F-4D97-AF65-F5344CB8AC3E}">
        <p14:creationId xmlns:p14="http://schemas.microsoft.com/office/powerpoint/2010/main" val="3852211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en-US" sz="1800" b="1" dirty="0">
                <a:solidFill>
                  <a:schemeClr val="tx1"/>
                </a:solidFill>
                <a:latin typeface="Athelas" panose="02000503000000020003" pitchFamily="2" charset="0"/>
                <a:ea typeface="Exo" charset="0"/>
                <a:cs typeface="Exo" charset="0"/>
              </a:rPr>
              <a:t>Q</a:t>
            </a:r>
            <a:r>
              <a:rPr lang="ro-RO" sz="1800" b="1" dirty="0">
                <a:solidFill>
                  <a:schemeClr val="tx1"/>
                </a:solidFill>
                <a:latin typeface="Athelas" panose="02000503000000020003" pitchFamily="2" charset="0"/>
                <a:ea typeface="Exo" charset="0"/>
                <a:cs typeface="Exo" charset="0"/>
              </a:rPr>
              <a:t>11</a:t>
            </a:r>
            <a:r>
              <a:rPr lang="en-US" sz="1800" b="1" dirty="0">
                <a:solidFill>
                  <a:schemeClr val="tx1"/>
                </a:solidFill>
                <a:latin typeface="Athelas" panose="02000503000000020003" pitchFamily="2" charset="0"/>
                <a:ea typeface="Exo" charset="0"/>
                <a:cs typeface="Exo" charset="0"/>
              </a:rPr>
              <a:t>. </a:t>
            </a:r>
            <a:r>
              <a:rPr lang="ro-RO" sz="1800" b="1" dirty="0">
                <a:solidFill>
                  <a:schemeClr val="tx1"/>
                </a:solidFill>
                <a:latin typeface="Athelas" panose="02000503000000020003" pitchFamily="2" charset="0"/>
              </a:rPr>
              <a:t>În ce măsură considerați că legislația </a:t>
            </a:r>
            <a:r>
              <a:rPr lang="ro-RO" sz="1800" b="1" dirty="0" err="1">
                <a:solidFill>
                  <a:schemeClr val="tx1"/>
                </a:solidFill>
                <a:latin typeface="Athelas" panose="02000503000000020003" pitchFamily="2" charset="0"/>
              </a:rPr>
              <a:t>şi</a:t>
            </a:r>
            <a:r>
              <a:rPr lang="ro-RO" sz="1800" b="1" dirty="0">
                <a:solidFill>
                  <a:schemeClr val="tx1"/>
                </a:solidFill>
                <a:latin typeface="Athelas" panose="02000503000000020003" pitchFamily="2" charset="0"/>
              </a:rPr>
              <a:t> cadrul de reglementare privind industria cărții și lecturii publice în RM reflectă situația și cerințele reale ale domeniului? (selectați un răspuns),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3" name="Rectangle 2">
            <a:extLst>
              <a:ext uri="{FF2B5EF4-FFF2-40B4-BE49-F238E27FC236}">
                <a16:creationId xmlns:a16="http://schemas.microsoft.com/office/drawing/2014/main" xmlns="" id="{D5BFFAC3-689C-B5C1-F931-56535CD42D67}"/>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2" name="Table 1">
            <a:extLst>
              <a:ext uri="{FF2B5EF4-FFF2-40B4-BE49-F238E27FC236}">
                <a16:creationId xmlns:a16="http://schemas.microsoft.com/office/drawing/2014/main" xmlns="" id="{472407AC-940B-159B-C5E5-C5E0F6D27737}"/>
              </a:ext>
            </a:extLst>
          </p:cNvPr>
          <p:cNvGraphicFramePr>
            <a:graphicFrameLocks noGrp="1"/>
          </p:cNvGraphicFramePr>
          <p:nvPr>
            <p:extLst>
              <p:ext uri="{D42A27DB-BD31-4B8C-83A1-F6EECF244321}">
                <p14:modId xmlns:p14="http://schemas.microsoft.com/office/powerpoint/2010/main" val="2537412838"/>
              </p:ext>
            </p:extLst>
          </p:nvPr>
        </p:nvGraphicFramePr>
        <p:xfrm>
          <a:off x="304795" y="1338713"/>
          <a:ext cx="11049005" cy="4863055"/>
        </p:xfrm>
        <a:graphic>
          <a:graphicData uri="http://schemas.openxmlformats.org/drawingml/2006/table">
            <a:tbl>
              <a:tblPr/>
              <a:tblGrid>
                <a:gridCol w="1136729">
                  <a:extLst>
                    <a:ext uri="{9D8B030D-6E8A-4147-A177-3AD203B41FA5}">
                      <a16:colId xmlns:a16="http://schemas.microsoft.com/office/drawing/2014/main" xmlns="" val="1543800155"/>
                    </a:ext>
                  </a:extLst>
                </a:gridCol>
                <a:gridCol w="3012141">
                  <a:extLst>
                    <a:ext uri="{9D8B030D-6E8A-4147-A177-3AD203B41FA5}">
                      <a16:colId xmlns:a16="http://schemas.microsoft.com/office/drawing/2014/main" xmlns="" val="1233584930"/>
                    </a:ext>
                  </a:extLst>
                </a:gridCol>
                <a:gridCol w="462579">
                  <a:extLst>
                    <a:ext uri="{9D8B030D-6E8A-4147-A177-3AD203B41FA5}">
                      <a16:colId xmlns:a16="http://schemas.microsoft.com/office/drawing/2014/main" xmlns="" val="3110489368"/>
                    </a:ext>
                  </a:extLst>
                </a:gridCol>
                <a:gridCol w="1072926">
                  <a:extLst>
                    <a:ext uri="{9D8B030D-6E8A-4147-A177-3AD203B41FA5}">
                      <a16:colId xmlns:a16="http://schemas.microsoft.com/office/drawing/2014/main" xmlns="" val="1383233147"/>
                    </a:ext>
                  </a:extLst>
                </a:gridCol>
                <a:gridCol w="1072926">
                  <a:extLst>
                    <a:ext uri="{9D8B030D-6E8A-4147-A177-3AD203B41FA5}">
                      <a16:colId xmlns:a16="http://schemas.microsoft.com/office/drawing/2014/main" xmlns="" val="915062467"/>
                    </a:ext>
                  </a:extLst>
                </a:gridCol>
                <a:gridCol w="1072926">
                  <a:extLst>
                    <a:ext uri="{9D8B030D-6E8A-4147-A177-3AD203B41FA5}">
                      <a16:colId xmlns:a16="http://schemas.microsoft.com/office/drawing/2014/main" xmlns="" val="4116199155"/>
                    </a:ext>
                  </a:extLst>
                </a:gridCol>
                <a:gridCol w="1072926">
                  <a:extLst>
                    <a:ext uri="{9D8B030D-6E8A-4147-A177-3AD203B41FA5}">
                      <a16:colId xmlns:a16="http://schemas.microsoft.com/office/drawing/2014/main" xmlns="" val="807878248"/>
                    </a:ext>
                  </a:extLst>
                </a:gridCol>
                <a:gridCol w="1072926">
                  <a:extLst>
                    <a:ext uri="{9D8B030D-6E8A-4147-A177-3AD203B41FA5}">
                      <a16:colId xmlns:a16="http://schemas.microsoft.com/office/drawing/2014/main" xmlns="" val="803982665"/>
                    </a:ext>
                  </a:extLst>
                </a:gridCol>
                <a:gridCol w="1072926">
                  <a:extLst>
                    <a:ext uri="{9D8B030D-6E8A-4147-A177-3AD203B41FA5}">
                      <a16:colId xmlns:a16="http://schemas.microsoft.com/office/drawing/2014/main" xmlns="" val="2202558104"/>
                    </a:ext>
                  </a:extLst>
                </a:gridCol>
              </a:tblGrid>
              <a:tr h="0">
                <a:tc gridSpan="2">
                  <a:txBody>
                    <a:bodyPr/>
                    <a:lstStyle/>
                    <a:p>
                      <a:pPr algn="ctr" fontAlgn="ctr"/>
                      <a:r>
                        <a:rPr lang="en-US" sz="1200" b="1" i="0" u="none" strike="noStrike">
                          <a:solidFill>
                            <a:srgbClr val="000000"/>
                          </a:solidFill>
                          <a:effectLst/>
                          <a:latin typeface="Athelas" panose="02000503000000020003" pitchFamily="2" charset="0"/>
                        </a:rPr>
                        <a:t>% pe rând</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a:txBody>
                    <a:bodyPr/>
                    <a:lstStyle/>
                    <a:p>
                      <a:pPr algn="ctr" fontAlgn="ctr"/>
                      <a:r>
                        <a:rPr lang="en-US" sz="1200" b="1" i="0" u="none" strike="noStrike" dirty="0">
                          <a:solidFill>
                            <a:srgbClr val="000000"/>
                          </a:solidFill>
                          <a:effectLst/>
                          <a:latin typeface="Athelas" panose="02000503000000020003" pitchFamily="2" charset="0"/>
                        </a:rPr>
                        <a:t>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err="1">
                          <a:solidFill>
                            <a:srgbClr val="000000"/>
                          </a:solidFill>
                          <a:effectLst/>
                          <a:latin typeface="Athelas" panose="02000503000000020003" pitchFamily="2" charset="0"/>
                        </a:rPr>
                        <a:t>Complet</a:t>
                      </a:r>
                      <a:endParaRPr lang="en-US" sz="1200" b="1" i="0" u="none" strike="noStrike" dirty="0">
                        <a:solidFill>
                          <a:srgbClr val="000000"/>
                        </a:solidFill>
                        <a:effectLst/>
                        <a:latin typeface="Athelas" panose="02000503000000020003" pitchFamily="2" charset="0"/>
                      </a:endParaRP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În măsură mare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În măsură medie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În mică măsură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Deloc</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Nu știu / Fără răspuns</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975016814"/>
                  </a:ext>
                </a:extLst>
              </a:tr>
              <a:tr h="0">
                <a:tc gridSpan="2">
                  <a:txBody>
                    <a:bodyPr/>
                    <a:lstStyle/>
                    <a:p>
                      <a:pPr algn="ctr" fontAlgn="b"/>
                      <a:r>
                        <a:rPr lang="en-US" sz="1200" b="1" i="0" u="none" strike="noStrike">
                          <a:solidFill>
                            <a:srgbClr val="000000"/>
                          </a:solidFill>
                          <a:effectLst/>
                          <a:latin typeface="Athelas" panose="02000503000000020003" pitchFamily="2" charset="0"/>
                        </a:rPr>
                        <a:t>Total</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1200" b="1" i="0" u="none" strike="noStrike">
                          <a:solidFill>
                            <a:srgbClr val="000000"/>
                          </a:solidFill>
                          <a:effectLst/>
                          <a:latin typeface="Athelas" panose="02000503000000020003" pitchFamily="2" charset="0"/>
                        </a:rPr>
                        <a:t>248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2256262209"/>
                  </a:ext>
                </a:extLst>
              </a:tr>
              <a:tr h="0">
                <a:tc rowSpan="2">
                  <a:txBody>
                    <a:bodyPr/>
                    <a:lstStyle/>
                    <a:p>
                      <a:pPr algn="ctr" fontAlgn="ctr"/>
                      <a:r>
                        <a:rPr lang="en-US" sz="1200" b="0" i="0" u="none" strike="noStrike">
                          <a:solidFill>
                            <a:srgbClr val="000000"/>
                          </a:solidFill>
                          <a:effectLst/>
                          <a:latin typeface="Athelas" panose="02000503000000020003" pitchFamily="2" charset="0"/>
                        </a:rPr>
                        <a:t>Gen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Femeie</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234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F8E1"/>
                    </a:solidFill>
                  </a:tcPr>
                </a:tc>
                <a:tc>
                  <a:txBody>
                    <a:bodyPr/>
                    <a:lstStyle/>
                    <a:p>
                      <a:pPr algn="ctr" fontAlgn="ctr"/>
                      <a:r>
                        <a:rPr lang="en-US" sz="1200" b="0" i="0" u="none" strike="noStrike" dirty="0">
                          <a:solidFill>
                            <a:srgbClr val="000000"/>
                          </a:solidFill>
                          <a:effectLst/>
                          <a:latin typeface="Athelas" panose="02000503000000020003" pitchFamily="2" charset="0"/>
                        </a:rPr>
                        <a:t>50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FE599"/>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F4D4"/>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F9E6"/>
                    </a:solidFill>
                  </a:tcPr>
                </a:tc>
                <a:extLst>
                  <a:ext uri="{0D108BD9-81ED-4DB2-BD59-A6C34878D82A}">
                    <a16:rowId xmlns:a16="http://schemas.microsoft.com/office/drawing/2014/main" xmlns="" val="239750786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Bărbat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EFBF0"/>
                    </a:solidFill>
                  </a:tcPr>
                </a:tc>
                <a:tc>
                  <a:txBody>
                    <a:bodyPr/>
                    <a:lstStyle/>
                    <a:p>
                      <a:pPr algn="ctr" fontAlgn="ctr"/>
                      <a:r>
                        <a:rPr lang="en-US" sz="1200" b="0" i="0" u="none" strike="noStrike" dirty="0">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7E7A0"/>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AEFC0"/>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630566840"/>
                  </a:ext>
                </a:extLst>
              </a:tr>
              <a:tr h="0">
                <a:tc rowSpan="3">
                  <a:txBody>
                    <a:bodyPr/>
                    <a:lstStyle/>
                    <a:p>
                      <a:pPr algn="ctr" fontAlgn="ctr"/>
                      <a:r>
                        <a:rPr lang="en-US" sz="1200" b="0" i="0" u="none" strike="noStrike">
                          <a:solidFill>
                            <a:srgbClr val="000000"/>
                          </a:solidFill>
                          <a:effectLst/>
                          <a:latin typeface="Athelas" panose="02000503000000020003" pitchFamily="2" charset="0"/>
                        </a:rPr>
                        <a:t>Vârstă</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18-35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dirty="0">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1200" b="0" i="0" u="none" strike="noStrike" dirty="0">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1200" b="0" i="0" u="none" strike="noStrike">
                          <a:solidFill>
                            <a:srgbClr val="000000"/>
                          </a:solidFill>
                          <a:effectLst/>
                          <a:latin typeface="Athelas" panose="02000503000000020003" pitchFamily="2" charset="0"/>
                        </a:rPr>
                        <a:t>47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1F1"/>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6F6"/>
                    </a:solidFill>
                  </a:tcPr>
                </a:tc>
                <a:extLst>
                  <a:ext uri="{0D108BD9-81ED-4DB2-BD59-A6C34878D82A}">
                    <a16:rowId xmlns:a16="http://schemas.microsoft.com/office/drawing/2014/main" xmlns="" val="4274986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36-55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EDED"/>
                    </a:solidFill>
                  </a:tcPr>
                </a:tc>
                <a:tc>
                  <a:txBody>
                    <a:bodyPr/>
                    <a:lstStyle/>
                    <a:p>
                      <a:pPr algn="ctr" fontAlgn="ctr"/>
                      <a:r>
                        <a:rPr lang="en-US" sz="1200" b="0" i="0" u="none" strike="noStrike" dirty="0">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1200" b="0" i="0" u="none" strike="noStrike" dirty="0">
                          <a:solidFill>
                            <a:srgbClr val="000000"/>
                          </a:solidFill>
                          <a:effectLst/>
                          <a:latin typeface="Athelas" panose="02000503000000020003" pitchFamily="2" charset="0"/>
                        </a:rPr>
                        <a:t>25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DCDC"/>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ECEC"/>
                    </a:solidFill>
                  </a:tcPr>
                </a:tc>
                <a:extLst>
                  <a:ext uri="{0D108BD9-81ED-4DB2-BD59-A6C34878D82A}">
                    <a16:rowId xmlns:a16="http://schemas.microsoft.com/office/drawing/2014/main" xmlns="" val="122205640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Peste 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8E8E8"/>
                    </a:solidFill>
                  </a:tcPr>
                </a:tc>
                <a:tc>
                  <a:txBody>
                    <a:bodyPr/>
                    <a:lstStyle/>
                    <a:p>
                      <a:pPr algn="ctr" fontAlgn="ctr"/>
                      <a:r>
                        <a:rPr lang="en-US" sz="1200" b="0" i="0" u="none" strike="noStrike" dirty="0">
                          <a:solidFill>
                            <a:srgbClr val="000000"/>
                          </a:solidFill>
                          <a:effectLst/>
                          <a:latin typeface="Athelas" panose="02000503000000020003" pitchFamily="2" charset="0"/>
                        </a:rPr>
                        <a:t>50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7B7B7"/>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0F0F0"/>
                    </a:solidFill>
                  </a:tcPr>
                </a:tc>
                <a:extLst>
                  <a:ext uri="{0D108BD9-81ED-4DB2-BD59-A6C34878D82A}">
                    <a16:rowId xmlns:a16="http://schemas.microsoft.com/office/drawing/2014/main" xmlns="" val="610324477"/>
                  </a:ext>
                </a:extLst>
              </a:tr>
              <a:tr h="0">
                <a:tc rowSpan="4">
                  <a:txBody>
                    <a:bodyPr/>
                    <a:lstStyle/>
                    <a:p>
                      <a:pPr algn="ctr" fontAlgn="ctr"/>
                      <a:r>
                        <a:rPr lang="en-US" sz="1200" b="0" i="0" u="none" strike="noStrike">
                          <a:solidFill>
                            <a:srgbClr val="000000"/>
                          </a:solidFill>
                          <a:effectLst/>
                          <a:latin typeface="Athelas" panose="02000503000000020003" pitchFamily="2" charset="0"/>
                        </a:rPr>
                        <a:t>Ocupație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Bibliotecar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199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1"/>
                    </a:solidFill>
                  </a:tcPr>
                </a:tc>
                <a:tc>
                  <a:txBody>
                    <a:bodyPr/>
                    <a:lstStyle/>
                    <a:p>
                      <a:pPr algn="ctr" fontAlgn="ctr"/>
                      <a:r>
                        <a:rPr lang="en-US" sz="1200" b="0" i="0" u="none" strike="noStrike" dirty="0">
                          <a:solidFill>
                            <a:srgbClr val="000000"/>
                          </a:solidFill>
                          <a:effectLst/>
                          <a:latin typeface="Athelas" panose="02000503000000020003" pitchFamily="2" charset="0"/>
                        </a:rPr>
                        <a:t>51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DE597"/>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F4D4"/>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F9E7"/>
                    </a:solidFill>
                  </a:tcPr>
                </a:tc>
                <a:extLst>
                  <a:ext uri="{0D108BD9-81ED-4DB2-BD59-A6C34878D82A}">
                    <a16:rowId xmlns:a16="http://schemas.microsoft.com/office/drawing/2014/main" xmlns="" val="112840379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Editor / Traducător / Distribuitor / Scriitor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A"/>
                    </a:solid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F2C9"/>
                    </a:solidFill>
                  </a:tcPr>
                </a:tc>
                <a:tc>
                  <a:txBody>
                    <a:bodyPr/>
                    <a:lstStyle/>
                    <a:p>
                      <a:pPr algn="ctr" fontAlgn="ctr"/>
                      <a:r>
                        <a:rPr lang="en-US" sz="1200" b="0" i="0" u="none" strike="noStrike" dirty="0">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0E9A9"/>
                    </a:solidFill>
                  </a:tcPr>
                </a:tc>
                <a:tc>
                  <a:txBody>
                    <a:bodyPr/>
                    <a:lstStyle/>
                    <a:p>
                      <a:pPr algn="ctr" fontAlgn="ctr"/>
                      <a:r>
                        <a:rPr lang="en-US" sz="1200" b="0" i="0" u="none" strike="noStrike">
                          <a:solidFill>
                            <a:srgbClr val="000000"/>
                          </a:solidFill>
                          <a:effectLst/>
                          <a:latin typeface="Athelas" panose="02000503000000020003" pitchFamily="2" charset="0"/>
                        </a:rPr>
                        <a:t>18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F6D9"/>
                    </a:solidFill>
                  </a:tcPr>
                </a:tc>
                <a:tc>
                  <a:txBody>
                    <a:bodyPr/>
                    <a:lstStyle/>
                    <a:p>
                      <a:pPr algn="ctr" fontAlgn="ctr"/>
                      <a:r>
                        <a:rPr lang="en-US" sz="1200" b="0" i="0" u="none" strike="noStrike" dirty="0">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A"/>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FBEF"/>
                    </a:solidFill>
                  </a:tcPr>
                </a:tc>
                <a:extLst>
                  <a:ext uri="{0D108BD9-81ED-4DB2-BD59-A6C34878D82A}">
                    <a16:rowId xmlns:a16="http://schemas.microsoft.com/office/drawing/2014/main" xmlns="" val="584908148"/>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Cadru didactic</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F3CF"/>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EEBB"/>
                    </a:solidFill>
                  </a:tcPr>
                </a:tc>
                <a:tc>
                  <a:txBody>
                    <a:bodyPr/>
                    <a:lstStyle/>
                    <a:p>
                      <a:pPr algn="ctr" fontAlgn="ctr"/>
                      <a:r>
                        <a:rPr lang="en-US" sz="1200" b="0" i="0" u="none" strike="noStrike" dirty="0">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F0C2"/>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F8E4"/>
                    </a:solidFill>
                  </a:tcPr>
                </a:tc>
                <a:extLst>
                  <a:ext uri="{0D108BD9-81ED-4DB2-BD59-A6C34878D82A}">
                    <a16:rowId xmlns:a16="http://schemas.microsoft.com/office/drawing/2014/main" xmlns="" val="242368725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Alta</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44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BE8A4"/>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DF4D2"/>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6FAE9"/>
                    </a:solidFill>
                  </a:tcPr>
                </a:tc>
                <a:tc>
                  <a:txBody>
                    <a:bodyPr/>
                    <a:lstStyle/>
                    <a:p>
                      <a:pPr algn="ctr" fontAlgn="ctr"/>
                      <a:r>
                        <a:rPr lang="en-US" sz="1200" b="0" i="0" u="none" strike="noStrike" dirty="0">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DF4D2"/>
                    </a:solidFill>
                  </a:tcPr>
                </a:tc>
                <a:extLst>
                  <a:ext uri="{0D108BD9-81ED-4DB2-BD59-A6C34878D82A}">
                    <a16:rowId xmlns:a16="http://schemas.microsoft.com/office/drawing/2014/main" xmlns="" val="2129673484"/>
                  </a:ext>
                </a:extLst>
              </a:tr>
              <a:tr h="0">
                <a:tc rowSpan="4">
                  <a:txBody>
                    <a:bodyPr/>
                    <a:lstStyle/>
                    <a:p>
                      <a:pPr algn="ctr" fontAlgn="ctr"/>
                      <a:r>
                        <a:rPr lang="en-US" sz="1200" b="0" i="0" u="none" strike="noStrike">
                          <a:solidFill>
                            <a:srgbClr val="000000"/>
                          </a:solidFill>
                          <a:effectLst/>
                          <a:latin typeface="Athelas" panose="02000503000000020003" pitchFamily="2" charset="0"/>
                        </a:rPr>
                        <a:t>Sectorul instituției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De stat - biblioteci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1200" b="0"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EDED"/>
                    </a:solidFill>
                  </a:tcPr>
                </a:tc>
                <a:tc>
                  <a:txBody>
                    <a:bodyPr/>
                    <a:lstStyle/>
                    <a:p>
                      <a:pPr algn="ctr" fontAlgn="ctr"/>
                      <a:r>
                        <a:rPr lang="en-US" sz="1200" b="0" i="0" u="none" strike="noStrike">
                          <a:solidFill>
                            <a:srgbClr val="000000"/>
                          </a:solidFill>
                          <a:effectLst/>
                          <a:latin typeface="Athelas" panose="02000503000000020003" pitchFamily="2" charset="0"/>
                        </a:rPr>
                        <a:t>50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EDED"/>
                    </a:solidFill>
                  </a:tcPr>
                </a:tc>
                <a:extLst>
                  <a:ext uri="{0D108BD9-81ED-4DB2-BD59-A6C34878D82A}">
                    <a16:rowId xmlns:a16="http://schemas.microsoft.com/office/drawing/2014/main" xmlns="" val="2914192578"/>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primar/mediu</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1200" b="0" i="0" u="none" strike="noStrike">
                          <a:solidFill>
                            <a:srgbClr val="000000"/>
                          </a:solidFill>
                          <a:effectLst/>
                          <a:latin typeface="Athelas" panose="02000503000000020003" pitchFamily="2" charset="0"/>
                        </a:rPr>
                        <a:t>44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1200" b="0" i="0" u="none" strike="noStrike" dirty="0">
                          <a:solidFill>
                            <a:srgbClr val="000000"/>
                          </a:solidFill>
                          <a:effectLst/>
                          <a:latin typeface="Athelas" panose="02000503000000020003" pitchFamily="2" charset="0"/>
                        </a:rPr>
                        <a:t>25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DCDC"/>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EEEE"/>
                    </a:solidFill>
                  </a:tcPr>
                </a:tc>
                <a:extLst>
                  <a:ext uri="{0D108BD9-81ED-4DB2-BD59-A6C34878D82A}">
                    <a16:rowId xmlns:a16="http://schemas.microsoft.com/office/drawing/2014/main" xmlns="" val="180360707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superior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EBEB"/>
                    </a:solidFill>
                  </a:tcPr>
                </a:tc>
                <a:tc>
                  <a:txBody>
                    <a:bodyPr/>
                    <a:lstStyle/>
                    <a:p>
                      <a:pPr algn="ctr" fontAlgn="ctr"/>
                      <a:r>
                        <a:rPr lang="en-US" sz="1200" b="0" i="0" u="none" strike="noStrike">
                          <a:solidFill>
                            <a:srgbClr val="000000"/>
                          </a:solidFill>
                          <a:effectLst/>
                          <a:latin typeface="Athelas" panose="02000503000000020003" pitchFamily="2" charset="0"/>
                        </a:rPr>
                        <a:t>62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1200" b="0" i="0" u="none" strike="noStrike" dirty="0">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extLst>
                  <a:ext uri="{0D108BD9-81ED-4DB2-BD59-A6C34878D82A}">
                    <a16:rowId xmlns:a16="http://schemas.microsoft.com/office/drawing/2014/main" xmlns="" val="2976711685"/>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Privat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27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3C3C3"/>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4F4F4"/>
                    </a:solidFill>
                  </a:tcPr>
                </a:tc>
                <a:extLst>
                  <a:ext uri="{0D108BD9-81ED-4DB2-BD59-A6C34878D82A}">
                    <a16:rowId xmlns:a16="http://schemas.microsoft.com/office/drawing/2014/main" xmlns="" val="2930709290"/>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poziția actuală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74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1200" b="0" i="0" u="none" strike="noStrike">
                          <a:solidFill>
                            <a:srgbClr val="000000"/>
                          </a:solidFill>
                          <a:effectLst/>
                          <a:latin typeface="Athelas" panose="02000503000000020003" pitchFamily="2" charset="0"/>
                        </a:rPr>
                        <a:t>16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F7DE"/>
                    </a:solidFill>
                  </a:tcPr>
                </a:tc>
                <a:tc>
                  <a:txBody>
                    <a:bodyPr/>
                    <a:lstStyle/>
                    <a:p>
                      <a:pPr algn="ctr" fontAlgn="ctr"/>
                      <a:r>
                        <a:rPr lang="en-US" sz="1200" b="0" i="0" u="none" strike="noStrike">
                          <a:solidFill>
                            <a:srgbClr val="000000"/>
                          </a:solidFill>
                          <a:effectLst/>
                          <a:latin typeface="Athelas" panose="02000503000000020003" pitchFamily="2" charset="0"/>
                        </a:rPr>
                        <a:t>47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4E69E"/>
                    </a:solidFill>
                  </a:tcPr>
                </a:tc>
                <a:tc>
                  <a:txBody>
                    <a:bodyPr/>
                    <a:lstStyle/>
                    <a:p>
                      <a:pPr algn="ctr" fontAlgn="ctr"/>
                      <a:r>
                        <a:rPr lang="en-US" sz="1200" b="0" i="0" u="none" strike="noStrike">
                          <a:solidFill>
                            <a:srgbClr val="000000"/>
                          </a:solidFill>
                          <a:effectLst/>
                          <a:latin typeface="Athelas" panose="02000503000000020003" pitchFamily="2" charset="0"/>
                        </a:rPr>
                        <a:t>16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F7DE"/>
                    </a:solidFill>
                  </a:tcPr>
                </a:tc>
                <a:tc>
                  <a:txBody>
                    <a:bodyPr/>
                    <a:lstStyle/>
                    <a:p>
                      <a:pPr algn="ctr" fontAlgn="ctr"/>
                      <a:r>
                        <a:rPr lang="en-US" sz="1200" b="0" i="0" u="none" strike="noStrike" dirty="0">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D"/>
                    </a:solidFill>
                  </a:tcPr>
                </a:tc>
                <a:tc>
                  <a:txBody>
                    <a:bodyPr/>
                    <a:lstStyle/>
                    <a:p>
                      <a:pPr algn="ctr" fontAlgn="ctr"/>
                      <a:r>
                        <a:rPr lang="en-US" sz="1200" b="0" i="0" u="none" strike="noStrike" dirty="0">
                          <a:solidFill>
                            <a:srgbClr val="000000"/>
                          </a:solidFill>
                          <a:effectLst/>
                          <a:latin typeface="Athelas" panose="02000503000000020003" pitchFamily="2" charset="0"/>
                        </a:rPr>
                        <a:t>16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F7DE"/>
                    </a:solidFill>
                  </a:tcPr>
                </a:tc>
                <a:extLst>
                  <a:ext uri="{0D108BD9-81ED-4DB2-BD59-A6C34878D82A}">
                    <a16:rowId xmlns:a16="http://schemas.microsoft.com/office/drawing/2014/main" xmlns="" val="238438569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F6DC"/>
                    </a:solidFill>
                  </a:tcPr>
                </a:tc>
                <a:tc>
                  <a:txBody>
                    <a:bodyPr/>
                    <a:lstStyle/>
                    <a:p>
                      <a:pPr algn="ctr" fontAlgn="ctr"/>
                      <a:r>
                        <a:rPr lang="en-US" sz="1200" b="0"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8E7A1"/>
                    </a:solidFill>
                  </a:tcPr>
                </a:tc>
                <a:tc>
                  <a:txBody>
                    <a:bodyPr/>
                    <a:lstStyle/>
                    <a:p>
                      <a:pPr algn="ctr" fontAlgn="ctr"/>
                      <a:r>
                        <a:rPr lang="en-US" sz="1200" b="0" i="0" u="none" strike="noStrike" dirty="0">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F5D6"/>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2"/>
                    </a:solidFill>
                  </a:tcPr>
                </a:tc>
                <a:extLst>
                  <a:ext uri="{0D108BD9-81ED-4DB2-BD59-A6C34878D82A}">
                    <a16:rowId xmlns:a16="http://schemas.microsoft.com/office/drawing/2014/main" xmlns="" val="24949486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2"/>
                    </a:solidFill>
                  </a:tcPr>
                </a:tc>
                <a:tc>
                  <a:txBody>
                    <a:bodyPr/>
                    <a:lstStyle/>
                    <a:p>
                      <a:pPr algn="ctr" fontAlgn="ctr"/>
                      <a:r>
                        <a:rPr lang="en-US" sz="1200" b="0" i="0" u="none" strike="noStrike">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1E69A"/>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EFC0"/>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1200" b="0" i="0" u="none" strike="noStrike" dirty="0">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DF7"/>
                    </a:solidFill>
                  </a:tcPr>
                </a:tc>
                <a:extLst>
                  <a:ext uri="{0D108BD9-81ED-4DB2-BD59-A6C34878D82A}">
                    <a16:rowId xmlns:a16="http://schemas.microsoft.com/office/drawing/2014/main" xmlns="" val="417917716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2"/>
                    </a:solidFill>
                  </a:tcPr>
                </a:tc>
                <a:tc>
                  <a:txBody>
                    <a:bodyPr/>
                    <a:lstStyle/>
                    <a:p>
                      <a:pPr algn="ctr" fontAlgn="ctr"/>
                      <a:r>
                        <a:rPr lang="en-US" sz="1200" b="0" i="0" u="none" strike="noStrike">
                          <a:solidFill>
                            <a:srgbClr val="000000"/>
                          </a:solidFill>
                          <a:effectLst/>
                          <a:latin typeface="Athelas" panose="02000503000000020003" pitchFamily="2" charset="0"/>
                        </a:rPr>
                        <a:t>55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F2C9"/>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extLst>
                  <a:ext uri="{0D108BD9-81ED-4DB2-BD59-A6C34878D82A}">
                    <a16:rowId xmlns:a16="http://schemas.microsoft.com/office/drawing/2014/main" xmlns="" val="413449401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0F4D5"/>
                    </a:solidFill>
                  </a:tcPr>
                </a:tc>
                <a:tc>
                  <a:txBody>
                    <a:bodyPr/>
                    <a:lstStyle/>
                    <a:p>
                      <a:pPr algn="ctr" fontAlgn="ctr"/>
                      <a:r>
                        <a:rPr lang="en-US" sz="1200" b="0" i="0" u="none" strike="noStrike">
                          <a:solidFill>
                            <a:srgbClr val="000000"/>
                          </a:solidFill>
                          <a:effectLst/>
                          <a:latin typeface="Athelas" panose="02000503000000020003" pitchFamily="2" charset="0"/>
                        </a:rPr>
                        <a:t>44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CE8A5"/>
                    </a:solidFill>
                  </a:tcPr>
                </a:tc>
                <a:tc>
                  <a:txBody>
                    <a:bodyPr/>
                    <a:lstStyle/>
                    <a:p>
                      <a:pPr algn="ctr" fontAlgn="ctr"/>
                      <a:r>
                        <a:rPr lang="en-US" sz="1200" b="0" i="0" u="none" strike="noStrike" dirty="0">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AF7DD"/>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AF7DD"/>
                    </a:solidFill>
                  </a:tcPr>
                </a:tc>
                <a:extLst>
                  <a:ext uri="{0D108BD9-81ED-4DB2-BD59-A6C34878D82A}">
                    <a16:rowId xmlns:a16="http://schemas.microsoft.com/office/drawing/2014/main" xmlns="" val="3093097296"/>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domeniul industriei cărții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55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EBEB"/>
                    </a:solidFill>
                  </a:tcPr>
                </a:tc>
                <a:tc>
                  <a:txBody>
                    <a:bodyPr/>
                    <a:lstStyle/>
                    <a:p>
                      <a:pPr algn="ctr" fontAlgn="ctr"/>
                      <a:r>
                        <a:rPr lang="en-US" sz="1200" b="0" i="0" u="none" strike="noStrike">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B9B9"/>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EBEB"/>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1200" b="0" i="0" u="none" strike="noStrike" dirty="0">
                          <a:solidFill>
                            <a:srgbClr val="000000"/>
                          </a:solidFill>
                          <a:effectLst/>
                          <a:latin typeface="Athelas" panose="02000503000000020003" pitchFamily="2" charset="0"/>
                        </a:rPr>
                        <a:t>16</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E8E8"/>
                    </a:solidFill>
                  </a:tcPr>
                </a:tc>
                <a:extLst>
                  <a:ext uri="{0D108BD9-81ED-4DB2-BD59-A6C34878D82A}">
                    <a16:rowId xmlns:a16="http://schemas.microsoft.com/office/drawing/2014/main" xmlns="" val="312251739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1200" b="0" i="0" u="none" strike="noStrike" dirty="0">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1200" b="0" i="0" u="none" strike="noStrike" dirty="0">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1200" b="0" i="0" u="none" strike="noStrike" dirty="0">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E8E8"/>
                    </a:solidFill>
                  </a:tcPr>
                </a:tc>
                <a:extLst>
                  <a:ext uri="{0D108BD9-81ED-4DB2-BD59-A6C34878D82A}">
                    <a16:rowId xmlns:a16="http://schemas.microsoft.com/office/drawing/2014/main" xmlns="" val="114761938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1200" b="0" i="0" u="none" strike="noStrike">
                          <a:solidFill>
                            <a:srgbClr val="000000"/>
                          </a:solidFill>
                          <a:effectLst/>
                          <a:latin typeface="Athelas" panose="02000503000000020003" pitchFamily="2" charset="0"/>
                        </a:rPr>
                        <a:t>52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B4B4"/>
                    </a:solidFill>
                  </a:tcPr>
                </a:tc>
                <a:tc>
                  <a:txBody>
                    <a:bodyPr/>
                    <a:lstStyle/>
                    <a:p>
                      <a:pPr algn="ctr" fontAlgn="ctr"/>
                      <a:r>
                        <a:rPr lang="en-US" sz="1200" b="0" i="0" u="none" strike="noStrike" dirty="0">
                          <a:solidFill>
                            <a:srgbClr val="000000"/>
                          </a:solidFill>
                          <a:effectLst/>
                          <a:latin typeface="Athelas" panose="02000503000000020003" pitchFamily="2" charset="0"/>
                        </a:rPr>
                        <a:t>28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extLst>
                  <a:ext uri="{0D108BD9-81ED-4DB2-BD59-A6C34878D82A}">
                    <a16:rowId xmlns:a16="http://schemas.microsoft.com/office/drawing/2014/main" xmlns="" val="415770175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EDED"/>
                    </a:solidFill>
                  </a:tcPr>
                </a:tc>
                <a:tc>
                  <a:txBody>
                    <a:bodyPr/>
                    <a:lstStyle/>
                    <a:p>
                      <a:pPr algn="ctr" fontAlgn="ctr"/>
                      <a:r>
                        <a:rPr lang="en-US" sz="1200" b="0" i="0" u="none" strike="noStrike">
                          <a:solidFill>
                            <a:srgbClr val="000000"/>
                          </a:solidFill>
                          <a:effectLst/>
                          <a:latin typeface="Athelas" panose="02000503000000020003" pitchFamily="2" charset="0"/>
                        </a:rPr>
                        <a:t>54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1B1B1"/>
                    </a:solidFill>
                  </a:tcPr>
                </a:tc>
                <a:tc>
                  <a:txBody>
                    <a:bodyPr/>
                    <a:lstStyle/>
                    <a:p>
                      <a:pPr algn="ctr" fontAlgn="ctr"/>
                      <a:r>
                        <a:rPr lang="en-US" sz="1200" b="0" i="0" u="none" strike="noStrike">
                          <a:solidFill>
                            <a:srgbClr val="000000"/>
                          </a:solidFill>
                          <a:effectLst/>
                          <a:latin typeface="Athelas" panose="02000503000000020003" pitchFamily="2" charset="0"/>
                        </a:rPr>
                        <a:t>24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extLst>
                  <a:ext uri="{0D108BD9-81ED-4DB2-BD59-A6C34878D82A}">
                    <a16:rowId xmlns:a16="http://schemas.microsoft.com/office/drawing/2014/main" xmlns="" val="209325741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1200" b="0" i="0" u="none" strike="noStrike">
                          <a:solidFill>
                            <a:srgbClr val="000000"/>
                          </a:solidFill>
                          <a:effectLst/>
                          <a:latin typeface="Athelas" panose="02000503000000020003" pitchFamily="2" charset="0"/>
                        </a:rPr>
                        <a:t>18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1200" b="0" i="0" u="none" strike="noStrike">
                          <a:solidFill>
                            <a:srgbClr val="000000"/>
                          </a:solidFill>
                          <a:effectLst/>
                          <a:latin typeface="Athelas" panose="02000503000000020003" pitchFamily="2" charset="0"/>
                        </a:rPr>
                        <a:t>45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CECEC"/>
                    </a:solidFill>
                  </a:tcPr>
                </a:tc>
                <a:extLst>
                  <a:ext uri="{0D108BD9-81ED-4DB2-BD59-A6C34878D82A}">
                    <a16:rowId xmlns:a16="http://schemas.microsoft.com/office/drawing/2014/main" xmlns="" val="2712067668"/>
                  </a:ext>
                </a:extLst>
              </a:tr>
            </a:tbl>
          </a:graphicData>
        </a:graphic>
      </p:graphicFrame>
    </p:spTree>
    <p:extLst>
      <p:ext uri="{BB962C8B-B14F-4D97-AF65-F5344CB8AC3E}">
        <p14:creationId xmlns:p14="http://schemas.microsoft.com/office/powerpoint/2010/main" val="5460548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FC16581-8EEE-C04D-202B-04D678E9520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4356BFD3-3C30-B906-8400-82A0613CB238}"/>
              </a:ext>
            </a:extLst>
          </p:cNvPr>
          <p:cNvSpPr>
            <a:spLocks noGrp="1"/>
          </p:cNvSpPr>
          <p:nvPr>
            <p:ph type="title"/>
          </p:nvPr>
        </p:nvSpPr>
        <p:spPr>
          <a:xfrm>
            <a:off x="304802" y="0"/>
            <a:ext cx="11048998" cy="1007706"/>
          </a:xfrm>
        </p:spPr>
        <p:txBody>
          <a:bodyPr vert="horz" anchor="ctr">
            <a:normAutofit/>
          </a:bodyPr>
          <a:lstStyle/>
          <a:p>
            <a:r>
              <a:rPr lang="en-US" sz="1800" b="1" dirty="0">
                <a:solidFill>
                  <a:schemeClr val="tx1"/>
                </a:solidFill>
                <a:latin typeface="Athelas" panose="02000503000000020003" pitchFamily="2" charset="0"/>
                <a:ea typeface="Exo" charset="0"/>
                <a:cs typeface="Exo" charset="0"/>
              </a:rPr>
              <a:t>Q</a:t>
            </a:r>
            <a:r>
              <a:rPr lang="ro-RO" sz="1800" b="1" dirty="0">
                <a:solidFill>
                  <a:schemeClr val="tx1"/>
                </a:solidFill>
                <a:latin typeface="Athelas" panose="02000503000000020003" pitchFamily="2" charset="0"/>
                <a:ea typeface="Exo" charset="0"/>
                <a:cs typeface="Exo" charset="0"/>
              </a:rPr>
              <a:t>12</a:t>
            </a:r>
            <a:r>
              <a:rPr lang="en-US" sz="1800" b="1" dirty="0">
                <a:solidFill>
                  <a:schemeClr val="tx1"/>
                </a:solidFill>
                <a:latin typeface="Athelas" panose="02000503000000020003" pitchFamily="2" charset="0"/>
                <a:ea typeface="Exo" charset="0"/>
                <a:cs typeface="Exo" charset="0"/>
              </a:rPr>
              <a:t>. </a:t>
            </a:r>
            <a:r>
              <a:rPr lang="ro-RO" sz="1800" b="1" dirty="0">
                <a:solidFill>
                  <a:schemeClr val="tx1"/>
                </a:solidFill>
                <a:latin typeface="Athelas" panose="02000503000000020003" pitchFamily="2" charset="0"/>
              </a:rPr>
              <a:t>În ce măsură considerați că sunt necesare reforme legislative în industria cărții și lecturii publice în RM? (selectați un răspuns),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p>
        </p:txBody>
      </p:sp>
      <p:pic>
        <p:nvPicPr>
          <p:cNvPr id="4" name="Picture 3">
            <a:extLst>
              <a:ext uri="{FF2B5EF4-FFF2-40B4-BE49-F238E27FC236}">
                <a16:creationId xmlns:a16="http://schemas.microsoft.com/office/drawing/2014/main" xmlns="" id="{5024A897-1D4B-621C-96D8-F46231B23F0C}"/>
              </a:ext>
            </a:extLst>
          </p:cNvPr>
          <p:cNvPicPr>
            <a:picLocks noChangeAspect="1"/>
          </p:cNvPicPr>
          <p:nvPr/>
        </p:nvPicPr>
        <p:blipFill>
          <a:blip r:embed="rId3"/>
          <a:srcRect l="3298" t="22665" r="20670" b="16505"/>
          <a:stretch/>
        </p:blipFill>
        <p:spPr>
          <a:xfrm>
            <a:off x="304802" y="2497813"/>
            <a:ext cx="6173819" cy="2910930"/>
          </a:xfrm>
          <a:prstGeom prst="rect">
            <a:avLst/>
          </a:prstGeom>
        </p:spPr>
      </p:pic>
      <p:sp>
        <p:nvSpPr>
          <p:cNvPr id="2" name="TextBox 1">
            <a:extLst>
              <a:ext uri="{FF2B5EF4-FFF2-40B4-BE49-F238E27FC236}">
                <a16:creationId xmlns:a16="http://schemas.microsoft.com/office/drawing/2014/main" xmlns="" id="{D905C5BF-B1E6-45C1-489B-4F10B6E1F46A}"/>
              </a:ext>
            </a:extLst>
          </p:cNvPr>
          <p:cNvSpPr txBox="1"/>
          <p:nvPr/>
        </p:nvSpPr>
        <p:spPr>
          <a:xfrm>
            <a:off x="7873179" y="3244174"/>
            <a:ext cx="3480621" cy="830997"/>
          </a:xfrm>
          <a:prstGeom prst="rect">
            <a:avLst/>
          </a:prstGeom>
          <a:noFill/>
        </p:spPr>
        <p:txBody>
          <a:bodyPr wrap="square" rtlCol="0">
            <a:spAutoFit/>
          </a:bodyPr>
          <a:lstStyle/>
          <a:p>
            <a:pPr algn="just"/>
            <a:r>
              <a:rPr lang="ro-MD" sz="1600" dirty="0">
                <a:latin typeface="Athelas" panose="02000503000000020003" pitchFamily="2" charset="0"/>
              </a:rPr>
              <a:t>Majoritatea respondenților (88%) consideră că reformele legislative sunt, în general, necesare în industria cărții. </a:t>
            </a:r>
          </a:p>
        </p:txBody>
      </p:sp>
    </p:spTree>
    <p:extLst>
      <p:ext uri="{BB962C8B-B14F-4D97-AF65-F5344CB8AC3E}">
        <p14:creationId xmlns:p14="http://schemas.microsoft.com/office/powerpoint/2010/main" val="2863684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BD80E37-4E78-2031-19B2-586F6E14CC1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57B64936-6201-ED68-A3E0-AE8596072523}"/>
              </a:ext>
            </a:extLst>
          </p:cNvPr>
          <p:cNvSpPr>
            <a:spLocks noGrp="1"/>
          </p:cNvSpPr>
          <p:nvPr>
            <p:ph type="title"/>
          </p:nvPr>
        </p:nvSpPr>
        <p:spPr>
          <a:xfrm>
            <a:off x="304802" y="0"/>
            <a:ext cx="11048998" cy="1007706"/>
          </a:xfrm>
        </p:spPr>
        <p:txBody>
          <a:bodyPr vert="horz" anchor="ctr">
            <a:normAutofit/>
          </a:bodyPr>
          <a:lstStyle/>
          <a:p>
            <a:r>
              <a:rPr lang="en-US" sz="1800" b="1" dirty="0">
                <a:solidFill>
                  <a:schemeClr val="tx1"/>
                </a:solidFill>
                <a:latin typeface="Athelas" panose="02000503000000020003" pitchFamily="2" charset="0"/>
                <a:ea typeface="Exo" charset="0"/>
                <a:cs typeface="Exo" charset="0"/>
              </a:rPr>
              <a:t>Q</a:t>
            </a:r>
            <a:r>
              <a:rPr lang="ro-RO" sz="1800" b="1" dirty="0">
                <a:solidFill>
                  <a:schemeClr val="tx1"/>
                </a:solidFill>
                <a:latin typeface="Athelas" panose="02000503000000020003" pitchFamily="2" charset="0"/>
                <a:ea typeface="Exo" charset="0"/>
                <a:cs typeface="Exo" charset="0"/>
              </a:rPr>
              <a:t>12</a:t>
            </a:r>
            <a:r>
              <a:rPr lang="en-US" sz="1800" b="1" dirty="0">
                <a:solidFill>
                  <a:schemeClr val="tx1"/>
                </a:solidFill>
                <a:latin typeface="Athelas" panose="02000503000000020003" pitchFamily="2" charset="0"/>
                <a:ea typeface="Exo" charset="0"/>
                <a:cs typeface="Exo" charset="0"/>
              </a:rPr>
              <a:t>. </a:t>
            </a:r>
            <a:r>
              <a:rPr lang="ro-RO" sz="1800" b="1" dirty="0">
                <a:solidFill>
                  <a:schemeClr val="tx1"/>
                </a:solidFill>
                <a:latin typeface="Athelas" panose="02000503000000020003" pitchFamily="2" charset="0"/>
              </a:rPr>
              <a:t>În ce măsură considerați că sunt necesare reforme legislative în industria cărții și lecturii publice în RM? (selectați un răspuns),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3" name="Rectangle 2">
            <a:extLst>
              <a:ext uri="{FF2B5EF4-FFF2-40B4-BE49-F238E27FC236}">
                <a16:creationId xmlns:a16="http://schemas.microsoft.com/office/drawing/2014/main" xmlns="" id="{97AE79DD-9FBF-AD9C-5017-4E4348D3ED20}"/>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2" name="Table 1">
            <a:extLst>
              <a:ext uri="{FF2B5EF4-FFF2-40B4-BE49-F238E27FC236}">
                <a16:creationId xmlns:a16="http://schemas.microsoft.com/office/drawing/2014/main" xmlns="" id="{01D8B2F1-3B9B-4BA6-3941-8DCC8A9DEBFC}"/>
              </a:ext>
            </a:extLst>
          </p:cNvPr>
          <p:cNvGraphicFramePr>
            <a:graphicFrameLocks noGrp="1"/>
          </p:cNvGraphicFramePr>
          <p:nvPr>
            <p:extLst>
              <p:ext uri="{D42A27DB-BD31-4B8C-83A1-F6EECF244321}">
                <p14:modId xmlns:p14="http://schemas.microsoft.com/office/powerpoint/2010/main" val="282733212"/>
              </p:ext>
            </p:extLst>
          </p:nvPr>
        </p:nvGraphicFramePr>
        <p:xfrm>
          <a:off x="304803" y="1339825"/>
          <a:ext cx="11048997" cy="4860830"/>
        </p:xfrm>
        <a:graphic>
          <a:graphicData uri="http://schemas.openxmlformats.org/drawingml/2006/table">
            <a:tbl>
              <a:tblPr/>
              <a:tblGrid>
                <a:gridCol w="1269998">
                  <a:extLst>
                    <a:ext uri="{9D8B030D-6E8A-4147-A177-3AD203B41FA5}">
                      <a16:colId xmlns:a16="http://schemas.microsoft.com/office/drawing/2014/main" xmlns="" val="710283200"/>
                    </a:ext>
                  </a:extLst>
                </a:gridCol>
                <a:gridCol w="3018715">
                  <a:extLst>
                    <a:ext uri="{9D8B030D-6E8A-4147-A177-3AD203B41FA5}">
                      <a16:colId xmlns:a16="http://schemas.microsoft.com/office/drawing/2014/main" xmlns="" val="1040655431"/>
                    </a:ext>
                  </a:extLst>
                </a:gridCol>
                <a:gridCol w="484094">
                  <a:extLst>
                    <a:ext uri="{9D8B030D-6E8A-4147-A177-3AD203B41FA5}">
                      <a16:colId xmlns:a16="http://schemas.microsoft.com/office/drawing/2014/main" xmlns="" val="2393099623"/>
                    </a:ext>
                  </a:extLst>
                </a:gridCol>
                <a:gridCol w="1255238">
                  <a:extLst>
                    <a:ext uri="{9D8B030D-6E8A-4147-A177-3AD203B41FA5}">
                      <a16:colId xmlns:a16="http://schemas.microsoft.com/office/drawing/2014/main" xmlns="" val="2903303868"/>
                    </a:ext>
                  </a:extLst>
                </a:gridCol>
                <a:gridCol w="1255238">
                  <a:extLst>
                    <a:ext uri="{9D8B030D-6E8A-4147-A177-3AD203B41FA5}">
                      <a16:colId xmlns:a16="http://schemas.microsoft.com/office/drawing/2014/main" xmlns="" val="1513886128"/>
                    </a:ext>
                  </a:extLst>
                </a:gridCol>
                <a:gridCol w="1255238">
                  <a:extLst>
                    <a:ext uri="{9D8B030D-6E8A-4147-A177-3AD203B41FA5}">
                      <a16:colId xmlns:a16="http://schemas.microsoft.com/office/drawing/2014/main" xmlns="" val="2489870751"/>
                    </a:ext>
                  </a:extLst>
                </a:gridCol>
                <a:gridCol w="1255238">
                  <a:extLst>
                    <a:ext uri="{9D8B030D-6E8A-4147-A177-3AD203B41FA5}">
                      <a16:colId xmlns:a16="http://schemas.microsoft.com/office/drawing/2014/main" xmlns="" val="2736090727"/>
                    </a:ext>
                  </a:extLst>
                </a:gridCol>
                <a:gridCol w="1255238">
                  <a:extLst>
                    <a:ext uri="{9D8B030D-6E8A-4147-A177-3AD203B41FA5}">
                      <a16:colId xmlns:a16="http://schemas.microsoft.com/office/drawing/2014/main" xmlns="" val="2085699455"/>
                    </a:ext>
                  </a:extLst>
                </a:gridCol>
              </a:tblGrid>
              <a:tr h="0">
                <a:tc gridSpan="2">
                  <a:txBody>
                    <a:bodyPr/>
                    <a:lstStyle/>
                    <a:p>
                      <a:pPr algn="ctr" fontAlgn="ctr"/>
                      <a:r>
                        <a:rPr lang="en-US" sz="1200" b="1" i="0" u="none" strike="noStrike">
                          <a:solidFill>
                            <a:srgbClr val="000000"/>
                          </a:solidFill>
                          <a:effectLst/>
                          <a:latin typeface="Athelas" panose="02000503000000020003" pitchFamily="2" charset="0"/>
                        </a:rPr>
                        <a:t>% pe rând</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a:txBody>
                    <a:bodyPr/>
                    <a:lstStyle/>
                    <a:p>
                      <a:pPr algn="ctr" fontAlgn="ctr"/>
                      <a:r>
                        <a:rPr lang="en-US" sz="1200" b="1" i="0" u="none" strike="noStrike">
                          <a:solidFill>
                            <a:srgbClr val="000000"/>
                          </a:solidFill>
                          <a:effectLst/>
                          <a:latin typeface="Athelas" panose="02000503000000020003" pitchFamily="2" charset="0"/>
                        </a:rPr>
                        <a:t>N</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err="1">
                          <a:solidFill>
                            <a:srgbClr val="000000"/>
                          </a:solidFill>
                          <a:effectLst/>
                          <a:latin typeface="Athelas" panose="02000503000000020003" pitchFamily="2" charset="0"/>
                        </a:rPr>
                        <a:t>Foarte</a:t>
                      </a:r>
                      <a:r>
                        <a:rPr lang="en-US" sz="1200" b="1" i="0" u="none" strike="noStrike" dirty="0">
                          <a:solidFill>
                            <a:srgbClr val="000000"/>
                          </a:solidFill>
                          <a:effectLst/>
                          <a:latin typeface="Athelas" panose="02000503000000020003" pitchFamily="2" charset="0"/>
                        </a:rPr>
                        <a:t> </a:t>
                      </a:r>
                      <a:r>
                        <a:rPr lang="en-US" sz="1200" b="1" i="0" u="none" strike="noStrike" dirty="0" err="1">
                          <a:solidFill>
                            <a:srgbClr val="000000"/>
                          </a:solidFill>
                          <a:effectLst/>
                          <a:latin typeface="Athelas" panose="02000503000000020003" pitchFamily="2" charset="0"/>
                        </a:rPr>
                        <a:t>necesare</a:t>
                      </a:r>
                      <a:endParaRPr lang="en-US" sz="1200" b="1" i="0" u="none" strike="noStrike" dirty="0">
                        <a:solidFill>
                          <a:srgbClr val="000000"/>
                        </a:solidFill>
                        <a:effectLst/>
                        <a:latin typeface="Athelas" panose="02000503000000020003" pitchFamily="2" charset="0"/>
                      </a:endParaRP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Mai degrabă necesare</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it-IT" sz="1200" b="1" i="0" u="none" strike="noStrike">
                          <a:solidFill>
                            <a:srgbClr val="000000"/>
                          </a:solidFill>
                          <a:effectLst/>
                          <a:latin typeface="Athelas" panose="02000503000000020003" pitchFamily="2" charset="0"/>
                        </a:rPr>
                        <a:t>Mai degrabă nu sunt necesare</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Deloc necesare</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Nu știu / Fără răspuns</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1430421010"/>
                  </a:ext>
                </a:extLst>
              </a:tr>
              <a:tr h="0">
                <a:tc gridSpan="2">
                  <a:txBody>
                    <a:bodyPr/>
                    <a:lstStyle/>
                    <a:p>
                      <a:pPr algn="ctr" fontAlgn="b"/>
                      <a:r>
                        <a:rPr lang="en-US" sz="1200" b="1" i="0" u="none" strike="noStrike">
                          <a:solidFill>
                            <a:srgbClr val="000000"/>
                          </a:solidFill>
                          <a:effectLst/>
                          <a:latin typeface="Athelas" panose="02000503000000020003" pitchFamily="2" charset="0"/>
                        </a:rPr>
                        <a:t>Total</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1200" b="1" i="0" u="none" strike="noStrike">
                          <a:solidFill>
                            <a:srgbClr val="000000"/>
                          </a:solidFill>
                          <a:effectLst/>
                          <a:latin typeface="Athelas" panose="02000503000000020003" pitchFamily="2" charset="0"/>
                        </a:rPr>
                        <a:t>248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37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51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2616016893"/>
                  </a:ext>
                </a:extLst>
              </a:tr>
              <a:tr h="0">
                <a:tc rowSpan="2">
                  <a:txBody>
                    <a:bodyPr/>
                    <a:lstStyle/>
                    <a:p>
                      <a:pPr algn="ctr" fontAlgn="ctr"/>
                      <a:r>
                        <a:rPr lang="en-US" sz="1200" b="0" i="0" u="none" strike="noStrike">
                          <a:solidFill>
                            <a:srgbClr val="000000"/>
                          </a:solidFill>
                          <a:effectLst/>
                          <a:latin typeface="Athelas" panose="02000503000000020003" pitchFamily="2" charset="0"/>
                        </a:rPr>
                        <a:t>Gen</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Femeie</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234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F2CA"/>
                    </a:solidFill>
                  </a:tcPr>
                </a:tc>
                <a:tc>
                  <a:txBody>
                    <a:bodyPr/>
                    <a:lstStyle/>
                    <a:p>
                      <a:pPr algn="ctr" fontAlgn="ctr"/>
                      <a:r>
                        <a:rPr lang="en-US" sz="1200" b="0" i="0" u="none" strike="noStrike" dirty="0">
                          <a:solidFill>
                            <a:srgbClr val="000000"/>
                          </a:solidFill>
                          <a:effectLst/>
                          <a:latin typeface="Athelas" panose="02000503000000020003" pitchFamily="2" charset="0"/>
                        </a:rPr>
                        <a:t>51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EEDB6"/>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EF8"/>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extLst>
                  <a:ext uri="{0D108BD9-81ED-4DB2-BD59-A6C34878D82A}">
                    <a16:rowId xmlns:a16="http://schemas.microsoft.com/office/drawing/2014/main" xmlns="" val="2704303378"/>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Bărbat</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2F1C8"/>
                    </a:solidFill>
                  </a:tcPr>
                </a:tc>
                <a:tc>
                  <a:txBody>
                    <a:bodyPr/>
                    <a:lstStyle/>
                    <a:p>
                      <a:pPr algn="ctr" fontAlgn="ctr"/>
                      <a:r>
                        <a:rPr lang="en-US" sz="1200" b="0" i="0" u="none" strike="noStrike" dirty="0">
                          <a:solidFill>
                            <a:srgbClr val="000000"/>
                          </a:solidFill>
                          <a:effectLst/>
                          <a:latin typeface="Athelas" panose="02000503000000020003" pitchFamily="2" charset="0"/>
                        </a:rPr>
                        <a:t>46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6EEBC"/>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7FAE9"/>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603108015"/>
                  </a:ext>
                </a:extLst>
              </a:tr>
              <a:tr h="0">
                <a:tc rowSpan="3">
                  <a:txBody>
                    <a:bodyPr/>
                    <a:lstStyle/>
                    <a:p>
                      <a:pPr algn="ctr" fontAlgn="ctr"/>
                      <a:r>
                        <a:rPr lang="en-US" sz="1200" b="0" i="0" u="none" strike="noStrike">
                          <a:solidFill>
                            <a:srgbClr val="000000"/>
                          </a:solidFill>
                          <a:effectLst/>
                          <a:latin typeface="Athelas" panose="02000503000000020003" pitchFamily="2" charset="0"/>
                        </a:rPr>
                        <a:t>Vârstă</a:t>
                      </a:r>
                    </a:p>
                  </a:txBody>
                  <a:tcPr marL="4238" marR="4238" marT="4238"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18-35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1200" b="0" i="0" u="none" strike="noStrike" dirty="0">
                          <a:solidFill>
                            <a:srgbClr val="000000"/>
                          </a:solidFill>
                          <a:effectLst/>
                          <a:latin typeface="Athelas" panose="02000503000000020003" pitchFamily="2" charset="0"/>
                        </a:rPr>
                        <a:t>53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12846742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36-55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1200" b="0" i="0" u="none" strike="noStrike">
                          <a:solidFill>
                            <a:srgbClr val="000000"/>
                          </a:solidFill>
                          <a:effectLst/>
                          <a:latin typeface="Athelas" panose="02000503000000020003" pitchFamily="2" charset="0"/>
                        </a:rPr>
                        <a:t>41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1200" b="0" i="0" u="none" strike="noStrike" dirty="0">
                          <a:solidFill>
                            <a:srgbClr val="000000"/>
                          </a:solidFill>
                          <a:effectLst/>
                          <a:latin typeface="Athelas" panose="02000503000000020003" pitchFamily="2" charset="0"/>
                        </a:rPr>
                        <a:t>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extLst>
                  <a:ext uri="{0D108BD9-81ED-4DB2-BD59-A6C34878D82A}">
                    <a16:rowId xmlns:a16="http://schemas.microsoft.com/office/drawing/2014/main" xmlns="" val="173113353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Peste 55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1200" b="0" i="0" u="none" strike="noStrike">
                          <a:solidFill>
                            <a:srgbClr val="000000"/>
                          </a:solidFill>
                          <a:effectLst/>
                          <a:latin typeface="Athelas" panose="02000503000000020003" pitchFamily="2" charset="0"/>
                        </a:rPr>
                        <a:t>60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5B5B5"/>
                    </a:solidFill>
                  </a:tcPr>
                </a:tc>
                <a:tc>
                  <a:txBody>
                    <a:bodyPr/>
                    <a:lstStyle/>
                    <a:p>
                      <a:pPr algn="ctr" fontAlgn="ctr"/>
                      <a:r>
                        <a:rPr lang="en-US" sz="1200" b="0" i="0" u="none" strike="noStrike" dirty="0">
                          <a:solidFill>
                            <a:srgbClr val="000000"/>
                          </a:solidFill>
                          <a:effectLst/>
                          <a:latin typeface="Athelas" panose="02000503000000020003" pitchFamily="2" charset="0"/>
                        </a:rPr>
                        <a:t>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3955369444"/>
                  </a:ext>
                </a:extLst>
              </a:tr>
              <a:tr h="0">
                <a:tc rowSpan="4">
                  <a:txBody>
                    <a:bodyPr/>
                    <a:lstStyle/>
                    <a:p>
                      <a:pPr algn="ctr" fontAlgn="ctr"/>
                      <a:r>
                        <a:rPr lang="en-US" sz="1200" b="0" i="0" u="none" strike="noStrike">
                          <a:solidFill>
                            <a:srgbClr val="000000"/>
                          </a:solidFill>
                          <a:effectLst/>
                          <a:latin typeface="Athelas" panose="02000503000000020003" pitchFamily="2" charset="0"/>
                        </a:rPr>
                        <a:t>Ocupație</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Bibliotecar</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199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F2CC"/>
                    </a:solidFill>
                  </a:tcPr>
                </a:tc>
                <a:tc>
                  <a:txBody>
                    <a:bodyPr/>
                    <a:lstStyle/>
                    <a:p>
                      <a:pPr algn="ctr" fontAlgn="ctr"/>
                      <a:r>
                        <a:rPr lang="en-US" sz="1200" b="0" i="0" u="none" strike="noStrike">
                          <a:solidFill>
                            <a:srgbClr val="000000"/>
                          </a:solidFill>
                          <a:effectLst/>
                          <a:latin typeface="Athelas" panose="02000503000000020003" pitchFamily="2" charset="0"/>
                        </a:rPr>
                        <a:t>51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FEDB6"/>
                    </a:solidFill>
                  </a:tcPr>
                </a:tc>
                <a:tc>
                  <a:txBody>
                    <a:bodyPr/>
                    <a:lstStyle/>
                    <a:p>
                      <a:pPr algn="ctr" fontAlgn="ctr"/>
                      <a:r>
                        <a:rPr lang="en-US" sz="1200" b="0" i="0" u="none" strike="noStrike" dirty="0">
                          <a:solidFill>
                            <a:srgbClr val="000000"/>
                          </a:solidFill>
                          <a:effectLst/>
                          <a:latin typeface="Athelas" panose="02000503000000020003" pitchFamily="2" charset="0"/>
                        </a:rPr>
                        <a:t>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DF7"/>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DF5"/>
                    </a:solidFill>
                  </a:tcPr>
                </a:tc>
                <a:extLst>
                  <a:ext uri="{0D108BD9-81ED-4DB2-BD59-A6C34878D82A}">
                    <a16:rowId xmlns:a16="http://schemas.microsoft.com/office/drawing/2014/main" xmlns="" val="300038198"/>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Editor / Traducător / Distribuitor / Scriitor</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6"/>
                    </a:solidFill>
                  </a:tcPr>
                </a:tc>
                <a:tc>
                  <a:txBody>
                    <a:bodyPr/>
                    <a:lstStyle/>
                    <a:p>
                      <a:pPr algn="ctr" fontAlgn="ctr"/>
                      <a:r>
                        <a:rPr lang="en-US" sz="1200" b="0" i="0" u="none" strike="noStrike">
                          <a:solidFill>
                            <a:srgbClr val="000000"/>
                          </a:solidFill>
                          <a:effectLst/>
                          <a:latin typeface="Athelas" panose="02000503000000020003" pitchFamily="2" charset="0"/>
                        </a:rPr>
                        <a:t>50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1200" b="0" i="0" u="none" strike="noStrike" dirty="0">
                          <a:solidFill>
                            <a:srgbClr val="000000"/>
                          </a:solidFill>
                          <a:effectLst/>
                          <a:latin typeface="Athelas" panose="02000503000000020003" pitchFamily="2" charset="0"/>
                        </a:rPr>
                        <a:t>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DF4"/>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FFC"/>
                    </a:solidFill>
                  </a:tcPr>
                </a:tc>
                <a:extLst>
                  <a:ext uri="{0D108BD9-81ED-4DB2-BD59-A6C34878D82A}">
                    <a16:rowId xmlns:a16="http://schemas.microsoft.com/office/drawing/2014/main" xmlns="" val="348192693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Cadru didactic</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1200" b="0" i="0" u="none" strike="noStrike">
                          <a:solidFill>
                            <a:srgbClr val="000000"/>
                          </a:solidFill>
                          <a:effectLst/>
                          <a:latin typeface="Athelas" panose="02000503000000020003" pitchFamily="2" charset="0"/>
                        </a:rPr>
                        <a:t>53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AECB2"/>
                    </a:solidFill>
                  </a:tcPr>
                </a:tc>
                <a:tc>
                  <a:txBody>
                    <a:bodyPr/>
                    <a:lstStyle/>
                    <a:p>
                      <a:pPr algn="ctr" fontAlgn="ctr"/>
                      <a:r>
                        <a:rPr lang="en-US" sz="1200" b="0" i="0" u="none" strike="noStrike" dirty="0">
                          <a:solidFill>
                            <a:srgbClr val="000000"/>
                          </a:solidFill>
                          <a:effectLst/>
                          <a:latin typeface="Athelas" panose="02000503000000020003" pitchFamily="2" charset="0"/>
                        </a:rPr>
                        <a:t>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extLst>
                  <a:ext uri="{0D108BD9-81ED-4DB2-BD59-A6C34878D82A}">
                    <a16:rowId xmlns:a16="http://schemas.microsoft.com/office/drawing/2014/main" xmlns="" val="281371123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Alta</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1200" b="0" i="0" u="none" strike="noStrike">
                          <a:solidFill>
                            <a:srgbClr val="000000"/>
                          </a:solidFill>
                          <a:effectLst/>
                          <a:latin typeface="Athelas" panose="02000503000000020003" pitchFamily="2" charset="0"/>
                        </a:rPr>
                        <a:t>78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25565290"/>
                  </a:ext>
                </a:extLst>
              </a:tr>
              <a:tr h="0">
                <a:tc rowSpan="4">
                  <a:txBody>
                    <a:bodyPr/>
                    <a:lstStyle/>
                    <a:p>
                      <a:pPr algn="ctr" fontAlgn="ctr"/>
                      <a:r>
                        <a:rPr lang="en-US" sz="1200" b="0" i="0" u="none" strike="noStrike">
                          <a:solidFill>
                            <a:srgbClr val="000000"/>
                          </a:solidFill>
                          <a:effectLst/>
                          <a:latin typeface="Athelas" panose="02000503000000020003" pitchFamily="2" charset="0"/>
                        </a:rPr>
                        <a:t>Sectorul instituției</a:t>
                      </a:r>
                    </a:p>
                  </a:txBody>
                  <a:tcPr marL="4238" marR="4238" marT="4238"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De stat - biblioteci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122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1200" b="0" i="0" u="none" strike="noStrike">
                          <a:solidFill>
                            <a:srgbClr val="000000"/>
                          </a:solidFill>
                          <a:effectLst/>
                          <a:latin typeface="Athelas" panose="02000503000000020003" pitchFamily="2" charset="0"/>
                        </a:rPr>
                        <a:t>48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1200" b="0" i="0" u="none" strike="noStrike" dirty="0">
                          <a:solidFill>
                            <a:srgbClr val="000000"/>
                          </a:solidFill>
                          <a:effectLst/>
                          <a:latin typeface="Athelas" panose="02000503000000020003" pitchFamily="2" charset="0"/>
                        </a:rPr>
                        <a:t>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1200" b="0" i="0" u="none" strike="noStrike" dirty="0">
                          <a:solidFill>
                            <a:srgbClr val="000000"/>
                          </a:solidFill>
                          <a:effectLst/>
                          <a:latin typeface="Athelas" panose="02000503000000020003" pitchFamily="2" charset="0"/>
                        </a:rPr>
                        <a:t>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extLst>
                  <a:ext uri="{0D108BD9-81ED-4DB2-BD59-A6C34878D82A}">
                    <a16:rowId xmlns:a16="http://schemas.microsoft.com/office/drawing/2014/main" xmlns="" val="56542319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primar/mediu</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1200" b="0" i="0" u="none" strike="noStrike">
                          <a:solidFill>
                            <a:srgbClr val="000000"/>
                          </a:solidFill>
                          <a:effectLst/>
                          <a:latin typeface="Athelas" panose="02000503000000020003" pitchFamily="2" charset="0"/>
                        </a:rPr>
                        <a:t>53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6F6"/>
                    </a:solidFill>
                  </a:tcPr>
                </a:tc>
                <a:extLst>
                  <a:ext uri="{0D108BD9-81ED-4DB2-BD59-A6C34878D82A}">
                    <a16:rowId xmlns:a16="http://schemas.microsoft.com/office/drawing/2014/main" xmlns="" val="127357696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superior</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EEEE"/>
                    </a:solidFill>
                  </a:tcPr>
                </a:tc>
                <a:tc>
                  <a:txBody>
                    <a:bodyPr/>
                    <a:lstStyle/>
                    <a:p>
                      <a:pPr algn="ctr" fontAlgn="ctr"/>
                      <a:r>
                        <a:rPr lang="en-US" sz="1200" b="0" i="0" u="none" strike="noStrike">
                          <a:solidFill>
                            <a:srgbClr val="000000"/>
                          </a:solidFill>
                          <a:effectLst/>
                          <a:latin typeface="Athelas" panose="02000503000000020003" pitchFamily="2" charset="0"/>
                        </a:rPr>
                        <a:t>71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extLst>
                  <a:ext uri="{0D108BD9-81ED-4DB2-BD59-A6C34878D82A}">
                    <a16:rowId xmlns:a16="http://schemas.microsoft.com/office/drawing/2014/main" xmlns="" val="2560690225"/>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Privat</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50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1200" b="0" i="0" u="none" strike="noStrike">
                          <a:solidFill>
                            <a:srgbClr val="000000"/>
                          </a:solidFill>
                          <a:effectLst/>
                          <a:latin typeface="Athelas" panose="02000503000000020003" pitchFamily="2" charset="0"/>
                        </a:rPr>
                        <a:t>42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546902526"/>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poziția actuală</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74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9"/>
                    </a:solidFill>
                  </a:tcPr>
                </a:tc>
                <a:tc>
                  <a:txBody>
                    <a:bodyPr/>
                    <a:lstStyle/>
                    <a:p>
                      <a:pPr algn="ctr" fontAlgn="ctr"/>
                      <a:r>
                        <a:rPr lang="en-US" sz="1200" b="0" i="0" u="none" strike="noStrike">
                          <a:solidFill>
                            <a:srgbClr val="000000"/>
                          </a:solidFill>
                          <a:effectLst/>
                          <a:latin typeface="Athelas" panose="02000503000000020003" pitchFamily="2" charset="0"/>
                        </a:rPr>
                        <a:t>53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BECB3"/>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C"/>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extLst>
                  <a:ext uri="{0D108BD9-81ED-4DB2-BD59-A6C34878D82A}">
                    <a16:rowId xmlns:a16="http://schemas.microsoft.com/office/drawing/2014/main" xmlns="" val="26699562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43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F0C1"/>
                    </a:solidFill>
                  </a:tcPr>
                </a:tc>
                <a:tc>
                  <a:txBody>
                    <a:bodyPr/>
                    <a:lstStyle/>
                    <a:p>
                      <a:pPr algn="ctr" fontAlgn="ctr"/>
                      <a:r>
                        <a:rPr lang="en-US" sz="1200" b="0" i="0" u="none" strike="noStrike">
                          <a:solidFill>
                            <a:srgbClr val="000000"/>
                          </a:solidFill>
                          <a:effectLst/>
                          <a:latin typeface="Athelas" panose="02000503000000020003" pitchFamily="2" charset="0"/>
                        </a:rPr>
                        <a:t>46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7EEBD"/>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FBEF"/>
                    </a:solidFill>
                  </a:tcPr>
                </a:tc>
                <a:extLst>
                  <a:ext uri="{0D108BD9-81ED-4DB2-BD59-A6C34878D82A}">
                    <a16:rowId xmlns:a16="http://schemas.microsoft.com/office/drawing/2014/main" xmlns="" val="78227488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F1C7"/>
                    </a:solidFill>
                  </a:tcPr>
                </a:tc>
                <a:tc>
                  <a:txBody>
                    <a:bodyPr/>
                    <a:lstStyle/>
                    <a:p>
                      <a:pPr algn="ctr" fontAlgn="ctr"/>
                      <a:r>
                        <a:rPr lang="en-US" sz="1200" b="0" i="0" u="none" strike="noStrike">
                          <a:solidFill>
                            <a:srgbClr val="000000"/>
                          </a:solidFill>
                          <a:effectLst/>
                          <a:latin typeface="Athelas" panose="02000503000000020003" pitchFamily="2" charset="0"/>
                        </a:rPr>
                        <a:t>49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1EDB8"/>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CF4"/>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extLst>
                  <a:ext uri="{0D108BD9-81ED-4DB2-BD59-A6C34878D82A}">
                    <a16:rowId xmlns:a16="http://schemas.microsoft.com/office/drawing/2014/main" xmlns="" val="290283663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1200" b="0" i="0" u="none" strike="noStrike">
                          <a:solidFill>
                            <a:srgbClr val="000000"/>
                          </a:solidFill>
                          <a:effectLst/>
                          <a:latin typeface="Athelas" panose="02000503000000020003" pitchFamily="2" charset="0"/>
                        </a:rPr>
                        <a:t>57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4EAAC"/>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extLst>
                  <a:ext uri="{0D108BD9-81ED-4DB2-BD59-A6C34878D82A}">
                    <a16:rowId xmlns:a16="http://schemas.microsoft.com/office/drawing/2014/main" xmlns="" val="41780228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EF4D2"/>
                    </a:solidFill>
                  </a:tcPr>
                </a:tc>
                <a:tc>
                  <a:txBody>
                    <a:bodyPr/>
                    <a:lstStyle/>
                    <a:p>
                      <a:pPr algn="ctr" fontAlgn="ctr"/>
                      <a:r>
                        <a:rPr lang="en-US" sz="1200" b="0" i="0" u="none" strike="noStrike">
                          <a:solidFill>
                            <a:srgbClr val="000000"/>
                          </a:solidFill>
                          <a:effectLst/>
                          <a:latin typeface="Athelas" panose="02000503000000020003" pitchFamily="2" charset="0"/>
                        </a:rPr>
                        <a:t>48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3EEBA"/>
                    </a:solidFill>
                  </a:tcPr>
                </a:tc>
                <a:tc>
                  <a:txBody>
                    <a:bodyPr/>
                    <a:lstStyle/>
                    <a:p>
                      <a:pPr algn="ctr" fontAlgn="ctr"/>
                      <a:r>
                        <a:rPr lang="en-US" sz="1200" b="0" i="0" u="none" strike="noStrike">
                          <a:solidFill>
                            <a:srgbClr val="000000"/>
                          </a:solidFill>
                          <a:effectLst/>
                          <a:latin typeface="Athelas" panose="02000503000000020003" pitchFamily="2" charset="0"/>
                        </a:rPr>
                        <a:t>13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CFBED"/>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1200" b="0" i="0" u="none" strike="noStrike" dirty="0">
                          <a:solidFill>
                            <a:srgbClr val="000000"/>
                          </a:solidFill>
                          <a:effectLst/>
                          <a:latin typeface="Athelas" panose="02000503000000020003" pitchFamily="2" charset="0"/>
                        </a:rPr>
                        <a:t>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6FDF6"/>
                    </a:solidFill>
                  </a:tcPr>
                </a:tc>
                <a:extLst>
                  <a:ext uri="{0D108BD9-81ED-4DB2-BD59-A6C34878D82A}">
                    <a16:rowId xmlns:a16="http://schemas.microsoft.com/office/drawing/2014/main" xmlns="" val="2776733556"/>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domeniul industriei cărții</a:t>
                      </a:r>
                    </a:p>
                  </a:txBody>
                  <a:tcPr marL="4238" marR="4238" marT="4238"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55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1200" b="0" i="0" u="none" strike="noStrike">
                          <a:solidFill>
                            <a:srgbClr val="000000"/>
                          </a:solidFill>
                          <a:effectLst/>
                          <a:latin typeface="Athelas" panose="02000503000000020003" pitchFamily="2" charset="0"/>
                        </a:rPr>
                        <a:t>47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5</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extLst>
                  <a:ext uri="{0D108BD9-81ED-4DB2-BD59-A6C34878D82A}">
                    <a16:rowId xmlns:a16="http://schemas.microsoft.com/office/drawing/2014/main" xmlns="" val="226417358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1200" b="0" i="0" u="none" strike="noStrike">
                          <a:solidFill>
                            <a:srgbClr val="000000"/>
                          </a:solidFill>
                          <a:effectLst/>
                          <a:latin typeface="Athelas" panose="02000503000000020003" pitchFamily="2" charset="0"/>
                        </a:rPr>
                        <a:t>44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17</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EBEB"/>
                    </a:solidFill>
                  </a:tcPr>
                </a:tc>
                <a:extLst>
                  <a:ext uri="{0D108BD9-81ED-4DB2-BD59-A6C34878D82A}">
                    <a16:rowId xmlns:a16="http://schemas.microsoft.com/office/drawing/2014/main" xmlns="" val="103850188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1200" b="0" i="0" u="none" strike="noStrike">
                          <a:solidFill>
                            <a:srgbClr val="000000"/>
                          </a:solidFill>
                          <a:effectLst/>
                          <a:latin typeface="Athelas" panose="02000503000000020003" pitchFamily="2" charset="0"/>
                        </a:rPr>
                        <a:t>50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4</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236991891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1200" b="0" i="0" u="none" strike="noStrike">
                          <a:solidFill>
                            <a:srgbClr val="000000"/>
                          </a:solidFill>
                          <a:effectLst/>
                          <a:latin typeface="Athelas" panose="02000503000000020003" pitchFamily="2" charset="0"/>
                        </a:rPr>
                        <a:t>57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B9B9"/>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4</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353872121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1200" b="0" i="0" u="none" strike="noStrike">
                          <a:solidFill>
                            <a:srgbClr val="000000"/>
                          </a:solidFill>
                          <a:effectLst/>
                          <a:latin typeface="Athelas" panose="02000503000000020003" pitchFamily="2" charset="0"/>
                        </a:rPr>
                        <a:t>54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dirty="0">
                          <a:solidFill>
                            <a:srgbClr val="000000"/>
                          </a:solidFill>
                          <a:effectLst/>
                          <a:latin typeface="Athelas" panose="02000503000000020003" pitchFamily="2" charset="0"/>
                        </a:rPr>
                        <a:t>5</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552628692"/>
                  </a:ext>
                </a:extLst>
              </a:tr>
            </a:tbl>
          </a:graphicData>
        </a:graphic>
      </p:graphicFrame>
    </p:spTree>
    <p:extLst>
      <p:ext uri="{BB962C8B-B14F-4D97-AF65-F5344CB8AC3E}">
        <p14:creationId xmlns:p14="http://schemas.microsoft.com/office/powerpoint/2010/main" val="2586811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A38DAC7-F471-EA6C-7F6D-C7759FD5097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B1EEF78B-9038-DB24-09C3-312381E6DDDE}"/>
              </a:ext>
            </a:extLst>
          </p:cNvPr>
          <p:cNvSpPr>
            <a:spLocks noGrp="1"/>
          </p:cNvSpPr>
          <p:nvPr>
            <p:ph type="title"/>
          </p:nvPr>
        </p:nvSpPr>
        <p:spPr>
          <a:xfrm>
            <a:off x="304802" y="0"/>
            <a:ext cx="11048998" cy="1007706"/>
          </a:xfrm>
        </p:spPr>
        <p:txBody>
          <a:bodyPr vert="horz" anchor="ctr">
            <a:normAutofit/>
          </a:bodyPr>
          <a:lstStyle/>
          <a:p>
            <a:r>
              <a:rPr lang="en-US" sz="1800" b="1" dirty="0">
                <a:solidFill>
                  <a:schemeClr val="tx1"/>
                </a:solidFill>
                <a:latin typeface="Athelas" panose="02000503000000020003" pitchFamily="2" charset="0"/>
                <a:ea typeface="Exo" charset="0"/>
                <a:cs typeface="Exo" charset="0"/>
              </a:rPr>
              <a:t>Q</a:t>
            </a:r>
            <a:r>
              <a:rPr lang="ro-RO" sz="1800" b="1" dirty="0">
                <a:solidFill>
                  <a:schemeClr val="tx1"/>
                </a:solidFill>
                <a:latin typeface="Athelas" panose="02000503000000020003" pitchFamily="2" charset="0"/>
              </a:rPr>
              <a:t>13</a:t>
            </a:r>
            <a:r>
              <a:rPr lang="en-US" sz="1800" b="1" dirty="0">
                <a:solidFill>
                  <a:schemeClr val="tx1"/>
                </a:solidFill>
                <a:latin typeface="Athelas" panose="02000503000000020003" pitchFamily="2" charset="0"/>
              </a:rPr>
              <a:t>. </a:t>
            </a:r>
            <a:r>
              <a:rPr lang="ro-RO" sz="1800" b="1" dirty="0">
                <a:solidFill>
                  <a:schemeClr val="tx1"/>
                </a:solidFill>
                <a:latin typeface="Athelas" panose="02000503000000020003" pitchFamily="2" charset="0"/>
              </a:rPr>
              <a:t>Care sunt principalele domenii ale industriei cărții și lecturii publice în RM care sunt insuficient reglementate în prezent? (scrieți răspunsul mai jos),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p>
        </p:txBody>
      </p:sp>
      <p:pic>
        <p:nvPicPr>
          <p:cNvPr id="4" name="Picture 3">
            <a:extLst>
              <a:ext uri="{FF2B5EF4-FFF2-40B4-BE49-F238E27FC236}">
                <a16:creationId xmlns:a16="http://schemas.microsoft.com/office/drawing/2014/main" xmlns="" id="{0A7F468C-7DBB-4B15-3DA4-B689F41CB0CF}"/>
              </a:ext>
            </a:extLst>
          </p:cNvPr>
          <p:cNvPicPr>
            <a:picLocks noChangeAspect="1"/>
          </p:cNvPicPr>
          <p:nvPr/>
        </p:nvPicPr>
        <p:blipFill>
          <a:blip r:embed="rId3"/>
          <a:srcRect l="27948" t="5835" r="8858" b="5334"/>
          <a:stretch/>
        </p:blipFill>
        <p:spPr>
          <a:xfrm>
            <a:off x="304802" y="1630277"/>
            <a:ext cx="7498078" cy="4621212"/>
          </a:xfrm>
          <a:prstGeom prst="rect">
            <a:avLst/>
          </a:prstGeom>
        </p:spPr>
      </p:pic>
      <p:sp>
        <p:nvSpPr>
          <p:cNvPr id="7" name="TextBox 7">
            <a:extLst>
              <a:ext uri="{FF2B5EF4-FFF2-40B4-BE49-F238E27FC236}">
                <a16:creationId xmlns:a16="http://schemas.microsoft.com/office/drawing/2014/main" xmlns="" id="{4E1B6065-8AED-0D72-B75B-C78FE7BDF2F9}"/>
              </a:ext>
            </a:extLst>
          </p:cNvPr>
          <p:cNvSpPr txBox="1"/>
          <p:nvPr/>
        </p:nvSpPr>
        <p:spPr>
          <a:xfrm>
            <a:off x="7802880" y="2049172"/>
            <a:ext cx="3934695" cy="3293209"/>
          </a:xfrm>
          <a:prstGeom prst="rect">
            <a:avLst/>
          </a:prstGeom>
          <a:noFill/>
        </p:spPr>
        <p:txBody>
          <a:bodyPr wrap="square" rtlCol="0">
            <a:spAutoFit/>
          </a:bodyPr>
          <a:lstStyle/>
          <a:p>
            <a:pPr algn="just">
              <a:defRPr/>
            </a:pPr>
            <a:r>
              <a:rPr lang="ro-RO" sz="1600" dirty="0">
                <a:latin typeface="Athelas" panose="02000503000000020003" pitchFamily="2" charset="0"/>
              </a:rPr>
              <a:t>Respondenții au fost rugați să scrie principalele domenii ale industriei cărții și lecturii publice care sunt insuficient reglementate în prezent; cel mai des, au fost menționate următoarele top 5 domenii:</a:t>
            </a:r>
          </a:p>
          <a:p>
            <a:pPr algn="just">
              <a:defRPr/>
            </a:pPr>
            <a:endParaRPr lang="ro-RO" sz="1600" dirty="0">
              <a:latin typeface="Athelas" panose="02000503000000020003" pitchFamily="2" charset="0"/>
            </a:endParaRPr>
          </a:p>
          <a:p>
            <a:pPr marL="285750" indent="-285750" algn="just">
              <a:buFont typeface="Arial" panose="020B0604020202020204" pitchFamily="34" charset="0"/>
              <a:buChar char="•"/>
              <a:defRPr/>
            </a:pPr>
            <a:r>
              <a:rPr lang="ro-RO" sz="1600" dirty="0">
                <a:latin typeface="Athelas" panose="02000503000000020003" pitchFamily="2" charset="0"/>
              </a:rPr>
              <a:t>Promovarea cărților (10%) </a:t>
            </a:r>
          </a:p>
          <a:p>
            <a:pPr marL="285750" indent="-285750" algn="just">
              <a:buFont typeface="Arial" panose="020B0604020202020204" pitchFamily="34" charset="0"/>
              <a:buChar char="•"/>
              <a:defRPr/>
            </a:pPr>
            <a:r>
              <a:rPr lang="ro-RO" sz="1600" dirty="0">
                <a:latin typeface="Athelas" panose="02000503000000020003" pitchFamily="2" charset="0"/>
              </a:rPr>
              <a:t>Sistemul de finanțare a bibliotecilor (8%)</a:t>
            </a:r>
          </a:p>
          <a:p>
            <a:pPr marL="285750" indent="-285750" algn="just">
              <a:buFont typeface="Arial" panose="020B0604020202020204" pitchFamily="34" charset="0"/>
              <a:buChar char="•"/>
              <a:defRPr/>
            </a:pPr>
            <a:r>
              <a:rPr lang="ro-RO" sz="1600" dirty="0">
                <a:latin typeface="Athelas" panose="02000503000000020003" pitchFamily="2" charset="0"/>
              </a:rPr>
              <a:t>Protecția drepturilor de autor (6%)</a:t>
            </a:r>
          </a:p>
          <a:p>
            <a:pPr marL="285750" indent="-285750" algn="just">
              <a:buFont typeface="Arial" panose="020B0604020202020204" pitchFamily="34" charset="0"/>
              <a:buChar char="•"/>
              <a:defRPr/>
            </a:pPr>
            <a:r>
              <a:rPr lang="ro-RO" sz="1600" dirty="0">
                <a:latin typeface="Athelas" panose="02000503000000020003" pitchFamily="2" charset="0"/>
              </a:rPr>
              <a:t>Reglementarea bibliotecilor/editurilor (6%)</a:t>
            </a:r>
          </a:p>
          <a:p>
            <a:pPr marL="285750" indent="-285750" algn="just">
              <a:buFont typeface="Arial" panose="020B0604020202020204" pitchFamily="34" charset="0"/>
              <a:buChar char="•"/>
              <a:defRPr/>
            </a:pPr>
            <a:r>
              <a:rPr lang="ro-RO" sz="1600" dirty="0">
                <a:latin typeface="Athelas" panose="02000503000000020003" pitchFamily="2" charset="0"/>
              </a:rPr>
              <a:t>Reglementările în sistemul educațional (6%).</a:t>
            </a:r>
          </a:p>
        </p:txBody>
      </p:sp>
    </p:spTree>
    <p:extLst>
      <p:ext uri="{BB962C8B-B14F-4D97-AF65-F5344CB8AC3E}">
        <p14:creationId xmlns:p14="http://schemas.microsoft.com/office/powerpoint/2010/main" val="1025010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16B7BB2-0AC3-32D8-A9B7-45778852121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6F5BC6B3-438C-C1FB-E123-4938195D138E}"/>
              </a:ext>
            </a:extLst>
          </p:cNvPr>
          <p:cNvSpPr>
            <a:spLocks noGrp="1"/>
          </p:cNvSpPr>
          <p:nvPr>
            <p:ph type="title"/>
          </p:nvPr>
        </p:nvSpPr>
        <p:spPr>
          <a:xfrm>
            <a:off x="304802" y="0"/>
            <a:ext cx="11048998" cy="1007706"/>
          </a:xfrm>
        </p:spPr>
        <p:txBody>
          <a:bodyPr vert="horz" anchor="ctr">
            <a:normAutofit/>
          </a:bodyPr>
          <a:lstStyle/>
          <a:p>
            <a:r>
              <a:rPr lang="en-US" sz="1800" b="1" dirty="0">
                <a:solidFill>
                  <a:schemeClr val="tx1"/>
                </a:solidFill>
                <a:latin typeface="Athelas" panose="02000503000000020003" pitchFamily="2" charset="0"/>
                <a:ea typeface="Exo" charset="0"/>
                <a:cs typeface="Exo" charset="0"/>
              </a:rPr>
              <a:t>Q</a:t>
            </a:r>
            <a:r>
              <a:rPr lang="ro-RO" sz="1800" b="1" dirty="0">
                <a:solidFill>
                  <a:schemeClr val="tx1"/>
                </a:solidFill>
                <a:latin typeface="Athelas" panose="02000503000000020003" pitchFamily="2" charset="0"/>
              </a:rPr>
              <a:t>14</a:t>
            </a:r>
            <a:r>
              <a:rPr lang="en-US" sz="1800" b="1" dirty="0">
                <a:solidFill>
                  <a:schemeClr val="tx1"/>
                </a:solidFill>
                <a:latin typeface="Athelas" panose="02000503000000020003" pitchFamily="2" charset="0"/>
              </a:rPr>
              <a:t>. </a:t>
            </a:r>
            <a:r>
              <a:rPr lang="ro-RO" sz="1800" b="1" dirty="0">
                <a:solidFill>
                  <a:schemeClr val="tx1"/>
                </a:solidFill>
                <a:latin typeface="Athelas" panose="02000503000000020003" pitchFamily="2" charset="0"/>
              </a:rPr>
              <a:t>Cum ați aprecia nivelul dvs. de informare despre Codul Deontologic al Bibliotecarului? (selectați un răspuns), </a:t>
            </a:r>
            <a:r>
              <a:rPr lang="ro-RO" sz="1800" b="1" dirty="0">
                <a:solidFill>
                  <a:schemeClr val="tx1">
                    <a:lumMod val="95000"/>
                    <a:lumOff val="5000"/>
                  </a:schemeClr>
                </a:solidFill>
                <a:latin typeface="Athelas" panose="02000503000000020003" pitchFamily="2" charset="0"/>
                <a:ea typeface="Exo" charset="0"/>
                <a:cs typeface="Exo" charset="0"/>
              </a:rPr>
              <a:t>N=199,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bg1">
                    <a:lumMod val="50000"/>
                  </a:schemeClr>
                </a:solidFill>
                <a:latin typeface="Athelas" panose="02000503000000020003" pitchFamily="2" charset="0"/>
                <a:ea typeface="Exo" charset="0"/>
                <a:cs typeface="Exo" charset="0"/>
              </a:rPr>
              <a:t> din bibliotecari</a:t>
            </a:r>
            <a:endParaRPr lang="en-US" sz="1800" b="1" dirty="0">
              <a:solidFill>
                <a:schemeClr val="bg1">
                  <a:lumMod val="50000"/>
                </a:schemeClr>
              </a:solidFill>
              <a:latin typeface="Athelas" panose="02000503000000020003" pitchFamily="2" charset="0"/>
              <a:ea typeface="Exo" charset="0"/>
              <a:cs typeface="Exo" charset="0"/>
            </a:endParaRPr>
          </a:p>
        </p:txBody>
      </p:sp>
      <p:pic>
        <p:nvPicPr>
          <p:cNvPr id="2" name="Picture 1">
            <a:extLst>
              <a:ext uri="{FF2B5EF4-FFF2-40B4-BE49-F238E27FC236}">
                <a16:creationId xmlns:a16="http://schemas.microsoft.com/office/drawing/2014/main" xmlns="" id="{7BB15189-A059-3B36-12A5-413172556F68}"/>
              </a:ext>
            </a:extLst>
          </p:cNvPr>
          <p:cNvPicPr>
            <a:picLocks noChangeAspect="1"/>
          </p:cNvPicPr>
          <p:nvPr/>
        </p:nvPicPr>
        <p:blipFill>
          <a:blip r:embed="rId3"/>
          <a:srcRect l="2468" t="17678" r="31375" b="19173"/>
          <a:stretch/>
        </p:blipFill>
        <p:spPr>
          <a:xfrm>
            <a:off x="304802" y="2532546"/>
            <a:ext cx="5791198" cy="2870125"/>
          </a:xfrm>
          <a:prstGeom prst="rect">
            <a:avLst/>
          </a:prstGeom>
        </p:spPr>
      </p:pic>
      <p:sp>
        <p:nvSpPr>
          <p:cNvPr id="4" name="TextBox 3">
            <a:extLst>
              <a:ext uri="{FF2B5EF4-FFF2-40B4-BE49-F238E27FC236}">
                <a16:creationId xmlns:a16="http://schemas.microsoft.com/office/drawing/2014/main" xmlns="" id="{882DCA63-2383-D6CA-453E-6E0DDF5F98AC}"/>
              </a:ext>
            </a:extLst>
          </p:cNvPr>
          <p:cNvSpPr txBox="1"/>
          <p:nvPr/>
        </p:nvSpPr>
        <p:spPr>
          <a:xfrm>
            <a:off x="7873179" y="3434080"/>
            <a:ext cx="3480621" cy="1077218"/>
          </a:xfrm>
          <a:prstGeom prst="rect">
            <a:avLst/>
          </a:prstGeom>
          <a:noFill/>
        </p:spPr>
        <p:txBody>
          <a:bodyPr wrap="square" rtlCol="0">
            <a:spAutoFit/>
          </a:bodyPr>
          <a:lstStyle/>
          <a:p>
            <a:pPr algn="just"/>
            <a:r>
              <a:rPr lang="ro-MD" sz="1600" dirty="0">
                <a:latin typeface="Athelas" panose="02000503000000020003" pitchFamily="2" charset="0"/>
              </a:rPr>
              <a:t>Circa trei pătrimi dintre bibliotecari consideră că sunt informați despre Codul Deontologic al Bibliotecarului (78%). </a:t>
            </a:r>
          </a:p>
        </p:txBody>
      </p:sp>
    </p:spTree>
    <p:extLst>
      <p:ext uri="{BB962C8B-B14F-4D97-AF65-F5344CB8AC3E}">
        <p14:creationId xmlns:p14="http://schemas.microsoft.com/office/powerpoint/2010/main" val="2569980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88A7B1C-92FA-E65B-D53E-714FA93BC65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C21B3E42-9171-DBCC-2EB6-CBCB23B9593A}"/>
              </a:ext>
            </a:extLst>
          </p:cNvPr>
          <p:cNvSpPr>
            <a:spLocks noGrp="1"/>
          </p:cNvSpPr>
          <p:nvPr>
            <p:ph type="title"/>
          </p:nvPr>
        </p:nvSpPr>
        <p:spPr>
          <a:xfrm>
            <a:off x="304802" y="0"/>
            <a:ext cx="11048998" cy="1007706"/>
          </a:xfrm>
        </p:spPr>
        <p:txBody>
          <a:bodyPr vert="horz" anchor="ctr">
            <a:normAutofit/>
          </a:bodyPr>
          <a:lstStyle/>
          <a:p>
            <a:r>
              <a:rPr lang="en-US" sz="1800" b="1" dirty="0">
                <a:solidFill>
                  <a:schemeClr val="tx1"/>
                </a:solidFill>
                <a:latin typeface="Athelas" panose="02000503000000020003" pitchFamily="2" charset="0"/>
                <a:ea typeface="Exo" charset="0"/>
                <a:cs typeface="Exo" charset="0"/>
              </a:rPr>
              <a:t>Q</a:t>
            </a:r>
            <a:r>
              <a:rPr lang="ro-RO" sz="1800" b="1" dirty="0">
                <a:solidFill>
                  <a:schemeClr val="tx1"/>
                </a:solidFill>
                <a:latin typeface="Athelas" panose="02000503000000020003" pitchFamily="2" charset="0"/>
              </a:rPr>
              <a:t>14</a:t>
            </a:r>
            <a:r>
              <a:rPr lang="en-US" sz="1800" b="1" dirty="0">
                <a:solidFill>
                  <a:schemeClr val="tx1"/>
                </a:solidFill>
                <a:latin typeface="Athelas" panose="02000503000000020003" pitchFamily="2" charset="0"/>
              </a:rPr>
              <a:t>. </a:t>
            </a:r>
            <a:r>
              <a:rPr lang="ro-RO" sz="1800" b="1" dirty="0">
                <a:solidFill>
                  <a:schemeClr val="tx1"/>
                </a:solidFill>
                <a:latin typeface="Athelas" panose="02000503000000020003" pitchFamily="2" charset="0"/>
              </a:rPr>
              <a:t>Cum ați aprecia nivelul dvs. de informare despre Codul Deontologic al Bibliotecarului? (selectați un răspuns),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bg1">
                    <a:lumMod val="50000"/>
                  </a:schemeClr>
                </a:solidFill>
                <a:latin typeface="Athelas" panose="02000503000000020003" pitchFamily="2" charset="0"/>
                <a:ea typeface="Exo" charset="0"/>
                <a:cs typeface="Exo" charset="0"/>
              </a:rPr>
              <a:t> din bibliotecari</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3" name="Rectangle 2">
            <a:extLst>
              <a:ext uri="{FF2B5EF4-FFF2-40B4-BE49-F238E27FC236}">
                <a16:creationId xmlns:a16="http://schemas.microsoft.com/office/drawing/2014/main" xmlns="" id="{A351EEA4-FD9C-E13A-75B6-C1250EB7F6CB}"/>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2" name="Table 1">
            <a:extLst>
              <a:ext uri="{FF2B5EF4-FFF2-40B4-BE49-F238E27FC236}">
                <a16:creationId xmlns:a16="http://schemas.microsoft.com/office/drawing/2014/main" xmlns="" id="{E8986D07-0357-AB3E-5B8B-36CA05DA50EC}"/>
              </a:ext>
            </a:extLst>
          </p:cNvPr>
          <p:cNvGraphicFramePr>
            <a:graphicFrameLocks noGrp="1"/>
          </p:cNvGraphicFramePr>
          <p:nvPr>
            <p:extLst>
              <p:ext uri="{D42A27DB-BD31-4B8C-83A1-F6EECF244321}">
                <p14:modId xmlns:p14="http://schemas.microsoft.com/office/powerpoint/2010/main" val="1705148082"/>
              </p:ext>
            </p:extLst>
          </p:nvPr>
        </p:nvGraphicFramePr>
        <p:xfrm>
          <a:off x="304802" y="1338713"/>
          <a:ext cx="11048996" cy="4863055"/>
        </p:xfrm>
        <a:graphic>
          <a:graphicData uri="http://schemas.openxmlformats.org/drawingml/2006/table">
            <a:tbl>
              <a:tblPr/>
              <a:tblGrid>
                <a:gridCol w="1351278">
                  <a:extLst>
                    <a:ext uri="{9D8B030D-6E8A-4147-A177-3AD203B41FA5}">
                      <a16:colId xmlns:a16="http://schemas.microsoft.com/office/drawing/2014/main" xmlns="" val="175725173"/>
                    </a:ext>
                  </a:extLst>
                </a:gridCol>
                <a:gridCol w="3023496">
                  <a:extLst>
                    <a:ext uri="{9D8B030D-6E8A-4147-A177-3AD203B41FA5}">
                      <a16:colId xmlns:a16="http://schemas.microsoft.com/office/drawing/2014/main" xmlns="" val="3731995144"/>
                    </a:ext>
                  </a:extLst>
                </a:gridCol>
                <a:gridCol w="494852">
                  <a:extLst>
                    <a:ext uri="{9D8B030D-6E8A-4147-A177-3AD203B41FA5}">
                      <a16:colId xmlns:a16="http://schemas.microsoft.com/office/drawing/2014/main" xmlns="" val="834338064"/>
                    </a:ext>
                  </a:extLst>
                </a:gridCol>
                <a:gridCol w="1235874">
                  <a:extLst>
                    <a:ext uri="{9D8B030D-6E8A-4147-A177-3AD203B41FA5}">
                      <a16:colId xmlns:a16="http://schemas.microsoft.com/office/drawing/2014/main" xmlns="" val="3723973540"/>
                    </a:ext>
                  </a:extLst>
                </a:gridCol>
                <a:gridCol w="1235874">
                  <a:extLst>
                    <a:ext uri="{9D8B030D-6E8A-4147-A177-3AD203B41FA5}">
                      <a16:colId xmlns:a16="http://schemas.microsoft.com/office/drawing/2014/main" xmlns="" val="477821318"/>
                    </a:ext>
                  </a:extLst>
                </a:gridCol>
                <a:gridCol w="1235874">
                  <a:extLst>
                    <a:ext uri="{9D8B030D-6E8A-4147-A177-3AD203B41FA5}">
                      <a16:colId xmlns:a16="http://schemas.microsoft.com/office/drawing/2014/main" xmlns="" val="1984346253"/>
                    </a:ext>
                  </a:extLst>
                </a:gridCol>
                <a:gridCol w="1235874">
                  <a:extLst>
                    <a:ext uri="{9D8B030D-6E8A-4147-A177-3AD203B41FA5}">
                      <a16:colId xmlns:a16="http://schemas.microsoft.com/office/drawing/2014/main" xmlns="" val="4079246408"/>
                    </a:ext>
                  </a:extLst>
                </a:gridCol>
                <a:gridCol w="1235874">
                  <a:extLst>
                    <a:ext uri="{9D8B030D-6E8A-4147-A177-3AD203B41FA5}">
                      <a16:colId xmlns:a16="http://schemas.microsoft.com/office/drawing/2014/main" xmlns="" val="2079356551"/>
                    </a:ext>
                  </a:extLst>
                </a:gridCol>
              </a:tblGrid>
              <a:tr h="0">
                <a:tc gridSpan="2">
                  <a:txBody>
                    <a:bodyPr/>
                    <a:lstStyle/>
                    <a:p>
                      <a:pPr algn="ctr" fontAlgn="ctr"/>
                      <a:r>
                        <a:rPr lang="en-US" sz="1200" b="1" i="0" u="none" strike="noStrike">
                          <a:solidFill>
                            <a:srgbClr val="000000"/>
                          </a:solidFill>
                          <a:effectLst/>
                          <a:latin typeface="Athelas" panose="02000503000000020003" pitchFamily="2" charset="0"/>
                        </a:rPr>
                        <a:t>% pe rând</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a:txBody>
                    <a:bodyPr/>
                    <a:lstStyle/>
                    <a:p>
                      <a:pPr algn="ctr" fontAlgn="ctr"/>
                      <a:r>
                        <a:rPr lang="en-US" sz="1200" b="1" i="0" u="none" strike="noStrike">
                          <a:solidFill>
                            <a:srgbClr val="000000"/>
                          </a:solidFill>
                          <a:effectLst/>
                          <a:latin typeface="Athelas" panose="02000503000000020003" pitchFamily="2" charset="0"/>
                        </a:rPr>
                        <a:t>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err="1">
                          <a:solidFill>
                            <a:srgbClr val="000000"/>
                          </a:solidFill>
                          <a:effectLst/>
                          <a:latin typeface="Athelas" panose="02000503000000020003" pitchFamily="2" charset="0"/>
                        </a:rPr>
                        <a:t>Foarte</a:t>
                      </a:r>
                      <a:r>
                        <a:rPr lang="en-US" sz="1200" b="1" i="0" u="none" strike="noStrike" dirty="0">
                          <a:solidFill>
                            <a:srgbClr val="000000"/>
                          </a:solidFill>
                          <a:effectLst/>
                          <a:latin typeface="Athelas" panose="02000503000000020003" pitchFamily="2" charset="0"/>
                        </a:rPr>
                        <a:t> </a:t>
                      </a:r>
                      <a:r>
                        <a:rPr lang="en-US" sz="1200" b="1" i="0" u="none" strike="noStrike" dirty="0" err="1">
                          <a:solidFill>
                            <a:srgbClr val="000000"/>
                          </a:solidFill>
                          <a:effectLst/>
                          <a:latin typeface="Athelas" panose="02000503000000020003" pitchFamily="2" charset="0"/>
                        </a:rPr>
                        <a:t>informat</a:t>
                      </a:r>
                      <a:r>
                        <a:rPr lang="en-US" sz="1200" b="1" i="0" u="none" strike="noStrike" dirty="0">
                          <a:solidFill>
                            <a:srgbClr val="000000"/>
                          </a:solidFill>
                          <a:effectLst/>
                          <a:latin typeface="Athelas" panose="02000503000000020003" pitchFamily="2" charset="0"/>
                        </a:rPr>
                        <a:t>/ă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effectLst/>
                          <a:latin typeface="Athelas" panose="02000503000000020003" pitchFamily="2" charset="0"/>
                        </a:rPr>
                        <a:t>Mai </a:t>
                      </a:r>
                      <a:r>
                        <a:rPr lang="en-US" sz="1200" b="1" i="0" u="none" strike="noStrike" dirty="0" err="1">
                          <a:solidFill>
                            <a:srgbClr val="000000"/>
                          </a:solidFill>
                          <a:effectLst/>
                          <a:latin typeface="Athelas" panose="02000503000000020003" pitchFamily="2" charset="0"/>
                        </a:rPr>
                        <a:t>degrabă</a:t>
                      </a:r>
                      <a:r>
                        <a:rPr lang="en-US" sz="1200" b="1" i="0" u="none" strike="noStrike" dirty="0">
                          <a:solidFill>
                            <a:srgbClr val="000000"/>
                          </a:solidFill>
                          <a:effectLst/>
                          <a:latin typeface="Athelas" panose="02000503000000020003" pitchFamily="2" charset="0"/>
                        </a:rPr>
                        <a:t> </a:t>
                      </a:r>
                      <a:r>
                        <a:rPr lang="en-US" sz="1200" b="1" i="0" u="none" strike="noStrike" dirty="0" err="1">
                          <a:solidFill>
                            <a:srgbClr val="000000"/>
                          </a:solidFill>
                          <a:effectLst/>
                          <a:latin typeface="Athelas" panose="02000503000000020003" pitchFamily="2" charset="0"/>
                        </a:rPr>
                        <a:t>informat</a:t>
                      </a:r>
                      <a:r>
                        <a:rPr lang="en-US" sz="1200" b="1" i="0" u="none" strike="noStrike" dirty="0">
                          <a:solidFill>
                            <a:srgbClr val="000000"/>
                          </a:solidFill>
                          <a:effectLst/>
                          <a:latin typeface="Athelas" panose="02000503000000020003" pitchFamily="2" charset="0"/>
                        </a:rPr>
                        <a:t>/ă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Mai degrabă neinformat/ă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Deloc informat/ă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Nu știu / Fără răspuns</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1770232370"/>
                  </a:ext>
                </a:extLst>
              </a:tr>
              <a:tr h="0">
                <a:tc gridSpan="2">
                  <a:txBody>
                    <a:bodyPr/>
                    <a:lstStyle/>
                    <a:p>
                      <a:pPr algn="ctr" fontAlgn="b"/>
                      <a:r>
                        <a:rPr lang="en-US" sz="1200" b="1" i="0" u="none" strike="noStrike">
                          <a:solidFill>
                            <a:srgbClr val="000000"/>
                          </a:solidFill>
                          <a:effectLst/>
                          <a:latin typeface="Athelas" panose="02000503000000020003" pitchFamily="2" charset="0"/>
                        </a:rPr>
                        <a:t>Total</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1200" b="1" i="0" u="none" strike="noStrike">
                          <a:solidFill>
                            <a:srgbClr val="000000"/>
                          </a:solidFill>
                          <a:effectLst/>
                          <a:latin typeface="Athelas" panose="02000503000000020003" pitchFamily="2" charset="0"/>
                        </a:rPr>
                        <a:t>199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32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681191051"/>
                  </a:ext>
                </a:extLst>
              </a:tr>
              <a:tr h="0">
                <a:tc rowSpan="2">
                  <a:txBody>
                    <a:bodyPr/>
                    <a:lstStyle/>
                    <a:p>
                      <a:pPr algn="ctr" fontAlgn="ctr"/>
                      <a:r>
                        <a:rPr lang="en-US" sz="1200" b="0" i="0" u="none" strike="noStrike">
                          <a:solidFill>
                            <a:srgbClr val="000000"/>
                          </a:solidFill>
                          <a:effectLst/>
                          <a:latin typeface="Athelas" panose="02000503000000020003" pitchFamily="2" charset="0"/>
                        </a:rPr>
                        <a:t>Gen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Femeie</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197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Athelas" panose="02000503000000020003" pitchFamily="2" charset="0"/>
                        </a:rPr>
                        <a:t>32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F6DB"/>
                    </a:solidFill>
                  </a:tcPr>
                </a:tc>
                <a:tc>
                  <a:txBody>
                    <a:bodyPr/>
                    <a:lstStyle/>
                    <a:p>
                      <a:pPr algn="ctr" fontAlgn="ctr"/>
                      <a:r>
                        <a:rPr lang="en-US" sz="1200" b="0" i="0" u="none" strike="noStrike" dirty="0">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F2CC"/>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FCF0"/>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DF7"/>
                    </a:solidFill>
                  </a:tcPr>
                </a:tc>
                <a:extLst>
                  <a:ext uri="{0D108BD9-81ED-4DB2-BD59-A6C34878D82A}">
                    <a16:rowId xmlns:a16="http://schemas.microsoft.com/office/drawing/2014/main" xmlns="" val="131392991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Bărbat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100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650839847"/>
                  </a:ext>
                </a:extLst>
              </a:tr>
              <a:tr h="0">
                <a:tc rowSpan="3">
                  <a:txBody>
                    <a:bodyPr/>
                    <a:lstStyle/>
                    <a:p>
                      <a:pPr algn="ctr" fontAlgn="ctr"/>
                      <a:r>
                        <a:rPr lang="en-US" sz="1200" b="0" i="0" u="none" strike="noStrike">
                          <a:solidFill>
                            <a:srgbClr val="000000"/>
                          </a:solidFill>
                          <a:effectLst/>
                          <a:latin typeface="Athelas" panose="02000503000000020003" pitchFamily="2" charset="0"/>
                        </a:rPr>
                        <a:t>Vârstă</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18-35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DCDCD"/>
                    </a:solidFill>
                  </a:tcPr>
                </a:tc>
                <a:tc>
                  <a:txBody>
                    <a:bodyPr/>
                    <a:lstStyle/>
                    <a:p>
                      <a:pPr algn="ctr" fontAlgn="ctr"/>
                      <a:r>
                        <a:rPr lang="en-US" sz="1200" b="0" i="0" u="none" strike="noStrike">
                          <a:solidFill>
                            <a:srgbClr val="000000"/>
                          </a:solidFill>
                          <a:effectLst/>
                          <a:latin typeface="Athelas" panose="02000503000000020003" pitchFamily="2" charset="0"/>
                        </a:rPr>
                        <a:t>44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1200" b="0" i="0" u="none" strike="noStrike" dirty="0">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37052321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36-55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86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1200" b="0" i="0" u="none" strike="noStrike">
                          <a:solidFill>
                            <a:srgbClr val="000000"/>
                          </a:solidFill>
                          <a:effectLst/>
                          <a:latin typeface="Athelas" panose="02000503000000020003" pitchFamily="2" charset="0"/>
                        </a:rPr>
                        <a:t>43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1200" b="0" i="0" u="none" strike="noStrike" dirty="0">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1F1"/>
                    </a:solidFill>
                  </a:tcPr>
                </a:tc>
                <a:extLst>
                  <a:ext uri="{0D108BD9-81ED-4DB2-BD59-A6C34878D82A}">
                    <a16:rowId xmlns:a16="http://schemas.microsoft.com/office/drawing/2014/main" xmlns="" val="233481861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Peste 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95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DCDCD"/>
                    </a:solidFill>
                  </a:tcPr>
                </a:tc>
                <a:tc>
                  <a:txBody>
                    <a:bodyPr/>
                    <a:lstStyle/>
                    <a:p>
                      <a:pPr algn="ctr" fontAlgn="ctr"/>
                      <a:r>
                        <a:rPr lang="en-US" sz="1200" b="0" i="0" u="none" strike="noStrike" dirty="0">
                          <a:solidFill>
                            <a:srgbClr val="000000"/>
                          </a:solidFill>
                          <a:effectLst/>
                          <a:latin typeface="Athelas" panose="02000503000000020003" pitchFamily="2" charset="0"/>
                        </a:rPr>
                        <a:t>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6B6B6"/>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EEEEE"/>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6F6F6"/>
                    </a:solidFill>
                  </a:tcPr>
                </a:tc>
                <a:extLst>
                  <a:ext uri="{0D108BD9-81ED-4DB2-BD59-A6C34878D82A}">
                    <a16:rowId xmlns:a16="http://schemas.microsoft.com/office/drawing/2014/main" xmlns="" val="2534176980"/>
                  </a:ext>
                </a:extLst>
              </a:tr>
              <a:tr h="0">
                <a:tc rowSpan="4">
                  <a:txBody>
                    <a:bodyPr/>
                    <a:lstStyle/>
                    <a:p>
                      <a:pPr algn="ctr" fontAlgn="ctr"/>
                      <a:r>
                        <a:rPr lang="en-US" sz="1200" b="0" i="0" u="none" strike="noStrike">
                          <a:solidFill>
                            <a:srgbClr val="000000"/>
                          </a:solidFill>
                          <a:effectLst/>
                          <a:latin typeface="Athelas" panose="02000503000000020003" pitchFamily="2" charset="0"/>
                        </a:rPr>
                        <a:t>Ocupație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Bibliotecar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199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F6DC"/>
                    </a:solidFill>
                  </a:tcPr>
                </a:tc>
                <a:tc>
                  <a:txBody>
                    <a:bodyPr/>
                    <a:lstStyle/>
                    <a:p>
                      <a:pPr algn="ctr" fontAlgn="ctr"/>
                      <a:r>
                        <a:rPr lang="en-US" sz="1200" b="0"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F2CC"/>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FBF0"/>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DF8"/>
                    </a:solidFill>
                  </a:tcPr>
                </a:tc>
                <a:extLst>
                  <a:ext uri="{0D108BD9-81ED-4DB2-BD59-A6C34878D82A}">
                    <a16:rowId xmlns:a16="http://schemas.microsoft.com/office/drawing/2014/main" xmlns="" val="233726283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Editor / Traducător / Distribuitor / Scriitor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50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50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7"/>
                    </a:solidFill>
                  </a:tcPr>
                </a:tc>
                <a:extLst>
                  <a:ext uri="{0D108BD9-81ED-4DB2-BD59-A6C34878D82A}">
                    <a16:rowId xmlns:a16="http://schemas.microsoft.com/office/drawing/2014/main" xmlns="" val="395118340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Cadru didactic</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F9E5"/>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F5D8"/>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F5D8"/>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extLst>
                  <a:ext uri="{0D108BD9-81ED-4DB2-BD59-A6C34878D82A}">
                    <a16:rowId xmlns:a16="http://schemas.microsoft.com/office/drawing/2014/main" xmlns="" val="1065152428"/>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Alta</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100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158863011"/>
                  </a:ext>
                </a:extLst>
              </a:tr>
              <a:tr h="0">
                <a:tc rowSpan="4">
                  <a:txBody>
                    <a:bodyPr/>
                    <a:lstStyle/>
                    <a:p>
                      <a:pPr algn="ctr" fontAlgn="ctr"/>
                      <a:r>
                        <a:rPr lang="en-US" sz="1200" b="0" i="0" u="none" strike="noStrike">
                          <a:solidFill>
                            <a:srgbClr val="000000"/>
                          </a:solidFill>
                          <a:effectLst/>
                          <a:latin typeface="Athelas" panose="02000503000000020003" pitchFamily="2" charset="0"/>
                        </a:rPr>
                        <a:t>Sectorul instituției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De stat - biblioteci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1200" b="0" i="0" u="none" strike="noStrike">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B5B5"/>
                    </a:solidFill>
                  </a:tcPr>
                </a:tc>
                <a:tc>
                  <a:txBody>
                    <a:bodyPr/>
                    <a:lstStyle/>
                    <a:p>
                      <a:pPr algn="ctr" fontAlgn="ctr"/>
                      <a:r>
                        <a:rPr lang="en-US" sz="1200" b="0" i="0" u="none" strike="noStrike" dirty="0">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EDED"/>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extLst>
                  <a:ext uri="{0D108BD9-81ED-4DB2-BD59-A6C34878D82A}">
                    <a16:rowId xmlns:a16="http://schemas.microsoft.com/office/drawing/2014/main" xmlns="" val="219782768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primar/mediu</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56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213402043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superior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1200" b="0" i="0" u="none" strike="noStrike">
                          <a:solidFill>
                            <a:srgbClr val="000000"/>
                          </a:solidFill>
                          <a:effectLst/>
                          <a:latin typeface="Athelas" panose="02000503000000020003" pitchFamily="2" charset="0"/>
                        </a:rPr>
                        <a:t>59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04366639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Privat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322466880"/>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poziția actuală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53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E0"/>
                    </a:solidFill>
                  </a:tcPr>
                </a:tc>
                <a:tc>
                  <a:txBody>
                    <a:bodyPr/>
                    <a:lstStyle/>
                    <a:p>
                      <a:pPr algn="ctr" fontAlgn="ctr"/>
                      <a:r>
                        <a:rPr lang="en-US" sz="1200" b="0" i="0" u="none" strike="noStrike">
                          <a:solidFill>
                            <a:srgbClr val="000000"/>
                          </a:solidFill>
                          <a:effectLst/>
                          <a:latin typeface="Athelas" panose="02000503000000020003" pitchFamily="2" charset="0"/>
                        </a:rPr>
                        <a:t>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F6D9"/>
                    </a:solidFill>
                  </a:tcPr>
                </a:tc>
                <a:tc>
                  <a:txBody>
                    <a:bodyPr/>
                    <a:lstStyle/>
                    <a:p>
                      <a:pPr algn="ctr" fontAlgn="ctr"/>
                      <a:r>
                        <a:rPr lang="en-US" sz="1200" b="0"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D"/>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extLst>
                  <a:ext uri="{0D108BD9-81ED-4DB2-BD59-A6C34878D82A}">
                    <a16:rowId xmlns:a16="http://schemas.microsoft.com/office/drawing/2014/main" xmlns="" val="73826950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28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F9E7"/>
                    </a:solidFill>
                  </a:tcPr>
                </a:tc>
                <a:tc>
                  <a:txBody>
                    <a:bodyPr/>
                    <a:lstStyle/>
                    <a:p>
                      <a:pPr algn="ctr" fontAlgn="ctr"/>
                      <a:r>
                        <a:rPr lang="en-US" sz="1200" b="0" i="0" u="none" strike="noStrike">
                          <a:solidFill>
                            <a:srgbClr val="000000"/>
                          </a:solidFill>
                          <a:effectLst/>
                          <a:latin typeface="Athelas" panose="02000503000000020003" pitchFamily="2" charset="0"/>
                        </a:rPr>
                        <a:t>64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1200" b="0" i="0" u="none" strike="noStrike" dirty="0">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DF7"/>
                    </a:solidFill>
                  </a:tcPr>
                </a:tc>
                <a:extLst>
                  <a:ext uri="{0D108BD9-81ED-4DB2-BD59-A6C34878D82A}">
                    <a16:rowId xmlns:a16="http://schemas.microsoft.com/office/drawing/2014/main" xmlns="" val="220657777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2"/>
                    </a:solidFill>
                  </a:tcPr>
                </a:tc>
                <a:tc>
                  <a:txBody>
                    <a:bodyPr/>
                    <a:lstStyle/>
                    <a:p>
                      <a:pPr algn="ctr" fontAlgn="ctr"/>
                      <a:r>
                        <a:rPr lang="en-US" sz="1200" b="0" i="0" u="none" strike="noStrike">
                          <a:solidFill>
                            <a:srgbClr val="000000"/>
                          </a:solidFill>
                          <a:effectLst/>
                          <a:latin typeface="Athelas" panose="02000503000000020003" pitchFamily="2" charset="0"/>
                        </a:rPr>
                        <a:t>50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FBEF"/>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1200" b="0" i="0" u="none" strike="noStrike" dirty="0">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DF7"/>
                    </a:solidFill>
                  </a:tcPr>
                </a:tc>
                <a:extLst>
                  <a:ext uri="{0D108BD9-81ED-4DB2-BD59-A6C34878D82A}">
                    <a16:rowId xmlns:a16="http://schemas.microsoft.com/office/drawing/2014/main" xmlns="" val="297202937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D"/>
                    </a:solidFill>
                  </a:tcPr>
                </a:tc>
                <a:tc>
                  <a:txBody>
                    <a:bodyPr/>
                    <a:lstStyle/>
                    <a:p>
                      <a:pPr algn="ctr" fontAlgn="ctr"/>
                      <a:r>
                        <a:rPr lang="en-US" sz="1200" b="0" i="0" u="none" strike="noStrike">
                          <a:solidFill>
                            <a:srgbClr val="000000"/>
                          </a:solidFill>
                          <a:effectLst/>
                          <a:latin typeface="Athelas" panose="02000503000000020003" pitchFamily="2" charset="0"/>
                        </a:rPr>
                        <a:t>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9"/>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FBEE"/>
                    </a:solidFill>
                  </a:tcPr>
                </a:tc>
                <a:extLst>
                  <a:ext uri="{0D108BD9-81ED-4DB2-BD59-A6C34878D82A}">
                    <a16:rowId xmlns:a16="http://schemas.microsoft.com/office/drawing/2014/main" xmlns="" val="213121306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3F1C8"/>
                    </a:solidFill>
                  </a:tcPr>
                </a:tc>
                <a:tc>
                  <a:txBody>
                    <a:bodyPr/>
                    <a:lstStyle/>
                    <a:p>
                      <a:pPr algn="ctr" fontAlgn="ctr"/>
                      <a:r>
                        <a:rPr lang="en-US" sz="1200" b="0"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CF3D0"/>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7FDF8"/>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DFFFD"/>
                    </a:solidFill>
                  </a:tcPr>
                </a:tc>
                <a:extLst>
                  <a:ext uri="{0D108BD9-81ED-4DB2-BD59-A6C34878D82A}">
                    <a16:rowId xmlns:a16="http://schemas.microsoft.com/office/drawing/2014/main" xmlns="" val="1129938435"/>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domeniul industriei cărții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1200" b="0"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1200" b="0" i="0" u="none" strike="noStrike" dirty="0">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extLst>
                  <a:ext uri="{0D108BD9-81ED-4DB2-BD59-A6C34878D82A}">
                    <a16:rowId xmlns:a16="http://schemas.microsoft.com/office/drawing/2014/main" xmlns="" val="118990502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1200" b="0" i="0" u="none" strike="noStrike">
                          <a:solidFill>
                            <a:srgbClr val="000000"/>
                          </a:solidFill>
                          <a:effectLst/>
                          <a:latin typeface="Athelas" panose="02000503000000020003" pitchFamily="2" charset="0"/>
                        </a:rPr>
                        <a:t>56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BABAB"/>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1200" b="0" i="0" u="none" strike="noStrike" dirty="0">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dirty="0">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extLst>
                  <a:ext uri="{0D108BD9-81ED-4DB2-BD59-A6C34878D82A}">
                    <a16:rowId xmlns:a16="http://schemas.microsoft.com/office/drawing/2014/main" xmlns="" val="130768386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200" b="0" i="0" u="none" strike="noStrike">
                          <a:solidFill>
                            <a:srgbClr val="000000"/>
                          </a:solidFill>
                          <a:effectLst/>
                          <a:latin typeface="Athelas" panose="02000503000000020003" pitchFamily="2" charset="0"/>
                        </a:rPr>
                        <a:t>56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BABAB"/>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EFEF"/>
                    </a:solidFill>
                  </a:tcPr>
                </a:tc>
                <a:tc>
                  <a:txBody>
                    <a:bodyPr/>
                    <a:lstStyle/>
                    <a:p>
                      <a:pPr algn="ctr" fontAlgn="ctr"/>
                      <a:r>
                        <a:rPr lang="en-US" sz="1200" b="0" i="0" u="none" strike="noStrike" dirty="0">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1200" b="0" i="0" u="none" strike="noStrike" dirty="0">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extLst>
                  <a:ext uri="{0D108BD9-81ED-4DB2-BD59-A6C34878D82A}">
                    <a16:rowId xmlns:a16="http://schemas.microsoft.com/office/drawing/2014/main" xmlns="" val="118399977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1200" b="0" i="0" u="none" strike="noStrike">
                          <a:solidFill>
                            <a:srgbClr val="000000"/>
                          </a:solidFill>
                          <a:effectLst/>
                          <a:latin typeface="Athelas" panose="02000503000000020003" pitchFamily="2" charset="0"/>
                        </a:rPr>
                        <a:t>54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EAEAE"/>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EFEF"/>
                    </a:solidFill>
                  </a:tcPr>
                </a:tc>
                <a:extLst>
                  <a:ext uri="{0D108BD9-81ED-4DB2-BD59-A6C34878D82A}">
                    <a16:rowId xmlns:a16="http://schemas.microsoft.com/office/drawing/2014/main" xmlns="" val="163586716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56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1200" b="0"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DEDED"/>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1868258125"/>
                  </a:ext>
                </a:extLst>
              </a:tr>
            </a:tbl>
          </a:graphicData>
        </a:graphic>
      </p:graphicFrame>
    </p:spTree>
    <p:extLst>
      <p:ext uri="{BB962C8B-B14F-4D97-AF65-F5344CB8AC3E}">
        <p14:creationId xmlns:p14="http://schemas.microsoft.com/office/powerpoint/2010/main" val="40990369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50415A3-47AE-EAC4-395D-918970CC650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9256285F-18F4-7853-D444-278E174BB84E}"/>
              </a:ext>
            </a:extLst>
          </p:cNvPr>
          <p:cNvSpPr>
            <a:spLocks noGrp="1"/>
          </p:cNvSpPr>
          <p:nvPr>
            <p:ph type="title"/>
          </p:nvPr>
        </p:nvSpPr>
        <p:spPr>
          <a:xfrm>
            <a:off x="304802" y="0"/>
            <a:ext cx="11048998" cy="1007706"/>
          </a:xfrm>
        </p:spPr>
        <p:txBody>
          <a:bodyPr vert="horz" anchor="ctr">
            <a:normAutofit/>
          </a:bodyPr>
          <a:lstStyle/>
          <a:p>
            <a:r>
              <a:rPr lang="en-US" sz="1800" b="1" dirty="0">
                <a:solidFill>
                  <a:schemeClr val="tx1"/>
                </a:solidFill>
                <a:latin typeface="Athelas" panose="02000503000000020003" pitchFamily="2" charset="0"/>
                <a:ea typeface="Exo" charset="0"/>
                <a:cs typeface="Exo" charset="0"/>
              </a:rPr>
              <a:t>Q</a:t>
            </a:r>
            <a:r>
              <a:rPr lang="ro-RO" sz="1800" b="1" dirty="0">
                <a:solidFill>
                  <a:schemeClr val="tx1"/>
                </a:solidFill>
                <a:latin typeface="Athelas" panose="02000503000000020003" pitchFamily="2" charset="0"/>
              </a:rPr>
              <a:t>15</a:t>
            </a:r>
            <a:r>
              <a:rPr lang="en-US" sz="1800" b="1" dirty="0">
                <a:solidFill>
                  <a:schemeClr val="tx1"/>
                </a:solidFill>
                <a:latin typeface="Athelas" panose="02000503000000020003" pitchFamily="2" charset="0"/>
              </a:rPr>
              <a:t>. </a:t>
            </a:r>
            <a:r>
              <a:rPr lang="ro-RO" sz="1800" b="1" dirty="0">
                <a:solidFill>
                  <a:schemeClr val="tx1"/>
                </a:solidFill>
                <a:latin typeface="Athelas" panose="02000503000000020003" pitchFamily="2" charset="0"/>
              </a:rPr>
              <a:t>Cum evaluați infrastructura existentă în industria cărții și lecturii publice în RM (rețelele de biblioteci, librării, distribuitori etc.)? (selectați un răspuns),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p>
        </p:txBody>
      </p:sp>
      <p:pic>
        <p:nvPicPr>
          <p:cNvPr id="2" name="Picture 1">
            <a:extLst>
              <a:ext uri="{FF2B5EF4-FFF2-40B4-BE49-F238E27FC236}">
                <a16:creationId xmlns:a16="http://schemas.microsoft.com/office/drawing/2014/main" xmlns="" id="{CC01F43F-F1E1-0488-C5DA-563158EDA00A}"/>
              </a:ext>
            </a:extLst>
          </p:cNvPr>
          <p:cNvPicPr>
            <a:picLocks noChangeAspect="1"/>
          </p:cNvPicPr>
          <p:nvPr/>
        </p:nvPicPr>
        <p:blipFill>
          <a:blip r:embed="rId3"/>
          <a:srcRect l="5117" t="21461" r="36494" b="16624"/>
          <a:stretch/>
        </p:blipFill>
        <p:spPr>
          <a:xfrm>
            <a:off x="304802" y="2287078"/>
            <a:ext cx="5791198" cy="3114840"/>
          </a:xfrm>
          <a:prstGeom prst="rect">
            <a:avLst/>
          </a:prstGeom>
        </p:spPr>
      </p:pic>
      <p:sp>
        <p:nvSpPr>
          <p:cNvPr id="3" name="TextBox 2">
            <a:extLst>
              <a:ext uri="{FF2B5EF4-FFF2-40B4-BE49-F238E27FC236}">
                <a16:creationId xmlns:a16="http://schemas.microsoft.com/office/drawing/2014/main" xmlns="" id="{0E5B92AB-9E6A-C06C-7E6F-7CC65C13BCE4}"/>
              </a:ext>
            </a:extLst>
          </p:cNvPr>
          <p:cNvSpPr txBox="1"/>
          <p:nvPr/>
        </p:nvSpPr>
        <p:spPr>
          <a:xfrm>
            <a:off x="7873179" y="3182778"/>
            <a:ext cx="3480621" cy="1323439"/>
          </a:xfrm>
          <a:prstGeom prst="rect">
            <a:avLst/>
          </a:prstGeom>
          <a:noFill/>
        </p:spPr>
        <p:txBody>
          <a:bodyPr wrap="square" rtlCol="0">
            <a:spAutoFit/>
          </a:bodyPr>
          <a:lstStyle/>
          <a:p>
            <a:pPr algn="just"/>
            <a:r>
              <a:rPr lang="ro-RO" sz="1600" dirty="0">
                <a:latin typeface="Athelas" panose="02000503000000020003" pitchFamily="2" charset="0"/>
              </a:rPr>
              <a:t>Opinia despre infrastructura existentă în industria cărții a fost divizată. Totodată, circa jumătate dintre respondenți consideră că aceasta este bună (50%). </a:t>
            </a:r>
          </a:p>
        </p:txBody>
      </p:sp>
    </p:spTree>
    <p:extLst>
      <p:ext uri="{BB962C8B-B14F-4D97-AF65-F5344CB8AC3E}">
        <p14:creationId xmlns:p14="http://schemas.microsoft.com/office/powerpoint/2010/main" val="2604479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C1B40A3-47D7-E38C-8758-847BF9220CC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8E017FC7-E4DE-0545-5EC6-A245EB9E2212}"/>
              </a:ext>
            </a:extLst>
          </p:cNvPr>
          <p:cNvSpPr>
            <a:spLocks noGrp="1"/>
          </p:cNvSpPr>
          <p:nvPr>
            <p:ph type="title"/>
          </p:nvPr>
        </p:nvSpPr>
        <p:spPr>
          <a:xfrm>
            <a:off x="304802" y="0"/>
            <a:ext cx="11048998" cy="1007706"/>
          </a:xfrm>
        </p:spPr>
        <p:txBody>
          <a:bodyPr vert="horz" anchor="ctr">
            <a:normAutofit/>
          </a:bodyPr>
          <a:lstStyle/>
          <a:p>
            <a:r>
              <a:rPr lang="en-US" sz="1800" b="1" dirty="0">
                <a:solidFill>
                  <a:schemeClr val="tx1"/>
                </a:solidFill>
                <a:latin typeface="Athelas" panose="02000503000000020003" pitchFamily="2" charset="0"/>
                <a:ea typeface="Exo" charset="0"/>
                <a:cs typeface="Exo" charset="0"/>
              </a:rPr>
              <a:t>Q</a:t>
            </a:r>
            <a:r>
              <a:rPr lang="ro-RO" sz="1800" b="1" dirty="0">
                <a:solidFill>
                  <a:schemeClr val="tx1"/>
                </a:solidFill>
                <a:latin typeface="Athelas" panose="02000503000000020003" pitchFamily="2" charset="0"/>
              </a:rPr>
              <a:t>15</a:t>
            </a:r>
            <a:r>
              <a:rPr lang="en-US" sz="1800" b="1" dirty="0">
                <a:solidFill>
                  <a:schemeClr val="tx1"/>
                </a:solidFill>
                <a:latin typeface="Athelas" panose="02000503000000020003" pitchFamily="2" charset="0"/>
              </a:rPr>
              <a:t>. </a:t>
            </a:r>
            <a:r>
              <a:rPr lang="ro-RO" sz="1800" b="1" dirty="0">
                <a:solidFill>
                  <a:schemeClr val="tx1"/>
                </a:solidFill>
                <a:latin typeface="Athelas" panose="02000503000000020003" pitchFamily="2" charset="0"/>
              </a:rPr>
              <a:t>Cum evaluați infrastructura existentă în industria cărții și lecturii publice în RM (rețelele de biblioteci, librării, distribuitori etc.)? (selectați un răspuns),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3" name="Rectangle 2">
            <a:extLst>
              <a:ext uri="{FF2B5EF4-FFF2-40B4-BE49-F238E27FC236}">
                <a16:creationId xmlns:a16="http://schemas.microsoft.com/office/drawing/2014/main" xmlns="" id="{82262DE0-C7A3-BA97-3F94-AB028E81431F}"/>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2" name="Table 1">
            <a:extLst>
              <a:ext uri="{FF2B5EF4-FFF2-40B4-BE49-F238E27FC236}">
                <a16:creationId xmlns:a16="http://schemas.microsoft.com/office/drawing/2014/main" xmlns="" id="{E59B59AA-925C-F9C5-52DB-ACBBC1AB0F31}"/>
              </a:ext>
            </a:extLst>
          </p:cNvPr>
          <p:cNvGraphicFramePr>
            <a:graphicFrameLocks noGrp="1"/>
          </p:cNvGraphicFramePr>
          <p:nvPr>
            <p:extLst>
              <p:ext uri="{D42A27DB-BD31-4B8C-83A1-F6EECF244321}">
                <p14:modId xmlns:p14="http://schemas.microsoft.com/office/powerpoint/2010/main" val="363007529"/>
              </p:ext>
            </p:extLst>
          </p:nvPr>
        </p:nvGraphicFramePr>
        <p:xfrm>
          <a:off x="304802" y="1338713"/>
          <a:ext cx="11049000" cy="4863055"/>
        </p:xfrm>
        <a:graphic>
          <a:graphicData uri="http://schemas.openxmlformats.org/drawingml/2006/table">
            <a:tbl>
              <a:tblPr/>
              <a:tblGrid>
                <a:gridCol w="1427179">
                  <a:extLst>
                    <a:ext uri="{9D8B030D-6E8A-4147-A177-3AD203B41FA5}">
                      <a16:colId xmlns:a16="http://schemas.microsoft.com/office/drawing/2014/main" xmlns="" val="1304749973"/>
                    </a:ext>
                  </a:extLst>
                </a:gridCol>
                <a:gridCol w="3001384">
                  <a:extLst>
                    <a:ext uri="{9D8B030D-6E8A-4147-A177-3AD203B41FA5}">
                      <a16:colId xmlns:a16="http://schemas.microsoft.com/office/drawing/2014/main" xmlns="" val="3598268220"/>
                    </a:ext>
                  </a:extLst>
                </a:gridCol>
                <a:gridCol w="516367">
                  <a:extLst>
                    <a:ext uri="{9D8B030D-6E8A-4147-A177-3AD203B41FA5}">
                      <a16:colId xmlns:a16="http://schemas.microsoft.com/office/drawing/2014/main" xmlns="" val="1079421627"/>
                    </a:ext>
                  </a:extLst>
                </a:gridCol>
                <a:gridCol w="1220814">
                  <a:extLst>
                    <a:ext uri="{9D8B030D-6E8A-4147-A177-3AD203B41FA5}">
                      <a16:colId xmlns:a16="http://schemas.microsoft.com/office/drawing/2014/main" xmlns="" val="3773085943"/>
                    </a:ext>
                  </a:extLst>
                </a:gridCol>
                <a:gridCol w="1220814">
                  <a:extLst>
                    <a:ext uri="{9D8B030D-6E8A-4147-A177-3AD203B41FA5}">
                      <a16:colId xmlns:a16="http://schemas.microsoft.com/office/drawing/2014/main" xmlns="" val="2158180444"/>
                    </a:ext>
                  </a:extLst>
                </a:gridCol>
                <a:gridCol w="1220814">
                  <a:extLst>
                    <a:ext uri="{9D8B030D-6E8A-4147-A177-3AD203B41FA5}">
                      <a16:colId xmlns:a16="http://schemas.microsoft.com/office/drawing/2014/main" xmlns="" val="1472088473"/>
                    </a:ext>
                  </a:extLst>
                </a:gridCol>
                <a:gridCol w="1220814">
                  <a:extLst>
                    <a:ext uri="{9D8B030D-6E8A-4147-A177-3AD203B41FA5}">
                      <a16:colId xmlns:a16="http://schemas.microsoft.com/office/drawing/2014/main" xmlns="" val="2943491945"/>
                    </a:ext>
                  </a:extLst>
                </a:gridCol>
                <a:gridCol w="1220814">
                  <a:extLst>
                    <a:ext uri="{9D8B030D-6E8A-4147-A177-3AD203B41FA5}">
                      <a16:colId xmlns:a16="http://schemas.microsoft.com/office/drawing/2014/main" xmlns="" val="2923493393"/>
                    </a:ext>
                  </a:extLst>
                </a:gridCol>
              </a:tblGrid>
              <a:tr h="0">
                <a:tc gridSpan="2">
                  <a:txBody>
                    <a:bodyPr/>
                    <a:lstStyle/>
                    <a:p>
                      <a:pPr algn="ctr" fontAlgn="ctr"/>
                      <a:r>
                        <a:rPr lang="en-US" sz="1200" b="1" i="0" u="none" strike="noStrike">
                          <a:solidFill>
                            <a:srgbClr val="000000"/>
                          </a:solidFill>
                          <a:effectLst/>
                          <a:latin typeface="Athelas" panose="02000503000000020003" pitchFamily="2" charset="0"/>
                        </a:rPr>
                        <a:t>% pe rând</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a:txBody>
                    <a:bodyPr/>
                    <a:lstStyle/>
                    <a:p>
                      <a:pPr algn="ctr" fontAlgn="ctr"/>
                      <a:r>
                        <a:rPr lang="en-US" sz="1200" b="1" i="0" u="none" strike="noStrike">
                          <a:solidFill>
                            <a:srgbClr val="000000"/>
                          </a:solidFill>
                          <a:effectLst/>
                          <a:latin typeface="Athelas" panose="02000503000000020003" pitchFamily="2" charset="0"/>
                        </a:rPr>
                        <a:t>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err="1">
                          <a:solidFill>
                            <a:srgbClr val="000000"/>
                          </a:solidFill>
                          <a:effectLst/>
                          <a:latin typeface="Athelas" panose="02000503000000020003" pitchFamily="2" charset="0"/>
                        </a:rPr>
                        <a:t>Foarte</a:t>
                      </a:r>
                      <a:r>
                        <a:rPr lang="en-US" sz="1200" b="1" i="0" u="none" strike="noStrike" dirty="0">
                          <a:solidFill>
                            <a:srgbClr val="000000"/>
                          </a:solidFill>
                          <a:effectLst/>
                          <a:latin typeface="Athelas" panose="02000503000000020003" pitchFamily="2" charset="0"/>
                        </a:rPr>
                        <a:t> </a:t>
                      </a:r>
                      <a:r>
                        <a:rPr lang="en-US" sz="1200" b="1" i="0" u="none" strike="noStrike" dirty="0" err="1">
                          <a:solidFill>
                            <a:srgbClr val="000000"/>
                          </a:solidFill>
                          <a:effectLst/>
                          <a:latin typeface="Athelas" panose="02000503000000020003" pitchFamily="2" charset="0"/>
                        </a:rPr>
                        <a:t>bună</a:t>
                      </a:r>
                      <a:endParaRPr lang="en-US" sz="1200" b="1" i="0" u="none" strike="noStrike" dirty="0">
                        <a:solidFill>
                          <a:srgbClr val="000000"/>
                        </a:solidFill>
                        <a:effectLst/>
                        <a:latin typeface="Athelas" panose="02000503000000020003" pitchFamily="2" charset="0"/>
                      </a:endParaRP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Oarecum bună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err="1">
                          <a:solidFill>
                            <a:srgbClr val="000000"/>
                          </a:solidFill>
                          <a:effectLst/>
                          <a:latin typeface="Athelas" panose="02000503000000020003" pitchFamily="2" charset="0"/>
                        </a:rPr>
                        <a:t>Satisfăcătoare</a:t>
                      </a:r>
                      <a:endParaRPr lang="en-US" sz="1200" b="1" i="0" u="none" strike="noStrike" dirty="0">
                        <a:solidFill>
                          <a:srgbClr val="000000"/>
                        </a:solidFill>
                        <a:effectLst/>
                        <a:latin typeface="Athelas" panose="02000503000000020003" pitchFamily="2" charset="0"/>
                      </a:endParaRP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Nesatisfăcătoare </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Nu știu / Fără răspuns</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2489781007"/>
                  </a:ext>
                </a:extLst>
              </a:tr>
              <a:tr h="0">
                <a:tc gridSpan="2">
                  <a:txBody>
                    <a:bodyPr/>
                    <a:lstStyle/>
                    <a:p>
                      <a:pPr algn="ctr" fontAlgn="b"/>
                      <a:r>
                        <a:rPr lang="en-US" sz="1200" b="1" i="0" u="none" strike="noStrike">
                          <a:solidFill>
                            <a:srgbClr val="000000"/>
                          </a:solidFill>
                          <a:effectLst/>
                          <a:latin typeface="Athelas" panose="02000503000000020003" pitchFamily="2" charset="0"/>
                        </a:rPr>
                        <a:t>Total</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1200" b="1" i="0" u="none" strike="noStrike">
                          <a:solidFill>
                            <a:srgbClr val="000000"/>
                          </a:solidFill>
                          <a:effectLst/>
                          <a:latin typeface="Athelas" panose="02000503000000020003" pitchFamily="2" charset="0"/>
                        </a:rPr>
                        <a:t>248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16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40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1913243698"/>
                  </a:ext>
                </a:extLst>
              </a:tr>
              <a:tr h="0">
                <a:tc rowSpan="2">
                  <a:txBody>
                    <a:bodyPr/>
                    <a:lstStyle/>
                    <a:p>
                      <a:pPr algn="ctr" fontAlgn="ctr"/>
                      <a:r>
                        <a:rPr lang="en-US" sz="1200" b="0" i="0" u="none" strike="noStrike">
                          <a:solidFill>
                            <a:srgbClr val="000000"/>
                          </a:solidFill>
                          <a:effectLst/>
                          <a:latin typeface="Athelas" panose="02000503000000020003" pitchFamily="2" charset="0"/>
                        </a:rPr>
                        <a:t>Gen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Femeie</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234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Athelas" panose="02000503000000020003" pitchFamily="2" charset="0"/>
                        </a:rPr>
                        <a:t>16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F6DB"/>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AEBB1"/>
                    </a:solidFill>
                  </a:tcPr>
                </a:tc>
                <a:tc>
                  <a:txBody>
                    <a:bodyPr/>
                    <a:lstStyle/>
                    <a:p>
                      <a:pPr algn="ctr" fontAlgn="ctr"/>
                      <a:r>
                        <a:rPr lang="en-US" sz="1200" b="0" i="0" u="none" strike="noStrike">
                          <a:solidFill>
                            <a:srgbClr val="000000"/>
                          </a:solidFill>
                          <a:effectLst/>
                          <a:latin typeface="Athelas" panose="02000503000000020003" pitchFamily="2" charset="0"/>
                        </a:rPr>
                        <a:t>40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CE8A5"/>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CF2"/>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extLst>
                  <a:ext uri="{0D108BD9-81ED-4DB2-BD59-A6C34878D82A}">
                    <a16:rowId xmlns:a16="http://schemas.microsoft.com/office/drawing/2014/main" xmlns="" val="49073496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Bărbat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9F7DD"/>
                    </a:solid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1200" b="0"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DE597"/>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9F7DD"/>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229604001"/>
                  </a:ext>
                </a:extLst>
              </a:tr>
              <a:tr h="0">
                <a:tc rowSpan="3">
                  <a:txBody>
                    <a:bodyPr/>
                    <a:lstStyle/>
                    <a:p>
                      <a:pPr algn="ctr" fontAlgn="ctr"/>
                      <a:r>
                        <a:rPr lang="en-US" sz="1200" b="0" i="0" u="none" strike="noStrike">
                          <a:solidFill>
                            <a:srgbClr val="000000"/>
                          </a:solidFill>
                          <a:effectLst/>
                          <a:latin typeface="Athelas" panose="02000503000000020003" pitchFamily="2" charset="0"/>
                        </a:rPr>
                        <a:t>Vârstă</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18-35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1200" b="0" i="0" u="none" strike="noStrike">
                          <a:solidFill>
                            <a:srgbClr val="000000"/>
                          </a:solidFill>
                          <a:effectLst/>
                          <a:latin typeface="Athelas" panose="02000503000000020003" pitchFamily="2" charset="0"/>
                        </a:rPr>
                        <a:t>37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1200" b="0" i="0" u="none" strike="noStrike" dirty="0">
                          <a:solidFill>
                            <a:srgbClr val="000000"/>
                          </a:solidFill>
                          <a:effectLst/>
                          <a:latin typeface="Athelas" panose="02000503000000020003" pitchFamily="2" charset="0"/>
                        </a:rPr>
                        <a:t>27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2446879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36-55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extLst>
                  <a:ext uri="{0D108BD9-81ED-4DB2-BD59-A6C34878D82A}">
                    <a16:rowId xmlns:a16="http://schemas.microsoft.com/office/drawing/2014/main" xmlns="" val="295924752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Peste 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EEEEE"/>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1200" b="0" i="0" u="none" strike="noStrike" dirty="0">
                          <a:solidFill>
                            <a:srgbClr val="000000"/>
                          </a:solidFill>
                          <a:effectLst/>
                          <a:latin typeface="Athelas" panose="02000503000000020003" pitchFamily="2" charset="0"/>
                        </a:rPr>
                        <a:t>45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3B3B3"/>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3F3F3"/>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BFB"/>
                    </a:solidFill>
                  </a:tcPr>
                </a:tc>
                <a:extLst>
                  <a:ext uri="{0D108BD9-81ED-4DB2-BD59-A6C34878D82A}">
                    <a16:rowId xmlns:a16="http://schemas.microsoft.com/office/drawing/2014/main" xmlns="" val="2676462259"/>
                  </a:ext>
                </a:extLst>
              </a:tr>
              <a:tr h="0">
                <a:tc rowSpan="4">
                  <a:txBody>
                    <a:bodyPr/>
                    <a:lstStyle/>
                    <a:p>
                      <a:pPr algn="ctr" fontAlgn="ctr"/>
                      <a:r>
                        <a:rPr lang="en-US" sz="1200" b="0" i="0" u="none" strike="noStrike">
                          <a:solidFill>
                            <a:srgbClr val="000000"/>
                          </a:solidFill>
                          <a:effectLst/>
                          <a:latin typeface="Athelas" panose="02000503000000020003" pitchFamily="2" charset="0"/>
                        </a:rPr>
                        <a:t>Ocupație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Bibliotecar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199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8EBB0"/>
                    </a:solidFill>
                  </a:tcPr>
                </a:tc>
                <a:tc>
                  <a:txBody>
                    <a:bodyPr/>
                    <a:lstStyle/>
                    <a:p>
                      <a:pPr algn="ctr" fontAlgn="ctr"/>
                      <a:r>
                        <a:rPr lang="en-US" sz="1200" b="0"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8E7A1"/>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CF3"/>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DF8"/>
                    </a:solidFill>
                  </a:tcPr>
                </a:tc>
                <a:extLst>
                  <a:ext uri="{0D108BD9-81ED-4DB2-BD59-A6C34878D82A}">
                    <a16:rowId xmlns:a16="http://schemas.microsoft.com/office/drawing/2014/main" xmlns="" val="38583244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Editor / Traducător / Distribuitor / Scriitor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F0C4"/>
                    </a:solidFill>
                  </a:tcPr>
                </a:tc>
                <a:tc>
                  <a:txBody>
                    <a:bodyPr/>
                    <a:lstStyle/>
                    <a:p>
                      <a:pPr algn="ctr" fontAlgn="ctr"/>
                      <a:r>
                        <a:rPr lang="en-US" sz="1200" b="0" i="0" u="none" strike="noStrike">
                          <a:solidFill>
                            <a:srgbClr val="000000"/>
                          </a:solidFill>
                          <a:effectLst/>
                          <a:latin typeface="Athelas" panose="02000503000000020003" pitchFamily="2" charset="0"/>
                        </a:rPr>
                        <a:t>32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1EDB8"/>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1200" b="0" i="0" u="none" strike="noStrike" dirty="0">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2"/>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54496652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Cadru didactic</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1200" b="0" i="0" u="none" strike="noStrike">
                          <a:solidFill>
                            <a:srgbClr val="000000"/>
                          </a:solidFill>
                          <a:effectLst/>
                          <a:latin typeface="Athelas" panose="02000503000000020003" pitchFamily="2" charset="0"/>
                        </a:rPr>
                        <a:t>50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EF8"/>
                    </a:solidFill>
                  </a:tcPr>
                </a:tc>
                <a:extLst>
                  <a:ext uri="{0D108BD9-81ED-4DB2-BD59-A6C34878D82A}">
                    <a16:rowId xmlns:a16="http://schemas.microsoft.com/office/drawing/2014/main" xmlns="" val="295136820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Alta</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8F3CD"/>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DECB4"/>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DECB4"/>
                    </a:solidFill>
                  </a:tcPr>
                </a:tc>
                <a:tc>
                  <a:txBody>
                    <a:bodyPr/>
                    <a:lstStyle/>
                    <a:p>
                      <a:pPr algn="ctr" fontAlgn="ctr"/>
                      <a:r>
                        <a:rPr lang="en-US" sz="1200" b="0" i="0" u="none" strike="noStrike" dirty="0">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4F9E6"/>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4190482307"/>
                  </a:ext>
                </a:extLst>
              </a:tr>
              <a:tr h="0">
                <a:tc rowSpan="4">
                  <a:txBody>
                    <a:bodyPr/>
                    <a:lstStyle/>
                    <a:p>
                      <a:pPr algn="ctr" fontAlgn="ctr"/>
                      <a:r>
                        <a:rPr lang="en-US" sz="1200" b="0" i="0" u="none" strike="noStrike">
                          <a:solidFill>
                            <a:srgbClr val="000000"/>
                          </a:solidFill>
                          <a:effectLst/>
                          <a:latin typeface="Athelas" panose="02000503000000020003" pitchFamily="2" charset="0"/>
                        </a:rPr>
                        <a:t>Sectorul instituției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De stat - biblioteci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EBEB"/>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1200" b="0" i="0" u="none" strike="noStrike">
                          <a:solidFill>
                            <a:srgbClr val="000000"/>
                          </a:solidFill>
                          <a:effectLst/>
                          <a:latin typeface="Athelas" panose="02000503000000020003" pitchFamily="2" charset="0"/>
                        </a:rPr>
                        <a:t>40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BBBB"/>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extLst>
                  <a:ext uri="{0D108BD9-81ED-4DB2-BD59-A6C34878D82A}">
                    <a16:rowId xmlns:a16="http://schemas.microsoft.com/office/drawing/2014/main" xmlns="" val="405613974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primar/mediu</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1200" b="0" i="0" u="none" strike="noStrike">
                          <a:solidFill>
                            <a:srgbClr val="000000"/>
                          </a:solidFill>
                          <a:effectLst/>
                          <a:latin typeface="Athelas" panose="02000503000000020003" pitchFamily="2" charset="0"/>
                        </a:rPr>
                        <a:t>28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1200" b="0" i="0" u="none" strike="noStrike">
                          <a:solidFill>
                            <a:srgbClr val="000000"/>
                          </a:solidFill>
                          <a:effectLst/>
                          <a:latin typeface="Athelas" panose="02000503000000020003" pitchFamily="2" charset="0"/>
                        </a:rPr>
                        <a:t>47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B0B0"/>
                    </a:solidFill>
                  </a:tcPr>
                </a:tc>
                <a:tc>
                  <a:txBody>
                    <a:bodyPr/>
                    <a:lstStyle/>
                    <a:p>
                      <a:pPr algn="ctr" fontAlgn="ctr"/>
                      <a:r>
                        <a:rPr lang="en-US" sz="1200" b="0" i="0" u="none" strike="noStrike" dirty="0">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dirty="0">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extLst>
                  <a:ext uri="{0D108BD9-81ED-4DB2-BD59-A6C34878D82A}">
                    <a16:rowId xmlns:a16="http://schemas.microsoft.com/office/drawing/2014/main" xmlns="" val="356819308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superior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E7E7"/>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1200" b="0" i="0" u="none" strike="noStrike">
                          <a:solidFill>
                            <a:srgbClr val="000000"/>
                          </a:solidFill>
                          <a:effectLst/>
                          <a:latin typeface="Athelas" panose="02000503000000020003" pitchFamily="2" charset="0"/>
                        </a:rPr>
                        <a:t>52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1200" b="0" i="0" u="none" strike="noStrike" dirty="0">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E7E7"/>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95103043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Privat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1200" b="0" i="0" u="none" strike="noStrike">
                          <a:solidFill>
                            <a:srgbClr val="000000"/>
                          </a:solidFill>
                          <a:effectLst/>
                          <a:latin typeface="Athelas" panose="02000503000000020003" pitchFamily="2" charset="0"/>
                        </a:rPr>
                        <a:t>27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333289040"/>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poziția actuală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74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F2CC"/>
                    </a:solidFill>
                  </a:tcPr>
                </a:tc>
                <a:tc>
                  <a:txBody>
                    <a:bodyPr/>
                    <a:lstStyle/>
                    <a:p>
                      <a:pPr algn="ctr" fontAlgn="ctr"/>
                      <a:r>
                        <a:rPr lang="en-US" sz="1200" b="0" i="0" u="none" strike="noStrike">
                          <a:solidFill>
                            <a:srgbClr val="000000"/>
                          </a:solidFill>
                          <a:effectLst/>
                          <a:latin typeface="Athelas" panose="02000503000000020003" pitchFamily="2" charset="0"/>
                        </a:rPr>
                        <a:t>32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FEDB6"/>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8EBB0"/>
                    </a:solidFill>
                  </a:tcPr>
                </a:tc>
                <a:tc>
                  <a:txBody>
                    <a:bodyPr/>
                    <a:lstStyle/>
                    <a:p>
                      <a:pPr algn="ctr" fontAlgn="ctr"/>
                      <a:r>
                        <a:rPr lang="en-US" sz="1200" b="0" i="0" u="none" strike="noStrike" dirty="0">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CF3"/>
                    </a:solidFill>
                  </a:tcPr>
                </a:tc>
                <a:extLst>
                  <a:ext uri="{0D108BD9-81ED-4DB2-BD59-A6C34878D82A}">
                    <a16:rowId xmlns:a16="http://schemas.microsoft.com/office/drawing/2014/main" xmlns="" val="321956312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F4D2"/>
                    </a:solidFill>
                  </a:tcPr>
                </a:tc>
                <a:tc>
                  <a:txBody>
                    <a:bodyPr/>
                    <a:lstStyle/>
                    <a:p>
                      <a:pPr algn="ctr" fontAlgn="ctr"/>
                      <a:r>
                        <a:rPr lang="en-US" sz="1200" b="0" i="0" u="none" strike="noStrike">
                          <a:solidFill>
                            <a:srgbClr val="000000"/>
                          </a:solidFill>
                          <a:effectLst/>
                          <a:latin typeface="Athelas" panose="02000503000000020003" pitchFamily="2" charset="0"/>
                        </a:rPr>
                        <a:t>37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3EAAC"/>
                    </a:solidFill>
                  </a:tcPr>
                </a:tc>
                <a:tc>
                  <a:txBody>
                    <a:bodyPr/>
                    <a:lstStyle/>
                    <a:p>
                      <a:pPr algn="ctr" fontAlgn="ctr"/>
                      <a:r>
                        <a:rPr lang="en-US" sz="1200" b="0" i="0" u="none" strike="noStrike">
                          <a:solidFill>
                            <a:srgbClr val="000000"/>
                          </a:solidFill>
                          <a:effectLst/>
                          <a:latin typeface="Athelas" panose="02000503000000020003" pitchFamily="2" charset="0"/>
                        </a:rPr>
                        <a:t>40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CE8A5"/>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31358501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FAE8"/>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9EBB1"/>
                    </a:solidFill>
                  </a:tcPr>
                </a:tc>
                <a:tc>
                  <a:txBody>
                    <a:bodyPr/>
                    <a:lstStyle/>
                    <a:p>
                      <a:pPr algn="ctr" fontAlgn="ctr"/>
                      <a:r>
                        <a:rPr lang="en-US" sz="1200" b="0" i="0" u="none" strike="noStrike">
                          <a:solidFill>
                            <a:srgbClr val="000000"/>
                          </a:solidFill>
                          <a:effectLst/>
                          <a:latin typeface="Athelas" panose="02000503000000020003" pitchFamily="2" charset="0"/>
                        </a:rPr>
                        <a:t>45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0E59A"/>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2"/>
                    </a:solidFill>
                  </a:tcPr>
                </a:tc>
                <a:extLst>
                  <a:ext uri="{0D108BD9-81ED-4DB2-BD59-A6C34878D82A}">
                    <a16:rowId xmlns:a16="http://schemas.microsoft.com/office/drawing/2014/main" xmlns="" val="418120963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F6DA"/>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3EEBA"/>
                    </a:solidFill>
                  </a:tcPr>
                </a:tc>
                <a:tc>
                  <a:txBody>
                    <a:bodyPr/>
                    <a:lstStyle/>
                    <a:p>
                      <a:pPr algn="ctr" fontAlgn="ctr"/>
                      <a:r>
                        <a:rPr lang="en-US" sz="1200" b="0" i="0" u="none" strike="noStrike">
                          <a:solidFill>
                            <a:srgbClr val="000000"/>
                          </a:solidFill>
                          <a:effectLst/>
                          <a:latin typeface="Athelas" panose="02000503000000020003" pitchFamily="2" charset="0"/>
                        </a:rPr>
                        <a:t>40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BE8A4"/>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F9E5"/>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409308334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BFBED"/>
                    </a:solid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2EAAB"/>
                    </a:solidFill>
                  </a:tcPr>
                </a:tc>
                <a:tc>
                  <a:txBody>
                    <a:bodyPr/>
                    <a:lstStyle/>
                    <a:p>
                      <a:pPr algn="ctr" fontAlgn="ctr"/>
                      <a:r>
                        <a:rPr lang="en-US" sz="1200" b="0" i="0" u="none" strike="noStrike">
                          <a:solidFill>
                            <a:srgbClr val="000000"/>
                          </a:solidFill>
                          <a:effectLst/>
                          <a:latin typeface="Athelas" panose="02000503000000020003" pitchFamily="2" charset="0"/>
                        </a:rPr>
                        <a:t>44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3E69D"/>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6F9E8"/>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622971052"/>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domeniul industriei cărții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55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1200" b="0" i="0" u="none" strike="noStrike" dirty="0">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extLst>
                  <a:ext uri="{0D108BD9-81ED-4DB2-BD59-A6C34878D82A}">
                    <a16:rowId xmlns:a16="http://schemas.microsoft.com/office/drawing/2014/main" xmlns="" val="33613062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1200" b="0"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67413282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1F1"/>
                    </a:solidFill>
                  </a:tcPr>
                </a:tc>
                <a:tc>
                  <a:txBody>
                    <a:bodyPr/>
                    <a:lstStyle/>
                    <a:p>
                      <a:pPr algn="ctr" fontAlgn="ctr"/>
                      <a:r>
                        <a:rPr lang="en-US" sz="1200" b="0" i="0" u="none" strike="noStrike">
                          <a:solidFill>
                            <a:srgbClr val="000000"/>
                          </a:solidFill>
                          <a:effectLst/>
                          <a:latin typeface="Athelas" panose="02000503000000020003" pitchFamily="2" charset="0"/>
                        </a:rPr>
                        <a:t>41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B9B9"/>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1200" b="0" i="0" u="none" strike="noStrike" dirty="0">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extLst>
                  <a:ext uri="{0D108BD9-81ED-4DB2-BD59-A6C34878D82A}">
                    <a16:rowId xmlns:a16="http://schemas.microsoft.com/office/drawing/2014/main" xmlns="" val="65791445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1200" b="0" i="0" u="none" strike="noStrike">
                          <a:solidFill>
                            <a:srgbClr val="000000"/>
                          </a:solidFill>
                          <a:effectLst/>
                          <a:latin typeface="Athelas" panose="02000503000000020003" pitchFamily="2" charset="0"/>
                        </a:rPr>
                        <a:t>37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775170635"/>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1200" b="0" i="0" u="none" strike="noStrike">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CACAC"/>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BEBEB"/>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579812250"/>
                  </a:ext>
                </a:extLst>
              </a:tr>
            </a:tbl>
          </a:graphicData>
        </a:graphic>
      </p:graphicFrame>
    </p:spTree>
    <p:extLst>
      <p:ext uri="{BB962C8B-B14F-4D97-AF65-F5344CB8AC3E}">
        <p14:creationId xmlns:p14="http://schemas.microsoft.com/office/powerpoint/2010/main" val="27058832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2AD9166-7C18-8091-8755-1D34A9F9195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9341E24E-EF38-F422-B2CF-83385AA8502A}"/>
              </a:ext>
            </a:extLst>
          </p:cNvPr>
          <p:cNvSpPr>
            <a:spLocks noGrp="1"/>
          </p:cNvSpPr>
          <p:nvPr>
            <p:ph type="title"/>
          </p:nvPr>
        </p:nvSpPr>
        <p:spPr>
          <a:xfrm>
            <a:off x="304802" y="0"/>
            <a:ext cx="11048998" cy="1007706"/>
          </a:xfrm>
        </p:spPr>
        <p:txBody>
          <a:bodyPr vert="horz" anchor="ctr">
            <a:normAutofit/>
          </a:bodyPr>
          <a:lstStyle/>
          <a:p>
            <a:r>
              <a:rPr lang="en-US" sz="1800" b="1" dirty="0">
                <a:solidFill>
                  <a:schemeClr val="tx1"/>
                </a:solidFill>
                <a:latin typeface="Athelas" panose="02000503000000020003" pitchFamily="2" charset="0"/>
                <a:ea typeface="Exo" charset="0"/>
                <a:cs typeface="Exo" charset="0"/>
              </a:rPr>
              <a:t>Q</a:t>
            </a:r>
            <a:r>
              <a:rPr lang="ro-RO" sz="1800" b="1" dirty="0">
                <a:solidFill>
                  <a:schemeClr val="tx1"/>
                </a:solidFill>
                <a:latin typeface="Athelas" panose="02000503000000020003" pitchFamily="2" charset="0"/>
              </a:rPr>
              <a:t>16</a:t>
            </a:r>
            <a:r>
              <a:rPr lang="en-US" sz="1800" b="1" dirty="0">
                <a:solidFill>
                  <a:schemeClr val="tx1"/>
                </a:solidFill>
                <a:latin typeface="Athelas" panose="02000503000000020003" pitchFamily="2" charset="0"/>
              </a:rPr>
              <a:t>. </a:t>
            </a:r>
            <a:r>
              <a:rPr lang="ro-RO" sz="1800" b="1" dirty="0">
                <a:solidFill>
                  <a:schemeClr val="tx1"/>
                </a:solidFill>
                <a:latin typeface="Athelas" panose="02000503000000020003" pitchFamily="2" charset="0"/>
              </a:rPr>
              <a:t>Ce schimbări sau îmbunătățiri considerați că sunt necesare în infrastructura industriei cărții și lecturii publice? (scrieți răspunsul mai jos),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p>
        </p:txBody>
      </p:sp>
      <p:pic>
        <p:nvPicPr>
          <p:cNvPr id="4" name="Picture 3">
            <a:extLst>
              <a:ext uri="{FF2B5EF4-FFF2-40B4-BE49-F238E27FC236}">
                <a16:creationId xmlns:a16="http://schemas.microsoft.com/office/drawing/2014/main" xmlns="" id="{C5D294E9-1CE0-375A-CDCC-55324C4061C4}"/>
              </a:ext>
            </a:extLst>
          </p:cNvPr>
          <p:cNvPicPr>
            <a:picLocks noChangeAspect="1"/>
          </p:cNvPicPr>
          <p:nvPr/>
        </p:nvPicPr>
        <p:blipFill>
          <a:blip r:embed="rId3"/>
          <a:srcRect l="33204" t="5207" r="13441" b="3981"/>
          <a:stretch/>
        </p:blipFill>
        <p:spPr>
          <a:xfrm>
            <a:off x="304802" y="1255132"/>
            <a:ext cx="6916271" cy="5265475"/>
          </a:xfrm>
          <a:prstGeom prst="rect">
            <a:avLst/>
          </a:prstGeom>
        </p:spPr>
      </p:pic>
      <p:sp>
        <p:nvSpPr>
          <p:cNvPr id="3" name="TextBox 7">
            <a:extLst>
              <a:ext uri="{FF2B5EF4-FFF2-40B4-BE49-F238E27FC236}">
                <a16:creationId xmlns:a16="http://schemas.microsoft.com/office/drawing/2014/main" xmlns="" id="{F91BBF2C-7754-4307-0E8B-AF66E94824D6}"/>
              </a:ext>
            </a:extLst>
          </p:cNvPr>
          <p:cNvSpPr txBox="1"/>
          <p:nvPr/>
        </p:nvSpPr>
        <p:spPr>
          <a:xfrm>
            <a:off x="7516382" y="2360459"/>
            <a:ext cx="3934695" cy="2800767"/>
          </a:xfrm>
          <a:prstGeom prst="rect">
            <a:avLst/>
          </a:prstGeom>
          <a:noFill/>
        </p:spPr>
        <p:txBody>
          <a:bodyPr wrap="square" rtlCol="0">
            <a:spAutoFit/>
          </a:bodyPr>
          <a:lstStyle/>
          <a:p>
            <a:pPr algn="just">
              <a:defRPr/>
            </a:pPr>
            <a:r>
              <a:rPr lang="ro-RO" sz="1600" dirty="0">
                <a:latin typeface="Athelas" panose="02000503000000020003" pitchFamily="2" charset="0"/>
              </a:rPr>
              <a:t>Fără a li se oferi variantele de răspuns, respondenții au specificat ce schimbări sunt necesare în infrastructura domeniului. </a:t>
            </a:r>
          </a:p>
          <a:p>
            <a:pPr algn="just">
              <a:defRPr/>
            </a:pPr>
            <a:endParaRPr lang="ro-RO" sz="1600" dirty="0">
              <a:latin typeface="Athelas" panose="02000503000000020003" pitchFamily="2" charset="0"/>
            </a:endParaRPr>
          </a:p>
          <a:p>
            <a:pPr algn="just">
              <a:defRPr/>
            </a:pPr>
            <a:r>
              <a:rPr lang="ro-RO" sz="1600" dirty="0">
                <a:latin typeface="Athelas" panose="02000503000000020003" pitchFamily="2" charset="0"/>
              </a:rPr>
              <a:t>Top 5 îmbunătățiri menționate:</a:t>
            </a:r>
          </a:p>
          <a:p>
            <a:pPr algn="just">
              <a:defRPr/>
            </a:pPr>
            <a:endParaRPr lang="ro-RO" sz="1600" dirty="0">
              <a:latin typeface="Athelas" panose="02000503000000020003" pitchFamily="2" charset="0"/>
            </a:endParaRPr>
          </a:p>
          <a:p>
            <a:pPr marL="285750" indent="-285750" algn="just">
              <a:buFont typeface="Arial" panose="020B0604020202020204" pitchFamily="34" charset="0"/>
              <a:buChar char="•"/>
              <a:defRPr/>
            </a:pPr>
            <a:r>
              <a:rPr lang="ro-RO" sz="1600" dirty="0">
                <a:latin typeface="Athelas" panose="02000503000000020003" pitchFamily="2" charset="0"/>
              </a:rPr>
              <a:t>Renovarea bibliotecilor – 18% </a:t>
            </a:r>
          </a:p>
          <a:p>
            <a:pPr marL="285750" indent="-285750" algn="just">
              <a:buFont typeface="Arial" panose="020B0604020202020204" pitchFamily="34" charset="0"/>
              <a:buChar char="•"/>
              <a:defRPr/>
            </a:pPr>
            <a:r>
              <a:rPr lang="ro-RO" sz="1600" dirty="0">
                <a:latin typeface="Athelas" panose="02000503000000020003" pitchFamily="2" charset="0"/>
              </a:rPr>
              <a:t>Campanii de promovare a lecturii – 17%</a:t>
            </a:r>
          </a:p>
          <a:p>
            <a:pPr marL="285750" indent="-285750" algn="just">
              <a:buFont typeface="Arial" panose="020B0604020202020204" pitchFamily="34" charset="0"/>
              <a:buChar char="•"/>
              <a:defRPr/>
            </a:pPr>
            <a:r>
              <a:rPr lang="ro-RO" sz="1600" dirty="0">
                <a:latin typeface="Athelas" panose="02000503000000020003" pitchFamily="2" charset="0"/>
              </a:rPr>
              <a:t>Înnoirea fondului de cărți– 15%</a:t>
            </a:r>
          </a:p>
          <a:p>
            <a:pPr marL="285750" indent="-285750" algn="just">
              <a:buFont typeface="Arial" panose="020B0604020202020204" pitchFamily="34" charset="0"/>
              <a:buChar char="•"/>
              <a:defRPr/>
            </a:pPr>
            <a:r>
              <a:rPr lang="ro-RO" sz="1600" dirty="0">
                <a:latin typeface="Athelas" panose="02000503000000020003" pitchFamily="2" charset="0"/>
              </a:rPr>
              <a:t>Buget mai mare – 11%</a:t>
            </a:r>
          </a:p>
          <a:p>
            <a:pPr marL="285750" indent="-285750" algn="just">
              <a:buFont typeface="Arial" panose="020B0604020202020204" pitchFamily="34" charset="0"/>
              <a:buChar char="•"/>
              <a:defRPr/>
            </a:pPr>
            <a:r>
              <a:rPr lang="ro-RO" sz="1600" dirty="0">
                <a:latin typeface="Athelas" panose="02000503000000020003" pitchFamily="2" charset="0"/>
              </a:rPr>
              <a:t>Digitalizarea bibliotecilor – 8%. </a:t>
            </a:r>
          </a:p>
        </p:txBody>
      </p:sp>
    </p:spTree>
    <p:extLst>
      <p:ext uri="{BB962C8B-B14F-4D97-AF65-F5344CB8AC3E}">
        <p14:creationId xmlns:p14="http://schemas.microsoft.com/office/powerpoint/2010/main" val="410176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11157" y="17250"/>
            <a:ext cx="7848601" cy="990600"/>
          </a:xfrm>
        </p:spPr>
        <p:txBody>
          <a:bodyPr>
            <a:normAutofit/>
          </a:bodyPr>
          <a:lstStyle/>
          <a:p>
            <a:r>
              <a:rPr lang="en-GB" sz="2400" b="1" dirty="0">
                <a:solidFill>
                  <a:schemeClr val="tx1"/>
                </a:solidFill>
                <a:latin typeface="Athelas" panose="02000503000000020003" pitchFamily="2" charset="0"/>
                <a:ea typeface="Exo" charset="0"/>
                <a:cs typeface="Exo" charset="0"/>
              </a:rPr>
              <a:t>MET</a:t>
            </a:r>
            <a:r>
              <a:rPr lang="ro-RO" sz="2400" b="1" dirty="0">
                <a:solidFill>
                  <a:schemeClr val="tx1"/>
                </a:solidFill>
                <a:latin typeface="Athelas" panose="02000503000000020003" pitchFamily="2" charset="0"/>
                <a:ea typeface="Exo" charset="0"/>
                <a:cs typeface="Exo" charset="0"/>
              </a:rPr>
              <a:t>ODOLOGIE – STUDIU CANTITATIV</a:t>
            </a:r>
            <a:endParaRPr lang="x-none" sz="2400" b="1" dirty="0">
              <a:solidFill>
                <a:schemeClr val="tx1"/>
              </a:solidFill>
              <a:latin typeface="Athelas" panose="02000503000000020003" pitchFamily="2" charset="0"/>
              <a:ea typeface="Exo" charset="0"/>
              <a:cs typeface="Exo" charset="0"/>
            </a:endParaRPr>
          </a:p>
        </p:txBody>
      </p:sp>
      <p:sp>
        <p:nvSpPr>
          <p:cNvPr id="4" name="Rectangle 3"/>
          <p:cNvSpPr/>
          <p:nvPr/>
        </p:nvSpPr>
        <p:spPr>
          <a:xfrm>
            <a:off x="611157" y="1961339"/>
            <a:ext cx="10864563" cy="3862596"/>
          </a:xfrm>
          <a:prstGeom prst="rect">
            <a:avLst/>
          </a:prstGeom>
        </p:spPr>
        <p:txBody>
          <a:bodyPr wrap="square">
            <a:spAutoFit/>
          </a:bodyPr>
          <a:lstStyle/>
          <a:p>
            <a:pPr algn="just">
              <a:spcBef>
                <a:spcPts val="600"/>
              </a:spcBef>
              <a:spcAft>
                <a:spcPts val="600"/>
              </a:spcAft>
            </a:pPr>
            <a:r>
              <a:rPr lang="ro-RO" b="1" dirty="0">
                <a:latin typeface="Athelas" panose="02000503000000020003" pitchFamily="2" charset="0"/>
              </a:rPr>
              <a:t>SCOPUL STUDIULUI</a:t>
            </a:r>
            <a:r>
              <a:rPr lang="en-US" b="1" dirty="0">
                <a:latin typeface="Athelas" panose="02000503000000020003" pitchFamily="2" charset="0"/>
              </a:rPr>
              <a:t>: </a:t>
            </a:r>
            <a:r>
              <a:rPr lang="ro-RO" dirty="0">
                <a:latin typeface="Athelas" panose="02000503000000020003" pitchFamily="2" charset="0"/>
              </a:rPr>
              <a:t>Evaluarea </a:t>
            </a:r>
            <a:r>
              <a:rPr lang="ro-RO" sz="1800" dirty="0">
                <a:effectLst/>
                <a:latin typeface="Athelas" panose="02000503000000020003" pitchFamily="2" charset="0"/>
                <a:ea typeface="Times New Roman" panose="02020603050405020304" pitchFamily="18" charset="0"/>
                <a:cs typeface="Times New Roman" panose="02020603050405020304" pitchFamily="18" charset="0"/>
              </a:rPr>
              <a:t>și diagnosticarea sectorului industriei cărții și lecturii publice din Republica Moldova în vederea elaborării programului “Dezvoltarea industriei cărții și lecturii publice pentru perioada 2024 - 2030 în Republica Moldova”</a:t>
            </a:r>
            <a:endParaRPr lang="ro-RO" dirty="0">
              <a:latin typeface="Athelas" panose="02000503000000020003" pitchFamily="2" charset="0"/>
            </a:endParaRPr>
          </a:p>
          <a:p>
            <a:pPr algn="just">
              <a:spcBef>
                <a:spcPts val="600"/>
              </a:spcBef>
              <a:spcAft>
                <a:spcPts val="600"/>
              </a:spcAft>
            </a:pPr>
            <a:r>
              <a:rPr lang="ro-RO" b="1" dirty="0">
                <a:latin typeface="Athelas" panose="02000503000000020003" pitchFamily="2" charset="0"/>
              </a:rPr>
              <a:t>MĂRIME EȘANTION</a:t>
            </a:r>
            <a:r>
              <a:rPr lang="en-GB" b="1" dirty="0">
                <a:latin typeface="Athelas" panose="02000503000000020003" pitchFamily="2" charset="0"/>
              </a:rPr>
              <a:t>: </a:t>
            </a:r>
            <a:r>
              <a:rPr lang="ro-RO" dirty="0">
                <a:latin typeface="Athelas" panose="02000503000000020003" pitchFamily="2" charset="0"/>
              </a:rPr>
              <a:t>248 respondenți </a:t>
            </a:r>
          </a:p>
          <a:p>
            <a:pPr algn="just">
              <a:spcBef>
                <a:spcPts val="600"/>
              </a:spcBef>
              <a:spcAft>
                <a:spcPts val="600"/>
              </a:spcAft>
            </a:pPr>
            <a:r>
              <a:rPr lang="ro-RO" b="1" i="0" u="none" strike="noStrike" cap="none" dirty="0">
                <a:latin typeface="Athelas" panose="02000503000000020003" pitchFamily="2" charset="0"/>
                <a:ea typeface="Exo"/>
                <a:cs typeface="Exo"/>
                <a:sym typeface="Exo"/>
              </a:rPr>
              <a:t>RESPONDENȚI</a:t>
            </a:r>
            <a:r>
              <a:rPr lang="en-US" i="0" u="none" strike="noStrike" cap="none" dirty="0">
                <a:latin typeface="Athelas" panose="02000503000000020003" pitchFamily="2" charset="0"/>
                <a:ea typeface="Exo"/>
                <a:cs typeface="Exo"/>
                <a:sym typeface="Exo"/>
              </a:rPr>
              <a:t>:</a:t>
            </a:r>
            <a:r>
              <a:rPr lang="ro-RO" i="0" u="none" strike="noStrike" cap="none" dirty="0">
                <a:latin typeface="Athelas" panose="02000503000000020003" pitchFamily="2" charset="0"/>
                <a:ea typeface="Exo"/>
                <a:cs typeface="Exo"/>
                <a:sym typeface="Exo"/>
              </a:rPr>
              <a:t> </a:t>
            </a:r>
            <a:r>
              <a:rPr lang="ro-RO" i="0" u="none" strike="noStrike" cap="none" dirty="0">
                <a:latin typeface="Athelas" panose="02000503000000020003" pitchFamily="2" charset="0"/>
                <a:ea typeface="Exo"/>
                <a:cs typeface="Times New Roman" panose="02020603050405020304" pitchFamily="18" charset="0"/>
                <a:sym typeface="Exo"/>
              </a:rPr>
              <a:t>S</a:t>
            </a:r>
            <a:r>
              <a:rPr lang="ro-RO" sz="1800" dirty="0">
                <a:effectLst/>
                <a:latin typeface="Athelas" panose="02000503000000020003" pitchFamily="2" charset="0"/>
                <a:ea typeface="Times New Roman" panose="02020603050405020304" pitchFamily="18" charset="0"/>
                <a:cs typeface="Times New Roman" panose="02020603050405020304" pitchFamily="18" charset="0"/>
              </a:rPr>
              <a:t>pecialiști-cheie din sectorul industriei cărții și lecturii publice </a:t>
            </a:r>
          </a:p>
          <a:p>
            <a:pPr algn="just">
              <a:spcBef>
                <a:spcPts val="600"/>
              </a:spcBef>
              <a:spcAft>
                <a:spcPts val="600"/>
              </a:spcAft>
            </a:pPr>
            <a:r>
              <a:rPr lang="ro-RO" b="1" dirty="0">
                <a:latin typeface="Athelas" panose="02000503000000020003" pitchFamily="2" charset="0"/>
                <a:sym typeface="Exo"/>
              </a:rPr>
              <a:t>EȘANTION: </a:t>
            </a:r>
            <a:r>
              <a:rPr lang="ro-RO" b="1" dirty="0">
                <a:latin typeface="Athelas" panose="02000503000000020003" pitchFamily="2" charset="0"/>
                <a:cs typeface="Times New Roman" panose="02020603050405020304" pitchFamily="18" charset="0"/>
                <a:sym typeface="Exo"/>
              </a:rPr>
              <a:t>D</a:t>
            </a:r>
            <a:r>
              <a:rPr lang="ro-RO" sz="1800" dirty="0">
                <a:effectLst/>
                <a:latin typeface="Athelas" panose="02000503000000020003" pitchFamily="2" charset="0"/>
                <a:ea typeface="Times New Roman" panose="02020603050405020304" pitchFamily="18" charset="0"/>
                <a:cs typeface="Times New Roman" panose="02020603050405020304" pitchFamily="18" charset="0"/>
              </a:rPr>
              <a:t>e conveniență (național)</a:t>
            </a:r>
            <a:endParaRPr lang="ro-RO" i="0" u="none" strike="noStrike" cap="none" dirty="0">
              <a:solidFill>
                <a:schemeClr val="dk1"/>
              </a:solidFill>
              <a:latin typeface="Athelas" panose="02000503000000020003" pitchFamily="2" charset="0"/>
              <a:ea typeface="Exo"/>
              <a:cs typeface="Exo"/>
              <a:sym typeface="Exo"/>
            </a:endParaRPr>
          </a:p>
          <a:p>
            <a:pPr>
              <a:spcBef>
                <a:spcPts val="600"/>
              </a:spcBef>
              <a:spcAft>
                <a:spcPts val="600"/>
              </a:spcAft>
            </a:pPr>
            <a:r>
              <a:rPr lang="ro-RO" b="1" dirty="0">
                <a:latin typeface="Athelas" panose="02000503000000020003" pitchFamily="2" charset="0"/>
                <a:ea typeface="Exo" charset="0"/>
                <a:cs typeface="Exo" charset="0"/>
              </a:rPr>
              <a:t>METODA DE COLECTARE</a:t>
            </a:r>
            <a:r>
              <a:rPr lang="en-US" dirty="0">
                <a:latin typeface="Athelas" panose="02000503000000020003" pitchFamily="2" charset="0"/>
                <a:ea typeface="Exo" charset="0"/>
                <a:cs typeface="Exo" charset="0"/>
              </a:rPr>
              <a:t>: </a:t>
            </a:r>
            <a:r>
              <a:rPr lang="ro-RO" sz="1800" dirty="0">
                <a:effectLst/>
                <a:latin typeface="Athelas" panose="02000503000000020003" pitchFamily="2" charset="0"/>
                <a:ea typeface="Times New Roman" panose="02020603050405020304" pitchFamily="18" charset="0"/>
                <a:cs typeface="Times New Roman" panose="02020603050405020304" pitchFamily="18" charset="0"/>
              </a:rPr>
              <a:t>SAQ (Self-</a:t>
            </a:r>
            <a:r>
              <a:rPr lang="ro-RO" sz="1800" dirty="0" err="1">
                <a:effectLst/>
                <a:latin typeface="Athelas" panose="02000503000000020003" pitchFamily="2" charset="0"/>
                <a:ea typeface="Times New Roman" panose="02020603050405020304" pitchFamily="18" charset="0"/>
                <a:cs typeface="Times New Roman" panose="02020603050405020304" pitchFamily="18" charset="0"/>
              </a:rPr>
              <a:t>Administered</a:t>
            </a:r>
            <a:r>
              <a:rPr lang="ro-RO" sz="1800" dirty="0">
                <a:effectLst/>
                <a:latin typeface="Athelas" panose="02000503000000020003" pitchFamily="2" charset="0"/>
                <a:ea typeface="Times New Roman" panose="02020603050405020304" pitchFamily="18" charset="0"/>
                <a:cs typeface="Times New Roman" panose="02020603050405020304" pitchFamily="18" charset="0"/>
              </a:rPr>
              <a:t> </a:t>
            </a:r>
            <a:r>
              <a:rPr lang="ro-RO" sz="1800" dirty="0" err="1">
                <a:effectLst/>
                <a:latin typeface="Athelas" panose="02000503000000020003" pitchFamily="2" charset="0"/>
                <a:ea typeface="Times New Roman" panose="02020603050405020304" pitchFamily="18" charset="0"/>
                <a:cs typeface="Times New Roman" panose="02020603050405020304" pitchFamily="18" charset="0"/>
              </a:rPr>
              <a:t>Questionnaire</a:t>
            </a:r>
            <a:r>
              <a:rPr lang="ro-RO" sz="1800" dirty="0">
                <a:effectLst/>
                <a:latin typeface="Athelas" panose="02000503000000020003" pitchFamily="2" charset="0"/>
                <a:ea typeface="Times New Roman" panose="02020603050405020304" pitchFamily="18" charset="0"/>
                <a:cs typeface="Times New Roman" panose="02020603050405020304" pitchFamily="18" charset="0"/>
              </a:rPr>
              <a:t> – chestionar auto-administrat)</a:t>
            </a:r>
            <a:endParaRPr lang="ro-MD" dirty="0">
              <a:solidFill>
                <a:schemeClr val="dk1"/>
              </a:solidFill>
              <a:latin typeface="Athelas" panose="02000503000000020003" pitchFamily="2" charset="0"/>
            </a:endParaRPr>
          </a:p>
          <a:p>
            <a:pPr>
              <a:spcBef>
                <a:spcPts val="600"/>
              </a:spcBef>
              <a:spcAft>
                <a:spcPts val="600"/>
              </a:spcAft>
            </a:pPr>
            <a:r>
              <a:rPr lang="ro-RO" b="1" dirty="0">
                <a:latin typeface="Athelas" panose="02000503000000020003" pitchFamily="2" charset="0"/>
                <a:ea typeface="Exo" charset="0"/>
                <a:cs typeface="Exo" charset="0"/>
              </a:rPr>
              <a:t>PERIOADA DE COLECTARE A DATELOR</a:t>
            </a:r>
            <a:r>
              <a:rPr lang="en-US" b="1" dirty="0">
                <a:latin typeface="Athelas" panose="02000503000000020003" pitchFamily="2" charset="0"/>
                <a:ea typeface="Exo" charset="0"/>
                <a:cs typeface="Exo" charset="0"/>
              </a:rPr>
              <a:t>:</a:t>
            </a:r>
            <a:r>
              <a:rPr lang="ro-RO" b="1" dirty="0">
                <a:latin typeface="Athelas" panose="02000503000000020003" pitchFamily="2" charset="0"/>
                <a:ea typeface="Exo" charset="0"/>
                <a:cs typeface="Exo" charset="0"/>
              </a:rPr>
              <a:t> </a:t>
            </a:r>
            <a:r>
              <a:rPr lang="ro-RO" dirty="0">
                <a:latin typeface="Athelas" panose="02000503000000020003" pitchFamily="2" charset="0"/>
                <a:ea typeface="Exo" charset="0"/>
                <a:cs typeface="Exo" charset="0"/>
              </a:rPr>
              <a:t>8 – 28 noiembrie 2024</a:t>
            </a:r>
            <a:endParaRPr lang="ro-MD" dirty="0">
              <a:latin typeface="Athelas" panose="02000503000000020003" pitchFamily="2" charset="0"/>
            </a:endParaRPr>
          </a:p>
          <a:p>
            <a:pPr>
              <a:spcBef>
                <a:spcPts val="600"/>
              </a:spcBef>
              <a:spcAft>
                <a:spcPts val="600"/>
              </a:spcAft>
            </a:pPr>
            <a:endParaRPr lang="ro-MD" dirty="0">
              <a:latin typeface="Athelas" panose="02000503000000020003" pitchFamily="2" charset="0"/>
            </a:endParaRPr>
          </a:p>
          <a:p>
            <a:pPr>
              <a:spcAft>
                <a:spcPts val="800"/>
              </a:spcAft>
            </a:pPr>
            <a:r>
              <a:rPr lang="ro-RO" sz="1600" dirty="0">
                <a:solidFill>
                  <a:schemeClr val="bg1">
                    <a:lumMod val="50000"/>
                  </a:schemeClr>
                </a:solidFill>
                <a:latin typeface="Athelas" panose="02000503000000020003" pitchFamily="2" charset="0"/>
                <a:ea typeface="Cambria" charset="0"/>
                <a:cs typeface="Cambria" charset="0"/>
              </a:rPr>
              <a:t>*</a:t>
            </a:r>
            <a:r>
              <a:rPr lang="ro-RO" sz="1400" dirty="0">
                <a:solidFill>
                  <a:schemeClr val="bg1">
                    <a:lumMod val="50000"/>
                  </a:schemeClr>
                </a:solidFill>
                <a:latin typeface="Athelas" panose="02000503000000020003" pitchFamily="2" charset="0"/>
                <a:ea typeface="Cambria" charset="0"/>
                <a:cs typeface="Cambria" charset="0"/>
              </a:rPr>
              <a:t>Se recomandă interpretarea cu atenție a datelor cu baza de calcul mică (nr. de respondenți mai mic de 20 / N=&lt;20)</a:t>
            </a:r>
            <a:r>
              <a:rPr lang="ro-MD" dirty="0">
                <a:solidFill>
                  <a:schemeClr val="bg1">
                    <a:lumMod val="50000"/>
                  </a:schemeClr>
                </a:solidFill>
                <a:latin typeface="Athelas" panose="02000503000000020003" pitchFamily="2" charset="0"/>
              </a:rPr>
              <a:t>.</a:t>
            </a:r>
            <a:endParaRPr lang="en-GB" dirty="0">
              <a:solidFill>
                <a:schemeClr val="bg1">
                  <a:lumMod val="50000"/>
                </a:schemeClr>
              </a:solidFill>
              <a:latin typeface="Athelas" panose="02000503000000020003" pitchFamily="2" charset="0"/>
            </a:endParaRPr>
          </a:p>
        </p:txBody>
      </p:sp>
    </p:spTree>
    <p:extLst>
      <p:ext uri="{BB962C8B-B14F-4D97-AF65-F5344CB8AC3E}">
        <p14:creationId xmlns:p14="http://schemas.microsoft.com/office/powerpoint/2010/main" val="19346932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3598D79-57AA-DA22-8F0E-B33864215B5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EDEE2772-A45D-4045-2ABA-3041A8808528}"/>
              </a:ext>
            </a:extLst>
          </p:cNvPr>
          <p:cNvSpPr>
            <a:spLocks noGrp="1"/>
          </p:cNvSpPr>
          <p:nvPr>
            <p:ph type="title"/>
          </p:nvPr>
        </p:nvSpPr>
        <p:spPr>
          <a:xfrm>
            <a:off x="304802" y="0"/>
            <a:ext cx="11048998" cy="1007706"/>
          </a:xfrm>
        </p:spPr>
        <p:txBody>
          <a:bodyPr vert="horz" anchor="ctr">
            <a:normAutofit/>
          </a:bodyPr>
          <a:lstStyle/>
          <a:p>
            <a:r>
              <a:rPr lang="en-US" sz="1800" b="1" dirty="0">
                <a:solidFill>
                  <a:schemeClr val="tx1"/>
                </a:solidFill>
                <a:latin typeface="Athelas" panose="02000503000000020003" pitchFamily="2" charset="0"/>
                <a:ea typeface="Exo" charset="0"/>
                <a:cs typeface="Exo" charset="0"/>
              </a:rPr>
              <a:t>Q</a:t>
            </a:r>
            <a:r>
              <a:rPr lang="ro-RO" sz="1800" b="1" dirty="0">
                <a:solidFill>
                  <a:schemeClr val="tx1"/>
                </a:solidFill>
                <a:latin typeface="Athelas" panose="02000503000000020003" pitchFamily="2" charset="0"/>
              </a:rPr>
              <a:t>17</a:t>
            </a:r>
            <a:r>
              <a:rPr lang="en-US" sz="1800" b="1" dirty="0">
                <a:solidFill>
                  <a:schemeClr val="tx1"/>
                </a:solidFill>
                <a:latin typeface="Athelas" panose="02000503000000020003" pitchFamily="2" charset="0"/>
              </a:rPr>
              <a:t>. </a:t>
            </a:r>
            <a:r>
              <a:rPr lang="ro-RO" sz="1800" b="1" dirty="0">
                <a:solidFill>
                  <a:schemeClr val="tx1"/>
                </a:solidFill>
                <a:latin typeface="Athelas" panose="02000503000000020003" pitchFamily="2" charset="0"/>
              </a:rPr>
              <a:t>În opinia dvs., cum poate statul sprijini mai bine infrastructura industriei cărții și lecturii publice? (puteți selecta câteva răspunsuri),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p>
        </p:txBody>
      </p:sp>
      <p:pic>
        <p:nvPicPr>
          <p:cNvPr id="5" name="Picture 4">
            <a:extLst>
              <a:ext uri="{FF2B5EF4-FFF2-40B4-BE49-F238E27FC236}">
                <a16:creationId xmlns:a16="http://schemas.microsoft.com/office/drawing/2014/main" xmlns="" id="{78508FEF-C01C-BA6E-1F32-414C32B44805}"/>
              </a:ext>
            </a:extLst>
          </p:cNvPr>
          <p:cNvPicPr>
            <a:picLocks noChangeAspect="1"/>
          </p:cNvPicPr>
          <p:nvPr/>
        </p:nvPicPr>
        <p:blipFill>
          <a:blip r:embed="rId3"/>
          <a:srcRect l="33615" t="4451" r="10800" b="4883"/>
          <a:stretch/>
        </p:blipFill>
        <p:spPr>
          <a:xfrm>
            <a:off x="1603665" y="1773434"/>
            <a:ext cx="8451272" cy="3311132"/>
          </a:xfrm>
          <a:prstGeom prst="rect">
            <a:avLst/>
          </a:prstGeom>
        </p:spPr>
      </p:pic>
      <p:sp>
        <p:nvSpPr>
          <p:cNvPr id="2" name="TextBox 7">
            <a:extLst>
              <a:ext uri="{FF2B5EF4-FFF2-40B4-BE49-F238E27FC236}">
                <a16:creationId xmlns:a16="http://schemas.microsoft.com/office/drawing/2014/main" xmlns="" id="{02337B8E-4CE8-E4CB-316B-99745E509047}"/>
              </a:ext>
            </a:extLst>
          </p:cNvPr>
          <p:cNvSpPr txBox="1"/>
          <p:nvPr/>
        </p:nvSpPr>
        <p:spPr>
          <a:xfrm>
            <a:off x="304802" y="5654159"/>
            <a:ext cx="10954140" cy="830997"/>
          </a:xfrm>
          <a:prstGeom prst="rect">
            <a:avLst/>
          </a:prstGeom>
          <a:noFill/>
        </p:spPr>
        <p:txBody>
          <a:bodyPr wrap="square" rtlCol="0">
            <a:spAutoFit/>
          </a:bodyPr>
          <a:lstStyle/>
          <a:p>
            <a:r>
              <a:rPr lang="ro-MD" sz="1600" dirty="0">
                <a:latin typeface="Athelas" panose="02000503000000020003" pitchFamily="2" charset="0"/>
              </a:rPr>
              <a:t>Modernizarea și extinderea spațiilor bibliotecilor (64%) și organizarea campaniilor naționale de promovare a lecturii (60%) sunt considerate de către respondenți drept principalele 2 metode prin care statul poate susține infrastructura industriei cărții și lecturii publice. </a:t>
            </a:r>
          </a:p>
        </p:txBody>
      </p:sp>
    </p:spTree>
    <p:extLst>
      <p:ext uri="{BB962C8B-B14F-4D97-AF65-F5344CB8AC3E}">
        <p14:creationId xmlns:p14="http://schemas.microsoft.com/office/powerpoint/2010/main" val="29029347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E870FA8-D621-6D55-CBD4-884CF4A0F187}"/>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83FB74B1-9158-9F57-A173-8B9554A8247C}"/>
              </a:ext>
            </a:extLst>
          </p:cNvPr>
          <p:cNvSpPr>
            <a:spLocks noGrp="1"/>
          </p:cNvSpPr>
          <p:nvPr>
            <p:ph type="title"/>
          </p:nvPr>
        </p:nvSpPr>
        <p:spPr>
          <a:xfrm>
            <a:off x="304802" y="0"/>
            <a:ext cx="11048998" cy="1007706"/>
          </a:xfrm>
        </p:spPr>
        <p:txBody>
          <a:bodyPr vert="horz" anchor="ctr">
            <a:normAutofit/>
          </a:bodyPr>
          <a:lstStyle/>
          <a:p>
            <a:r>
              <a:rPr lang="en-US" sz="1800" b="1" dirty="0">
                <a:solidFill>
                  <a:schemeClr val="tx1"/>
                </a:solidFill>
                <a:latin typeface="Athelas" panose="02000503000000020003" pitchFamily="2" charset="0"/>
                <a:ea typeface="Exo" charset="0"/>
                <a:cs typeface="Exo" charset="0"/>
              </a:rPr>
              <a:t>Q</a:t>
            </a:r>
            <a:r>
              <a:rPr lang="ro-RO" sz="1800" b="1" dirty="0">
                <a:solidFill>
                  <a:schemeClr val="tx1"/>
                </a:solidFill>
                <a:latin typeface="Athelas" panose="02000503000000020003" pitchFamily="2" charset="0"/>
              </a:rPr>
              <a:t>17</a:t>
            </a:r>
            <a:r>
              <a:rPr lang="en-US" sz="1800" b="1" dirty="0">
                <a:solidFill>
                  <a:schemeClr val="tx1"/>
                </a:solidFill>
                <a:latin typeface="Athelas" panose="02000503000000020003" pitchFamily="2" charset="0"/>
              </a:rPr>
              <a:t>. </a:t>
            </a:r>
            <a:r>
              <a:rPr lang="ro-RO" sz="1800" b="1" dirty="0">
                <a:solidFill>
                  <a:schemeClr val="tx1"/>
                </a:solidFill>
                <a:latin typeface="Athelas" panose="02000503000000020003" pitchFamily="2" charset="0"/>
              </a:rPr>
              <a:t>În opinia dvs., cum poate statul sprijini mai bine infrastructura industriei cărții și lecturii publice? (puteți selecta câteva răspunsuri),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bg1">
                    <a:lumMod val="50000"/>
                  </a:schemeClr>
                </a:solidFill>
                <a:latin typeface="Athelas" panose="02000503000000020003" pitchFamily="2" charset="0"/>
                <a:ea typeface="Exo" charset="0"/>
                <a:cs typeface="Exo" charset="0"/>
              </a:rPr>
              <a:t/>
            </a:r>
            <a:br>
              <a:rPr lang="ro-RO" sz="1800" b="1" dirty="0">
                <a:solidFill>
                  <a:schemeClr val="bg1">
                    <a:lumMod val="50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3" name="Rectangle 2">
            <a:extLst>
              <a:ext uri="{FF2B5EF4-FFF2-40B4-BE49-F238E27FC236}">
                <a16:creationId xmlns:a16="http://schemas.microsoft.com/office/drawing/2014/main" xmlns="" id="{43A4A3A8-7E67-9A31-8AE5-4FA148C65321}"/>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2" name="Table 1">
            <a:extLst>
              <a:ext uri="{FF2B5EF4-FFF2-40B4-BE49-F238E27FC236}">
                <a16:creationId xmlns:a16="http://schemas.microsoft.com/office/drawing/2014/main" xmlns="" id="{E706349E-DBB7-D6B7-3BBE-24E3B956F217}"/>
              </a:ext>
            </a:extLst>
          </p:cNvPr>
          <p:cNvGraphicFramePr>
            <a:graphicFrameLocks noGrp="1"/>
          </p:cNvGraphicFramePr>
          <p:nvPr>
            <p:extLst>
              <p:ext uri="{D42A27DB-BD31-4B8C-83A1-F6EECF244321}">
                <p14:modId xmlns:p14="http://schemas.microsoft.com/office/powerpoint/2010/main" val="4246644313"/>
              </p:ext>
            </p:extLst>
          </p:nvPr>
        </p:nvGraphicFramePr>
        <p:xfrm>
          <a:off x="0" y="1435515"/>
          <a:ext cx="12192010" cy="4669450"/>
        </p:xfrm>
        <a:graphic>
          <a:graphicData uri="http://schemas.openxmlformats.org/drawingml/2006/table">
            <a:tbl>
              <a:tblPr/>
              <a:tblGrid>
                <a:gridCol w="967372">
                  <a:extLst>
                    <a:ext uri="{9D8B030D-6E8A-4147-A177-3AD203B41FA5}">
                      <a16:colId xmlns:a16="http://schemas.microsoft.com/office/drawing/2014/main" xmlns="" val="394577780"/>
                    </a:ext>
                  </a:extLst>
                </a:gridCol>
                <a:gridCol w="2527668">
                  <a:extLst>
                    <a:ext uri="{9D8B030D-6E8A-4147-A177-3AD203B41FA5}">
                      <a16:colId xmlns:a16="http://schemas.microsoft.com/office/drawing/2014/main" xmlns="" val="84723387"/>
                    </a:ext>
                  </a:extLst>
                </a:gridCol>
                <a:gridCol w="335280">
                  <a:extLst>
                    <a:ext uri="{9D8B030D-6E8A-4147-A177-3AD203B41FA5}">
                      <a16:colId xmlns:a16="http://schemas.microsoft.com/office/drawing/2014/main" xmlns="" val="994477426"/>
                    </a:ext>
                  </a:extLst>
                </a:gridCol>
                <a:gridCol w="836169">
                  <a:extLst>
                    <a:ext uri="{9D8B030D-6E8A-4147-A177-3AD203B41FA5}">
                      <a16:colId xmlns:a16="http://schemas.microsoft.com/office/drawing/2014/main" xmlns="" val="1535709045"/>
                    </a:ext>
                  </a:extLst>
                </a:gridCol>
                <a:gridCol w="836169">
                  <a:extLst>
                    <a:ext uri="{9D8B030D-6E8A-4147-A177-3AD203B41FA5}">
                      <a16:colId xmlns:a16="http://schemas.microsoft.com/office/drawing/2014/main" xmlns="" val="3635892760"/>
                    </a:ext>
                  </a:extLst>
                </a:gridCol>
                <a:gridCol w="836169">
                  <a:extLst>
                    <a:ext uri="{9D8B030D-6E8A-4147-A177-3AD203B41FA5}">
                      <a16:colId xmlns:a16="http://schemas.microsoft.com/office/drawing/2014/main" xmlns="" val="3113824548"/>
                    </a:ext>
                  </a:extLst>
                </a:gridCol>
                <a:gridCol w="836169">
                  <a:extLst>
                    <a:ext uri="{9D8B030D-6E8A-4147-A177-3AD203B41FA5}">
                      <a16:colId xmlns:a16="http://schemas.microsoft.com/office/drawing/2014/main" xmlns="" val="4149603965"/>
                    </a:ext>
                  </a:extLst>
                </a:gridCol>
                <a:gridCol w="836169">
                  <a:extLst>
                    <a:ext uri="{9D8B030D-6E8A-4147-A177-3AD203B41FA5}">
                      <a16:colId xmlns:a16="http://schemas.microsoft.com/office/drawing/2014/main" xmlns="" val="2884331176"/>
                    </a:ext>
                  </a:extLst>
                </a:gridCol>
                <a:gridCol w="836169">
                  <a:extLst>
                    <a:ext uri="{9D8B030D-6E8A-4147-A177-3AD203B41FA5}">
                      <a16:colId xmlns:a16="http://schemas.microsoft.com/office/drawing/2014/main" xmlns="" val="2703082785"/>
                    </a:ext>
                  </a:extLst>
                </a:gridCol>
                <a:gridCol w="836169">
                  <a:extLst>
                    <a:ext uri="{9D8B030D-6E8A-4147-A177-3AD203B41FA5}">
                      <a16:colId xmlns:a16="http://schemas.microsoft.com/office/drawing/2014/main" xmlns="" val="2208742786"/>
                    </a:ext>
                  </a:extLst>
                </a:gridCol>
                <a:gridCol w="836169">
                  <a:extLst>
                    <a:ext uri="{9D8B030D-6E8A-4147-A177-3AD203B41FA5}">
                      <a16:colId xmlns:a16="http://schemas.microsoft.com/office/drawing/2014/main" xmlns="" val="2428567051"/>
                    </a:ext>
                  </a:extLst>
                </a:gridCol>
                <a:gridCol w="836169">
                  <a:extLst>
                    <a:ext uri="{9D8B030D-6E8A-4147-A177-3AD203B41FA5}">
                      <a16:colId xmlns:a16="http://schemas.microsoft.com/office/drawing/2014/main" xmlns="" val="2941454513"/>
                    </a:ext>
                  </a:extLst>
                </a:gridCol>
                <a:gridCol w="836169">
                  <a:extLst>
                    <a:ext uri="{9D8B030D-6E8A-4147-A177-3AD203B41FA5}">
                      <a16:colId xmlns:a16="http://schemas.microsoft.com/office/drawing/2014/main" xmlns="" val="2650231258"/>
                    </a:ext>
                  </a:extLst>
                </a:gridCol>
              </a:tblGrid>
              <a:tr h="0">
                <a:tc gridSpan="2">
                  <a:txBody>
                    <a:bodyPr/>
                    <a:lstStyle/>
                    <a:p>
                      <a:pPr algn="ctr" fontAlgn="ctr"/>
                      <a:r>
                        <a:rPr lang="en-US" sz="1000" b="1" i="0" u="none" strike="noStrike" dirty="0">
                          <a:solidFill>
                            <a:srgbClr val="000000"/>
                          </a:solidFill>
                          <a:effectLst/>
                          <a:latin typeface="Athelas" panose="02000503000000020003" pitchFamily="2" charset="0"/>
                        </a:rPr>
                        <a:t>% pe </a:t>
                      </a:r>
                      <a:r>
                        <a:rPr lang="en-US" sz="1000" b="1" i="0" u="none" strike="noStrike" dirty="0" err="1">
                          <a:solidFill>
                            <a:srgbClr val="000000"/>
                          </a:solidFill>
                          <a:effectLst/>
                          <a:latin typeface="Athelas" panose="02000503000000020003" pitchFamily="2" charset="0"/>
                        </a:rPr>
                        <a:t>rând</a:t>
                      </a:r>
                      <a:endParaRPr lang="en-US" sz="1000" b="1" i="0" u="none" strike="noStrike" dirty="0">
                        <a:solidFill>
                          <a:srgbClr val="000000"/>
                        </a:solidFill>
                        <a:effectLst/>
                        <a:latin typeface="Athelas" panose="02000503000000020003" pitchFamily="2" charset="0"/>
                      </a:endParaRP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a:txBody>
                    <a:bodyPr/>
                    <a:lstStyle/>
                    <a:p>
                      <a:pPr algn="ctr" fontAlgn="ctr"/>
                      <a:r>
                        <a:rPr lang="en-US" sz="1000" b="1" i="0" u="none" strike="noStrike" dirty="0">
                          <a:solidFill>
                            <a:srgbClr val="000000"/>
                          </a:solidFill>
                          <a:effectLst/>
                          <a:latin typeface="Athelas" panose="02000503000000020003" pitchFamily="2" charset="0"/>
                        </a:rPr>
                        <a:t>N</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pt-BR" sz="1000" b="1" i="0" u="none" strike="noStrike" dirty="0">
                          <a:solidFill>
                            <a:srgbClr val="000000"/>
                          </a:solidFill>
                          <a:effectLst/>
                          <a:latin typeface="Athelas" panose="02000503000000020003" pitchFamily="2" charset="0"/>
                        </a:rPr>
                        <a:t>Modernizarea și extinderea spațiilor bibliotecilor</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dirty="0" err="1">
                          <a:solidFill>
                            <a:srgbClr val="000000"/>
                          </a:solidFill>
                          <a:effectLst/>
                          <a:latin typeface="Athelas" panose="02000503000000020003" pitchFamily="2" charset="0"/>
                        </a:rPr>
                        <a:t>Organizarea</a:t>
                      </a:r>
                      <a:r>
                        <a:rPr lang="en-US" sz="1000" b="1" i="0" u="none" strike="noStrike" dirty="0">
                          <a:solidFill>
                            <a:srgbClr val="000000"/>
                          </a:solidFill>
                          <a:effectLst/>
                          <a:latin typeface="Athelas" panose="02000503000000020003" pitchFamily="2" charset="0"/>
                        </a:rPr>
                        <a:t> de </a:t>
                      </a:r>
                      <a:r>
                        <a:rPr lang="en-US" sz="1000" b="1" i="0" u="none" strike="noStrike" dirty="0" err="1">
                          <a:solidFill>
                            <a:srgbClr val="000000"/>
                          </a:solidFill>
                          <a:effectLst/>
                          <a:latin typeface="Athelas" panose="02000503000000020003" pitchFamily="2" charset="0"/>
                        </a:rPr>
                        <a:t>campanii</a:t>
                      </a:r>
                      <a:r>
                        <a:rPr lang="en-US" sz="1000" b="1" i="0" u="none" strike="noStrike" dirty="0">
                          <a:solidFill>
                            <a:srgbClr val="000000"/>
                          </a:solidFill>
                          <a:effectLst/>
                          <a:latin typeface="Athelas" panose="02000503000000020003" pitchFamily="2" charset="0"/>
                        </a:rPr>
                        <a:t> </a:t>
                      </a:r>
                      <a:r>
                        <a:rPr lang="en-US" sz="1000" b="1" i="0" u="none" strike="noStrike" dirty="0" err="1">
                          <a:solidFill>
                            <a:srgbClr val="000000"/>
                          </a:solidFill>
                          <a:effectLst/>
                          <a:latin typeface="Athelas" panose="02000503000000020003" pitchFamily="2" charset="0"/>
                        </a:rPr>
                        <a:t>naționale</a:t>
                      </a:r>
                      <a:r>
                        <a:rPr lang="en-US" sz="1000" b="1" i="0" u="none" strike="noStrike" dirty="0">
                          <a:solidFill>
                            <a:srgbClr val="000000"/>
                          </a:solidFill>
                          <a:effectLst/>
                          <a:latin typeface="Athelas" panose="02000503000000020003" pitchFamily="2" charset="0"/>
                        </a:rPr>
                        <a:t> de </a:t>
                      </a:r>
                      <a:r>
                        <a:rPr lang="en-US" sz="1000" b="1" i="0" u="none" strike="noStrike" dirty="0" err="1">
                          <a:solidFill>
                            <a:srgbClr val="000000"/>
                          </a:solidFill>
                          <a:effectLst/>
                          <a:latin typeface="Athelas" panose="02000503000000020003" pitchFamily="2" charset="0"/>
                        </a:rPr>
                        <a:t>promovare</a:t>
                      </a:r>
                      <a:r>
                        <a:rPr lang="en-US" sz="1000" b="1" i="0" u="none" strike="noStrike" dirty="0">
                          <a:solidFill>
                            <a:srgbClr val="000000"/>
                          </a:solidFill>
                          <a:effectLst/>
                          <a:latin typeface="Athelas" panose="02000503000000020003" pitchFamily="2" charset="0"/>
                        </a:rPr>
                        <a:t> a </a:t>
                      </a:r>
                      <a:r>
                        <a:rPr lang="en-US" sz="1000" b="1" i="0" u="none" strike="noStrike" dirty="0" err="1">
                          <a:solidFill>
                            <a:srgbClr val="000000"/>
                          </a:solidFill>
                          <a:effectLst/>
                          <a:latin typeface="Athelas" panose="02000503000000020003" pitchFamily="2" charset="0"/>
                        </a:rPr>
                        <a:t>lecturii</a:t>
                      </a:r>
                      <a:endParaRPr lang="en-US" sz="1000" b="1" i="0" u="none" strike="noStrike" dirty="0">
                        <a:solidFill>
                          <a:srgbClr val="000000"/>
                        </a:solidFill>
                        <a:effectLst/>
                        <a:latin typeface="Athelas" panose="02000503000000020003" pitchFamily="2" charset="0"/>
                      </a:endParaRP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Subvenții pentru edituri</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Digitalizarea cărților publicate în RM</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Crearea cataloagelor electronice ale bibliotecilor</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Modernizarea procesului de tipărire și editare</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it-IT" sz="1000" b="1" i="0" u="none" strike="noStrike">
                          <a:solidFill>
                            <a:srgbClr val="000000"/>
                          </a:solidFill>
                          <a:effectLst/>
                          <a:latin typeface="Athelas" panose="02000503000000020003" pitchFamily="2" charset="0"/>
                        </a:rPr>
                        <a:t>Sistematizarea și accesul la informația din industria cărții și lecturii publice</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Facilități fiscale pentru distribuitori</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Altele</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dirty="0">
                          <a:solidFill>
                            <a:srgbClr val="000000"/>
                          </a:solidFill>
                          <a:effectLst/>
                          <a:latin typeface="Athelas" panose="02000503000000020003" pitchFamily="2" charset="0"/>
                        </a:rPr>
                        <a:t>Nu </a:t>
                      </a:r>
                      <a:r>
                        <a:rPr lang="en-US" sz="1000" b="1" i="0" u="none" strike="noStrike" dirty="0" err="1">
                          <a:solidFill>
                            <a:srgbClr val="000000"/>
                          </a:solidFill>
                          <a:effectLst/>
                          <a:latin typeface="Athelas" panose="02000503000000020003" pitchFamily="2" charset="0"/>
                        </a:rPr>
                        <a:t>știu</a:t>
                      </a:r>
                      <a:r>
                        <a:rPr lang="en-US" sz="1000" b="1" i="0" u="none" strike="noStrike" dirty="0">
                          <a:solidFill>
                            <a:srgbClr val="000000"/>
                          </a:solidFill>
                          <a:effectLst/>
                          <a:latin typeface="Athelas" panose="02000503000000020003" pitchFamily="2" charset="0"/>
                        </a:rPr>
                        <a:t> / </a:t>
                      </a:r>
                      <a:r>
                        <a:rPr lang="en-US" sz="1000" b="1" i="0" u="none" strike="noStrike" dirty="0" err="1">
                          <a:solidFill>
                            <a:srgbClr val="000000"/>
                          </a:solidFill>
                          <a:effectLst/>
                          <a:latin typeface="Athelas" panose="02000503000000020003" pitchFamily="2" charset="0"/>
                        </a:rPr>
                        <a:t>Fără</a:t>
                      </a:r>
                      <a:r>
                        <a:rPr lang="en-US" sz="1000" b="1" i="0" u="none" strike="noStrike" dirty="0">
                          <a:solidFill>
                            <a:srgbClr val="000000"/>
                          </a:solidFill>
                          <a:effectLst/>
                          <a:latin typeface="Athelas" panose="02000503000000020003" pitchFamily="2" charset="0"/>
                        </a:rPr>
                        <a:t> </a:t>
                      </a:r>
                      <a:r>
                        <a:rPr lang="en-US" sz="1000" b="1" i="0" u="none" strike="noStrike" dirty="0" err="1">
                          <a:solidFill>
                            <a:srgbClr val="000000"/>
                          </a:solidFill>
                          <a:effectLst/>
                          <a:latin typeface="Athelas" panose="02000503000000020003" pitchFamily="2" charset="0"/>
                        </a:rPr>
                        <a:t>răspuns</a:t>
                      </a:r>
                      <a:endParaRPr lang="en-US" sz="1000" b="1" i="0" u="none" strike="noStrike" dirty="0">
                        <a:solidFill>
                          <a:srgbClr val="000000"/>
                        </a:solidFill>
                        <a:effectLst/>
                        <a:latin typeface="Athelas" panose="02000503000000020003" pitchFamily="2" charset="0"/>
                      </a:endParaRP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706708628"/>
                  </a:ext>
                </a:extLst>
              </a:tr>
              <a:tr h="0">
                <a:tc gridSpan="2">
                  <a:txBody>
                    <a:bodyPr/>
                    <a:lstStyle/>
                    <a:p>
                      <a:pPr algn="ctr" fontAlgn="b"/>
                      <a:r>
                        <a:rPr lang="en-US" sz="1000" b="1" i="0" u="none" strike="noStrike">
                          <a:solidFill>
                            <a:srgbClr val="000000"/>
                          </a:solidFill>
                          <a:effectLst/>
                          <a:latin typeface="Athelas" panose="02000503000000020003" pitchFamily="2" charset="0"/>
                        </a:rPr>
                        <a:t>Total</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1000" b="1" i="0" u="none" strike="noStrike">
                          <a:solidFill>
                            <a:srgbClr val="000000"/>
                          </a:solidFill>
                          <a:effectLst/>
                          <a:latin typeface="Athelas" panose="02000503000000020003" pitchFamily="2" charset="0"/>
                        </a:rPr>
                        <a:t>248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000" b="1" i="0" u="none" strike="noStrike">
                          <a:solidFill>
                            <a:srgbClr val="000000"/>
                          </a:solidFill>
                          <a:effectLst/>
                          <a:latin typeface="Athelas" panose="02000503000000020003" pitchFamily="2" charset="0"/>
                        </a:rPr>
                        <a:t>64</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000" b="1" i="0" u="none" strike="noStrike">
                          <a:solidFill>
                            <a:srgbClr val="000000"/>
                          </a:solidFill>
                          <a:effectLst/>
                          <a:latin typeface="Athelas" panose="02000503000000020003" pitchFamily="2" charset="0"/>
                        </a:rPr>
                        <a:t>60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000" b="1" i="0" u="none" strike="noStrike" dirty="0">
                          <a:solidFill>
                            <a:srgbClr val="000000"/>
                          </a:solidFill>
                          <a:effectLst/>
                          <a:latin typeface="Athelas" panose="02000503000000020003" pitchFamily="2" charset="0"/>
                        </a:rPr>
                        <a:t>40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000" b="1" i="0" u="none" strike="noStrike" dirty="0">
                          <a:solidFill>
                            <a:srgbClr val="000000"/>
                          </a:solidFill>
                          <a:effectLst/>
                          <a:latin typeface="Athelas" panose="02000503000000020003" pitchFamily="2" charset="0"/>
                        </a:rPr>
                        <a:t>40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000" b="1" i="0" u="none" strike="noStrike">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000" b="1" i="0" u="none" strike="noStrike">
                          <a:solidFill>
                            <a:srgbClr val="000000"/>
                          </a:solidFill>
                          <a:effectLst/>
                          <a:latin typeface="Athelas" panose="02000503000000020003" pitchFamily="2" charset="0"/>
                        </a:rPr>
                        <a:t>35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000" b="1" i="0" u="none" strike="noStrike">
                          <a:solidFill>
                            <a:srgbClr val="000000"/>
                          </a:solidFill>
                          <a:effectLst/>
                          <a:latin typeface="Athelas" panose="02000503000000020003" pitchFamily="2" charset="0"/>
                        </a:rPr>
                        <a:t>33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000" b="1" i="0" u="none" strike="noStrike">
                          <a:solidFill>
                            <a:srgbClr val="000000"/>
                          </a:solidFill>
                          <a:effectLst/>
                          <a:latin typeface="Athelas" panose="02000503000000020003" pitchFamily="2" charset="0"/>
                        </a:rPr>
                        <a:t>21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000" b="1"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000" b="1" i="0" u="none" strike="noStrike">
                          <a:solidFill>
                            <a:srgbClr val="000000"/>
                          </a:solidFill>
                          <a:effectLst/>
                          <a:latin typeface="Athelas" panose="02000503000000020003" pitchFamily="2" charset="0"/>
                        </a:rPr>
                        <a:t>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1825159588"/>
                  </a:ext>
                </a:extLst>
              </a:tr>
              <a:tr h="0">
                <a:tc rowSpan="2">
                  <a:txBody>
                    <a:bodyPr/>
                    <a:lstStyle/>
                    <a:p>
                      <a:pPr algn="ctr" fontAlgn="ctr"/>
                      <a:r>
                        <a:rPr lang="en-US" sz="1000" b="0" i="0" u="none" strike="noStrike">
                          <a:solidFill>
                            <a:srgbClr val="000000"/>
                          </a:solidFill>
                          <a:effectLst/>
                          <a:latin typeface="Athelas" panose="02000503000000020003" pitchFamily="2" charset="0"/>
                        </a:rPr>
                        <a:t>Gen</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000" b="0" i="0" u="none" strike="noStrike">
                          <a:solidFill>
                            <a:srgbClr val="000000"/>
                          </a:solidFill>
                          <a:effectLst/>
                          <a:latin typeface="Athelas" panose="02000503000000020003" pitchFamily="2" charset="0"/>
                        </a:rPr>
                        <a:t>Femeie</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000" b="1" i="0" u="none" strike="noStrike">
                          <a:solidFill>
                            <a:srgbClr val="000000"/>
                          </a:solidFill>
                          <a:effectLst/>
                          <a:latin typeface="Athelas" panose="02000503000000020003" pitchFamily="2" charset="0"/>
                        </a:rPr>
                        <a:t>234</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000" b="0" i="0" u="none" strike="noStrike">
                          <a:solidFill>
                            <a:srgbClr val="000000"/>
                          </a:solidFill>
                          <a:effectLst/>
                          <a:latin typeface="Athelas" panose="02000503000000020003" pitchFamily="2" charset="0"/>
                        </a:rPr>
                        <a:t>64</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9EBB1"/>
                    </a:solidFill>
                  </a:tcPr>
                </a:tc>
                <a:tc>
                  <a:txBody>
                    <a:bodyPr/>
                    <a:lstStyle/>
                    <a:p>
                      <a:pPr algn="ctr" fontAlgn="ctr"/>
                      <a:r>
                        <a:rPr lang="en-US" sz="1000" b="0" i="0" u="none" strike="noStrike">
                          <a:solidFill>
                            <a:srgbClr val="000000"/>
                          </a:solidFill>
                          <a:effectLst/>
                          <a:latin typeface="Athelas" panose="02000503000000020003" pitchFamily="2" charset="0"/>
                        </a:rPr>
                        <a:t>58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2EDB9"/>
                    </a:solidFill>
                  </a:tcPr>
                </a:tc>
                <a:tc>
                  <a:txBody>
                    <a:bodyPr/>
                    <a:lstStyle/>
                    <a:p>
                      <a:pPr algn="ctr" fontAlgn="ctr"/>
                      <a:r>
                        <a:rPr lang="en-US" sz="1000" b="0" i="0" u="none" strike="noStrike">
                          <a:solidFill>
                            <a:srgbClr val="000000"/>
                          </a:solidFill>
                          <a:effectLst/>
                          <a:latin typeface="Athelas" panose="02000503000000020003" pitchFamily="2" charset="0"/>
                        </a:rPr>
                        <a:t>39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F3D0"/>
                    </a:solidFill>
                  </a:tcPr>
                </a:tc>
                <a:tc>
                  <a:txBody>
                    <a:bodyPr/>
                    <a:lstStyle/>
                    <a:p>
                      <a:pPr algn="ctr" fontAlgn="ctr"/>
                      <a:r>
                        <a:rPr lang="en-US" sz="1000" b="0" i="0" u="none" strike="noStrike">
                          <a:solidFill>
                            <a:srgbClr val="000000"/>
                          </a:solidFill>
                          <a:effectLst/>
                          <a:latin typeface="Athelas" panose="02000503000000020003" pitchFamily="2" charset="0"/>
                        </a:rPr>
                        <a:t>40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E"/>
                    </a:solidFill>
                  </a:tcPr>
                </a:tc>
                <a:tc>
                  <a:txBody>
                    <a:bodyPr/>
                    <a:lstStyle/>
                    <a:p>
                      <a:pPr algn="ctr" fontAlgn="ctr"/>
                      <a:r>
                        <a:rPr lang="en-US" sz="1000" b="0" i="0" u="none" strike="noStrike" dirty="0">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F3D0"/>
                    </a:solidFill>
                  </a:tcPr>
                </a:tc>
                <a:tc>
                  <a:txBody>
                    <a:bodyPr/>
                    <a:lstStyle/>
                    <a:p>
                      <a:pPr algn="ctr" fontAlgn="ctr"/>
                      <a:r>
                        <a:rPr lang="en-US" sz="1000" b="0" i="0" u="none" strike="noStrike">
                          <a:solidFill>
                            <a:srgbClr val="000000"/>
                          </a:solidFill>
                          <a:effectLst/>
                          <a:latin typeface="Athelas" panose="02000503000000020003" pitchFamily="2" charset="0"/>
                        </a:rPr>
                        <a:t>35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F4D5"/>
                    </a:solidFill>
                  </a:tcPr>
                </a:tc>
                <a:tc>
                  <a:txBody>
                    <a:bodyPr/>
                    <a:lstStyle/>
                    <a:p>
                      <a:pPr algn="ctr" fontAlgn="ctr"/>
                      <a:r>
                        <a:rPr lang="en-US" sz="1000" b="0" i="0" u="none" strike="noStrike">
                          <a:solidFill>
                            <a:srgbClr val="000000"/>
                          </a:solidFill>
                          <a:effectLst/>
                          <a:latin typeface="Athelas" panose="02000503000000020003" pitchFamily="2" charset="0"/>
                        </a:rPr>
                        <a:t>33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1000" b="0" i="0" u="none" strike="noStrike">
                          <a:solidFill>
                            <a:srgbClr val="000000"/>
                          </a:solidFill>
                          <a:effectLst/>
                          <a:latin typeface="Athelas" panose="02000503000000020003" pitchFamily="2" charset="0"/>
                        </a:rPr>
                        <a:t>20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F9E7"/>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Athelas" panose="02000503000000020003" pitchFamily="2" charset="0"/>
                        </a:rPr>
                        <a:t>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extLst>
                  <a:ext uri="{0D108BD9-81ED-4DB2-BD59-A6C34878D82A}">
                    <a16:rowId xmlns:a16="http://schemas.microsoft.com/office/drawing/2014/main" xmlns="" val="1729814711"/>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Bărbat</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000" b="1" i="0" u="none" strike="noStrike">
                          <a:solidFill>
                            <a:srgbClr val="000000"/>
                          </a:solidFill>
                          <a:effectLst/>
                          <a:latin typeface="Athelas" panose="02000503000000020003" pitchFamily="2" charset="0"/>
                        </a:rPr>
                        <a:t>13*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000" b="0" i="0" u="none" strike="noStrike">
                          <a:solidFill>
                            <a:srgbClr val="000000"/>
                          </a:solidFill>
                          <a:effectLst/>
                          <a:latin typeface="Athelas" panose="02000503000000020003" pitchFamily="2" charset="0"/>
                        </a:rPr>
                        <a:t>69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2EAAB"/>
                    </a:solidFill>
                  </a:tcPr>
                </a:tc>
                <a:tc>
                  <a:txBody>
                    <a:bodyPr/>
                    <a:lstStyle/>
                    <a:p>
                      <a:pPr algn="ctr" fontAlgn="ctr"/>
                      <a:r>
                        <a:rPr lang="en-US" sz="1000" b="0" i="0" u="none" strike="noStrike">
                          <a:solidFill>
                            <a:srgbClr val="000000"/>
                          </a:solidFill>
                          <a:effectLst/>
                          <a:latin typeface="Athelas" panose="02000503000000020003" pitchFamily="2" charset="0"/>
                        </a:rPr>
                        <a:t>92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1000" b="0" i="0" u="none" strike="noStrike">
                          <a:solidFill>
                            <a:srgbClr val="000000"/>
                          </a:solidFill>
                          <a:effectLst/>
                          <a:latin typeface="Athelas" panose="02000503000000020003" pitchFamily="2" charset="0"/>
                        </a:rPr>
                        <a:t>62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DECB4"/>
                    </a:solidFill>
                  </a:tcPr>
                </a:tc>
                <a:tc>
                  <a:txBody>
                    <a:bodyPr/>
                    <a:lstStyle/>
                    <a:p>
                      <a:pPr algn="ctr" fontAlgn="ctr"/>
                      <a:r>
                        <a:rPr lang="en-US" sz="1000" b="0" i="0" u="none" strike="noStrike">
                          <a:solidFill>
                            <a:srgbClr val="000000"/>
                          </a:solidFill>
                          <a:effectLst/>
                          <a:latin typeface="Athelas" panose="02000503000000020003" pitchFamily="2" charset="0"/>
                        </a:rPr>
                        <a:t>31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6F6DA"/>
                    </a:solidFill>
                  </a:tcPr>
                </a:tc>
                <a:tc>
                  <a:txBody>
                    <a:bodyPr/>
                    <a:lstStyle/>
                    <a:p>
                      <a:pPr algn="ctr" fontAlgn="ctr"/>
                      <a:r>
                        <a:rPr lang="en-US" sz="1000" b="0" i="0" u="none" strike="noStrike">
                          <a:solidFill>
                            <a:srgbClr val="000000"/>
                          </a:solidFill>
                          <a:effectLst/>
                          <a:latin typeface="Athelas" panose="02000503000000020003" pitchFamily="2" charset="0"/>
                        </a:rPr>
                        <a:t>31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6F6DA"/>
                    </a:solidFill>
                  </a:tcPr>
                </a:tc>
                <a:tc>
                  <a:txBody>
                    <a:bodyPr/>
                    <a:lstStyle/>
                    <a:p>
                      <a:pPr algn="ctr" fontAlgn="ctr"/>
                      <a:r>
                        <a:rPr lang="en-US" sz="1000" b="0" i="0" u="none" strike="noStrike">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CF3D0"/>
                    </a:solidFill>
                  </a:tcPr>
                </a:tc>
                <a:tc>
                  <a:txBody>
                    <a:bodyPr/>
                    <a:lstStyle/>
                    <a:p>
                      <a:pPr algn="ctr" fontAlgn="ctr"/>
                      <a:r>
                        <a:rPr lang="en-US" sz="1000" b="0" i="0" u="none" strike="noStrike">
                          <a:solidFill>
                            <a:srgbClr val="000000"/>
                          </a:solidFill>
                          <a:effectLst/>
                          <a:latin typeface="Athelas" panose="02000503000000020003" pitchFamily="2" charset="0"/>
                        </a:rPr>
                        <a:t>31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6F6DA"/>
                    </a:solidFill>
                  </a:tcPr>
                </a:tc>
                <a:tc>
                  <a:txBody>
                    <a:bodyPr/>
                    <a:lstStyle/>
                    <a:p>
                      <a:pPr algn="ctr" fontAlgn="ctr"/>
                      <a:r>
                        <a:rPr lang="en-US" sz="1000" b="0" i="0" u="none" strike="noStrike">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CF3D0"/>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323612401"/>
                  </a:ext>
                </a:extLst>
              </a:tr>
              <a:tr h="0">
                <a:tc rowSpan="3">
                  <a:txBody>
                    <a:bodyPr/>
                    <a:lstStyle/>
                    <a:p>
                      <a:pPr algn="ctr" fontAlgn="ctr"/>
                      <a:r>
                        <a:rPr lang="en-US" sz="1000" b="0" i="0" u="none" strike="noStrike">
                          <a:solidFill>
                            <a:srgbClr val="000000"/>
                          </a:solidFill>
                          <a:effectLst/>
                          <a:latin typeface="Athelas" panose="02000503000000020003" pitchFamily="2" charset="0"/>
                        </a:rPr>
                        <a:t>Vârstă</a:t>
                      </a:r>
                    </a:p>
                  </a:txBody>
                  <a:tcPr marL="3898" marR="3898" marT="3898"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000" b="0" i="0" u="none" strike="noStrike">
                          <a:solidFill>
                            <a:srgbClr val="000000"/>
                          </a:solidFill>
                          <a:effectLst/>
                          <a:latin typeface="Athelas" panose="02000503000000020003" pitchFamily="2" charset="0"/>
                        </a:rPr>
                        <a:t>18-35 ani</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30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Athelas" panose="02000503000000020003" pitchFamily="2" charset="0"/>
                        </a:rPr>
                        <a:t>60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1000" b="0" i="0" u="none" strike="noStrike">
                          <a:solidFill>
                            <a:srgbClr val="000000"/>
                          </a:solidFill>
                          <a:effectLst/>
                          <a:latin typeface="Athelas" panose="02000503000000020003" pitchFamily="2" charset="0"/>
                        </a:rPr>
                        <a:t>63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BABA"/>
                    </a:solidFill>
                  </a:tcPr>
                </a:tc>
                <a:tc>
                  <a:txBody>
                    <a:bodyPr/>
                    <a:lstStyle/>
                    <a:p>
                      <a:pPr algn="ctr" fontAlgn="ctr"/>
                      <a:r>
                        <a:rPr lang="en-US" sz="1000" b="0" i="0" u="none" strike="noStrike">
                          <a:solidFill>
                            <a:srgbClr val="000000"/>
                          </a:solidFill>
                          <a:effectLst/>
                          <a:latin typeface="Athelas" panose="02000503000000020003" pitchFamily="2" charset="0"/>
                        </a:rPr>
                        <a:t>33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1000" b="0" i="0" u="none" strike="noStrike" dirty="0">
                          <a:solidFill>
                            <a:srgbClr val="000000"/>
                          </a:solidFill>
                          <a:effectLst/>
                          <a:latin typeface="Athelas" panose="02000503000000020003" pitchFamily="2" charset="0"/>
                        </a:rPr>
                        <a:t>50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1000" b="0" i="0" u="none" strike="noStrike">
                          <a:solidFill>
                            <a:srgbClr val="000000"/>
                          </a:solidFill>
                          <a:effectLst/>
                          <a:latin typeface="Athelas" panose="02000503000000020003" pitchFamily="2" charset="0"/>
                        </a:rPr>
                        <a:t>43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1000" b="0" i="0" u="none" strike="noStrike">
                          <a:solidFill>
                            <a:srgbClr val="000000"/>
                          </a:solidFill>
                          <a:effectLst/>
                          <a:latin typeface="Athelas" panose="02000503000000020003" pitchFamily="2" charset="0"/>
                        </a:rPr>
                        <a:t>30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1000" b="0" i="0" u="none" strike="noStrike">
                          <a:solidFill>
                            <a:srgbClr val="000000"/>
                          </a:solidFill>
                          <a:effectLst/>
                          <a:latin typeface="Athelas" panose="02000503000000020003" pitchFamily="2" charset="0"/>
                        </a:rPr>
                        <a:t>33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1000" b="0" i="0" u="none" strike="noStrike">
                          <a:solidFill>
                            <a:srgbClr val="000000"/>
                          </a:solidFill>
                          <a:effectLst/>
                          <a:latin typeface="Athelas" panose="02000503000000020003" pitchFamily="2" charset="0"/>
                        </a:rPr>
                        <a:t>30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217925109"/>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36-55 ani</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109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Athelas" panose="02000503000000020003" pitchFamily="2" charset="0"/>
                        </a:rPr>
                        <a:t>68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B5B5"/>
                    </a:solidFill>
                  </a:tcPr>
                </a:tc>
                <a:tc>
                  <a:txBody>
                    <a:bodyPr/>
                    <a:lstStyle/>
                    <a:p>
                      <a:pPr algn="ctr" fontAlgn="ctr"/>
                      <a:r>
                        <a:rPr lang="en-US" sz="1000" b="0" i="0" u="none" strike="noStrike">
                          <a:solidFill>
                            <a:srgbClr val="000000"/>
                          </a:solidFill>
                          <a:effectLst/>
                          <a:latin typeface="Athelas" panose="02000503000000020003" pitchFamily="2" charset="0"/>
                        </a:rPr>
                        <a:t>55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C3C3"/>
                    </a:solidFill>
                  </a:tcPr>
                </a:tc>
                <a:tc>
                  <a:txBody>
                    <a:bodyPr/>
                    <a:lstStyle/>
                    <a:p>
                      <a:pPr algn="ctr" fontAlgn="ctr"/>
                      <a:r>
                        <a:rPr lang="en-US" sz="1000" b="0" i="0" u="none" strike="noStrike">
                          <a:solidFill>
                            <a:srgbClr val="000000"/>
                          </a:solidFill>
                          <a:effectLst/>
                          <a:latin typeface="Athelas" panose="02000503000000020003" pitchFamily="2" charset="0"/>
                        </a:rPr>
                        <a:t>39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1000" b="0" i="0" u="none" strike="noStrike">
                          <a:solidFill>
                            <a:srgbClr val="000000"/>
                          </a:solidFill>
                          <a:effectLst/>
                          <a:latin typeface="Athelas" panose="02000503000000020003" pitchFamily="2" charset="0"/>
                        </a:rPr>
                        <a:t>36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1000" b="0" i="0" u="none" strike="noStrike" dirty="0">
                          <a:solidFill>
                            <a:srgbClr val="000000"/>
                          </a:solidFill>
                          <a:effectLst/>
                          <a:latin typeface="Athelas" panose="02000503000000020003" pitchFamily="2" charset="0"/>
                        </a:rPr>
                        <a:t>44</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1000" b="0" i="0" u="none" strike="noStrike">
                          <a:solidFill>
                            <a:srgbClr val="000000"/>
                          </a:solidFill>
                          <a:effectLst/>
                          <a:latin typeface="Athelas" panose="02000503000000020003" pitchFamily="2" charset="0"/>
                        </a:rPr>
                        <a:t>39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1000" b="0" i="0" u="none" strike="noStrike">
                          <a:solidFill>
                            <a:srgbClr val="000000"/>
                          </a:solidFill>
                          <a:effectLst/>
                          <a:latin typeface="Athelas" panose="02000503000000020003" pitchFamily="2" charset="0"/>
                        </a:rPr>
                        <a:t>37</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1000" b="0" i="0" u="none" strike="noStrike">
                          <a:solidFill>
                            <a:srgbClr val="000000"/>
                          </a:solidFill>
                          <a:effectLst/>
                          <a:latin typeface="Athelas" panose="02000503000000020003" pitchFamily="2" charset="0"/>
                        </a:rPr>
                        <a:t>19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1000" b="0" i="0" u="none" strike="noStrike">
                          <a:solidFill>
                            <a:srgbClr val="000000"/>
                          </a:solidFill>
                          <a:effectLst/>
                          <a:latin typeface="Athelas" panose="02000503000000020003" pitchFamily="2" charset="0"/>
                        </a:rPr>
                        <a:t>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000" b="0" i="0" u="none" strike="noStrike">
                          <a:solidFill>
                            <a:srgbClr val="000000"/>
                          </a:solidFill>
                          <a:effectLst/>
                          <a:latin typeface="Athelas" panose="02000503000000020003" pitchFamily="2" charset="0"/>
                        </a:rPr>
                        <a:t>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944628694"/>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Peste 55 ani</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109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Athelas" panose="02000503000000020003" pitchFamily="2" charset="0"/>
                        </a:rPr>
                        <a:t>61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1000" b="0" i="0" u="none" strike="noStrike">
                          <a:solidFill>
                            <a:srgbClr val="000000"/>
                          </a:solidFill>
                          <a:effectLst/>
                          <a:latin typeface="Athelas" panose="02000503000000020003" pitchFamily="2" charset="0"/>
                        </a:rPr>
                        <a:t>63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ABABA"/>
                    </a:solidFill>
                  </a:tcPr>
                </a:tc>
                <a:tc>
                  <a:txBody>
                    <a:bodyPr/>
                    <a:lstStyle/>
                    <a:p>
                      <a:pPr algn="ctr" fontAlgn="ctr"/>
                      <a:r>
                        <a:rPr lang="en-US" sz="1000" b="0" i="0" u="none" strike="noStrike">
                          <a:solidFill>
                            <a:srgbClr val="000000"/>
                          </a:solidFill>
                          <a:effectLst/>
                          <a:latin typeface="Athelas" panose="02000503000000020003" pitchFamily="2" charset="0"/>
                        </a:rPr>
                        <a:t>43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1000" b="0" i="0" u="none" strike="noStrike">
                          <a:solidFill>
                            <a:srgbClr val="000000"/>
                          </a:solidFill>
                          <a:effectLst/>
                          <a:latin typeface="Athelas" panose="02000503000000020003" pitchFamily="2" charset="0"/>
                        </a:rPr>
                        <a:t>40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1000" b="0" i="0" u="none" strike="noStrike" dirty="0">
                          <a:solidFill>
                            <a:srgbClr val="000000"/>
                          </a:solidFill>
                          <a:effectLst/>
                          <a:latin typeface="Athelas" panose="02000503000000020003" pitchFamily="2" charset="0"/>
                        </a:rPr>
                        <a:t>30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000" b="0" i="0" u="none" strike="noStrike">
                          <a:solidFill>
                            <a:srgbClr val="000000"/>
                          </a:solidFill>
                          <a:effectLst/>
                          <a:latin typeface="Athelas" panose="02000503000000020003" pitchFamily="2" charset="0"/>
                        </a:rPr>
                        <a:t>32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CDCDC"/>
                    </a:solidFill>
                  </a:tcPr>
                </a:tc>
                <a:tc>
                  <a:txBody>
                    <a:bodyPr/>
                    <a:lstStyle/>
                    <a:p>
                      <a:pPr algn="ctr" fontAlgn="ctr"/>
                      <a:r>
                        <a:rPr lang="en-US" sz="1000" b="0" i="0" u="none" strike="noStrike">
                          <a:solidFill>
                            <a:srgbClr val="000000"/>
                          </a:solidFill>
                          <a:effectLst/>
                          <a:latin typeface="Athelas" panose="02000503000000020003" pitchFamily="2" charset="0"/>
                        </a:rPr>
                        <a:t>29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1000" b="0" i="0" u="none" strike="noStrike">
                          <a:solidFill>
                            <a:srgbClr val="000000"/>
                          </a:solidFill>
                          <a:effectLst/>
                          <a:latin typeface="Athelas" panose="02000503000000020003" pitchFamily="2" charset="0"/>
                        </a:rPr>
                        <a:t>20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Athelas" panose="02000503000000020003" pitchFamily="2" charset="0"/>
                        </a:rPr>
                        <a:t>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extLst>
                  <a:ext uri="{0D108BD9-81ED-4DB2-BD59-A6C34878D82A}">
                    <a16:rowId xmlns:a16="http://schemas.microsoft.com/office/drawing/2014/main" xmlns="" val="2534620839"/>
                  </a:ext>
                </a:extLst>
              </a:tr>
              <a:tr h="0">
                <a:tc rowSpan="4">
                  <a:txBody>
                    <a:bodyPr/>
                    <a:lstStyle/>
                    <a:p>
                      <a:pPr algn="ctr" fontAlgn="ctr"/>
                      <a:r>
                        <a:rPr lang="en-US" sz="1000" b="0" i="0" u="none" strike="noStrike">
                          <a:solidFill>
                            <a:srgbClr val="000000"/>
                          </a:solidFill>
                          <a:effectLst/>
                          <a:latin typeface="Athelas" panose="02000503000000020003" pitchFamily="2" charset="0"/>
                        </a:rPr>
                        <a:t>Ocupație</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000" b="0" i="0" u="none" strike="noStrike">
                          <a:solidFill>
                            <a:srgbClr val="000000"/>
                          </a:solidFill>
                          <a:effectLst/>
                          <a:latin typeface="Athelas" panose="02000503000000020003" pitchFamily="2" charset="0"/>
                        </a:rPr>
                        <a:t>Bibliotecar</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000" b="1" i="0" u="none" strike="noStrike">
                          <a:solidFill>
                            <a:srgbClr val="000000"/>
                          </a:solidFill>
                          <a:effectLst/>
                          <a:latin typeface="Athelas" panose="02000503000000020003" pitchFamily="2" charset="0"/>
                        </a:rPr>
                        <a:t>199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000" b="0" i="0" u="none" strike="noStrike">
                          <a:solidFill>
                            <a:srgbClr val="000000"/>
                          </a:solidFill>
                          <a:effectLst/>
                          <a:latin typeface="Athelas" panose="02000503000000020003" pitchFamily="2" charset="0"/>
                        </a:rPr>
                        <a:t>64</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9EBB1"/>
                    </a:solidFill>
                  </a:tcPr>
                </a:tc>
                <a:tc>
                  <a:txBody>
                    <a:bodyPr/>
                    <a:lstStyle/>
                    <a:p>
                      <a:pPr algn="ctr" fontAlgn="ctr"/>
                      <a:r>
                        <a:rPr lang="en-US" sz="1000" b="0" i="0" u="none" strike="noStrike">
                          <a:solidFill>
                            <a:srgbClr val="000000"/>
                          </a:solidFill>
                          <a:effectLst/>
                          <a:latin typeface="Athelas" panose="02000503000000020003" pitchFamily="2" charset="0"/>
                        </a:rPr>
                        <a:t>56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B"/>
                    </a:solidFill>
                  </a:tcPr>
                </a:tc>
                <a:tc>
                  <a:txBody>
                    <a:bodyPr/>
                    <a:lstStyle/>
                    <a:p>
                      <a:pPr algn="ctr" fontAlgn="ctr"/>
                      <a:r>
                        <a:rPr lang="en-US" sz="1000" b="0" i="0" u="none" strike="noStrike">
                          <a:solidFill>
                            <a:srgbClr val="000000"/>
                          </a:solidFill>
                          <a:effectLst/>
                          <a:latin typeface="Athelas" panose="02000503000000020003" pitchFamily="2" charset="0"/>
                        </a:rPr>
                        <a:t>36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F4D3"/>
                    </a:solidFill>
                  </a:tcPr>
                </a:tc>
                <a:tc>
                  <a:txBody>
                    <a:bodyPr/>
                    <a:lstStyle/>
                    <a:p>
                      <a:pPr algn="ctr" fontAlgn="ctr"/>
                      <a:r>
                        <a:rPr lang="en-US" sz="1000" b="0" i="0" u="none" strike="noStrike">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F4D1"/>
                    </a:solidFill>
                  </a:tcPr>
                </a:tc>
                <a:tc>
                  <a:txBody>
                    <a:bodyPr/>
                    <a:lstStyle/>
                    <a:p>
                      <a:pPr algn="ctr" fontAlgn="ctr"/>
                      <a:r>
                        <a:rPr lang="en-US" sz="1000" b="0" i="0" u="none" strike="noStrike" dirty="0">
                          <a:solidFill>
                            <a:srgbClr val="000000"/>
                          </a:solidFill>
                          <a:effectLst/>
                          <a:latin typeface="Athelas" panose="02000503000000020003" pitchFamily="2" charset="0"/>
                        </a:rPr>
                        <a:t>37</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F4D3"/>
                    </a:solidFill>
                  </a:tcPr>
                </a:tc>
                <a:tc>
                  <a:txBody>
                    <a:bodyPr/>
                    <a:lstStyle/>
                    <a:p>
                      <a:pPr algn="ctr" fontAlgn="ctr"/>
                      <a:r>
                        <a:rPr lang="en-US" sz="1000" b="0" i="0" u="none" strike="noStrike">
                          <a:solidFill>
                            <a:srgbClr val="000000"/>
                          </a:solidFill>
                          <a:effectLst/>
                          <a:latin typeface="Athelas" panose="02000503000000020003" pitchFamily="2" charset="0"/>
                        </a:rPr>
                        <a:t>33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F5D8"/>
                    </a:solidFill>
                  </a:tcPr>
                </a:tc>
                <a:tc>
                  <a:txBody>
                    <a:bodyPr/>
                    <a:lstStyle/>
                    <a:p>
                      <a:pPr algn="ctr" fontAlgn="ctr"/>
                      <a:r>
                        <a:rPr lang="en-US" sz="1000" b="0" i="0" u="none" strike="noStrike">
                          <a:solidFill>
                            <a:srgbClr val="000000"/>
                          </a:solidFill>
                          <a:effectLst/>
                          <a:latin typeface="Athelas" panose="02000503000000020003" pitchFamily="2" charset="0"/>
                        </a:rPr>
                        <a:t>33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1000" b="0" i="0" u="none" strike="noStrike">
                          <a:solidFill>
                            <a:srgbClr val="000000"/>
                          </a:solidFill>
                          <a:effectLst/>
                          <a:latin typeface="Athelas" panose="02000503000000020003" pitchFamily="2" charset="0"/>
                        </a:rPr>
                        <a:t>16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FBEC"/>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Athelas" panose="02000503000000020003" pitchFamily="2" charset="0"/>
                        </a:rPr>
                        <a:t>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E"/>
                    </a:solidFill>
                  </a:tcPr>
                </a:tc>
                <a:extLst>
                  <a:ext uri="{0D108BD9-81ED-4DB2-BD59-A6C34878D82A}">
                    <a16:rowId xmlns:a16="http://schemas.microsoft.com/office/drawing/2014/main" xmlns="" val="325206837"/>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Editor / Traducător / Distribuitor / Scriitor</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000" b="1" i="0" u="none" strike="noStrike">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000" b="0" i="0" u="none" strike="noStrike">
                          <a:solidFill>
                            <a:srgbClr val="000000"/>
                          </a:solidFill>
                          <a:effectLst/>
                          <a:latin typeface="Athelas" panose="02000503000000020003" pitchFamily="2" charset="0"/>
                        </a:rPr>
                        <a:t>61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EECB5"/>
                    </a:solidFill>
                  </a:tcPr>
                </a:tc>
                <a:tc>
                  <a:txBody>
                    <a:bodyPr/>
                    <a:lstStyle/>
                    <a:p>
                      <a:pPr algn="ctr" fontAlgn="ctr"/>
                      <a:r>
                        <a:rPr lang="en-US" sz="1000" b="0" i="0" u="none" strike="noStrike">
                          <a:solidFill>
                            <a:srgbClr val="000000"/>
                          </a:solidFill>
                          <a:effectLst/>
                          <a:latin typeface="Athelas" panose="02000503000000020003" pitchFamily="2" charset="0"/>
                        </a:rPr>
                        <a:t>76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9E8A2"/>
                    </a:solidFill>
                  </a:tcPr>
                </a:tc>
                <a:tc>
                  <a:txBody>
                    <a:bodyPr/>
                    <a:lstStyle/>
                    <a:p>
                      <a:pPr algn="ctr" fontAlgn="ctr"/>
                      <a:r>
                        <a:rPr lang="en-US" sz="1000" b="0" i="0" u="none" strike="noStrike">
                          <a:solidFill>
                            <a:srgbClr val="000000"/>
                          </a:solidFill>
                          <a:effectLst/>
                          <a:latin typeface="Athelas" panose="02000503000000020003" pitchFamily="2" charset="0"/>
                        </a:rPr>
                        <a:t>61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EECB5"/>
                    </a:solidFill>
                  </a:tcPr>
                </a:tc>
                <a:tc>
                  <a:txBody>
                    <a:bodyPr/>
                    <a:lstStyle/>
                    <a:p>
                      <a:pPr algn="ctr" fontAlgn="ctr"/>
                      <a:r>
                        <a:rPr lang="en-US" sz="1000" b="0" i="0" u="none" strike="noStrike">
                          <a:solidFill>
                            <a:srgbClr val="000000"/>
                          </a:solidFill>
                          <a:effectLst/>
                          <a:latin typeface="Athelas" panose="02000503000000020003" pitchFamily="2" charset="0"/>
                        </a:rPr>
                        <a:t>42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F2CC"/>
                    </a:solidFill>
                  </a:tcPr>
                </a:tc>
                <a:tc>
                  <a:txBody>
                    <a:bodyPr/>
                    <a:lstStyle/>
                    <a:p>
                      <a:pPr algn="ctr" fontAlgn="ctr"/>
                      <a:r>
                        <a:rPr lang="en-US" sz="1000" b="0" i="0" u="none" strike="noStrike" dirty="0">
                          <a:solidFill>
                            <a:srgbClr val="000000"/>
                          </a:solidFill>
                          <a:effectLst/>
                          <a:latin typeface="Athelas" panose="02000503000000020003" pitchFamily="2" charset="0"/>
                        </a:rPr>
                        <a:t>45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9"/>
                    </a:solidFill>
                  </a:tcPr>
                </a:tc>
                <a:tc>
                  <a:txBody>
                    <a:bodyPr/>
                    <a:lstStyle/>
                    <a:p>
                      <a:pPr algn="ctr" fontAlgn="ctr"/>
                      <a:r>
                        <a:rPr lang="en-US" sz="1000" b="0" i="0" u="none" strike="noStrike" dirty="0">
                          <a:solidFill>
                            <a:srgbClr val="000000"/>
                          </a:solidFill>
                          <a:effectLst/>
                          <a:latin typeface="Athelas" panose="02000503000000020003" pitchFamily="2" charset="0"/>
                        </a:rPr>
                        <a:t>47</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F1C6"/>
                    </a:solidFill>
                  </a:tcPr>
                </a:tc>
                <a:tc>
                  <a:txBody>
                    <a:bodyPr/>
                    <a:lstStyle/>
                    <a:p>
                      <a:pPr algn="ctr" fontAlgn="ctr"/>
                      <a:r>
                        <a:rPr lang="en-US" sz="1000" b="0" i="0" u="none" strike="noStrike">
                          <a:solidFill>
                            <a:srgbClr val="000000"/>
                          </a:solidFill>
                          <a:effectLst/>
                          <a:latin typeface="Athelas" panose="02000503000000020003" pitchFamily="2" charset="0"/>
                        </a:rPr>
                        <a:t>34</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F5D6"/>
                    </a:solidFill>
                  </a:tcPr>
                </a:tc>
                <a:tc>
                  <a:txBody>
                    <a:bodyPr/>
                    <a:lstStyle/>
                    <a:p>
                      <a:pPr algn="ctr" fontAlgn="ctr"/>
                      <a:r>
                        <a:rPr lang="en-US" sz="1000" b="0" i="0" u="none" strike="noStrike" dirty="0">
                          <a:solidFill>
                            <a:srgbClr val="000000"/>
                          </a:solidFill>
                          <a:effectLst/>
                          <a:latin typeface="Athelas" panose="02000503000000020003" pitchFamily="2" charset="0"/>
                        </a:rPr>
                        <a:t>39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1000" b="0" i="0" u="none" strike="noStrike">
                          <a:solidFill>
                            <a:srgbClr val="000000"/>
                          </a:solidFill>
                          <a:effectLst/>
                          <a:latin typeface="Athelas" panose="02000503000000020003" pitchFamily="2" charset="0"/>
                        </a:rPr>
                        <a:t>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749652026"/>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Cadru didactic</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000" b="1" i="0" u="none" strike="noStrike">
                          <a:solidFill>
                            <a:srgbClr val="000000"/>
                          </a:solidFill>
                          <a:effectLst/>
                          <a:latin typeface="Athelas" panose="02000503000000020003" pitchFamily="2" charset="0"/>
                        </a:rPr>
                        <a:t>30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000" b="0" i="0" u="none" strike="noStrike">
                          <a:solidFill>
                            <a:srgbClr val="000000"/>
                          </a:solidFill>
                          <a:effectLst/>
                          <a:latin typeface="Athelas" panose="02000503000000020003" pitchFamily="2" charset="0"/>
                        </a:rPr>
                        <a:t>73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DE8A6"/>
                    </a:solidFill>
                  </a:tcPr>
                </a:tc>
                <a:tc>
                  <a:txBody>
                    <a:bodyPr/>
                    <a:lstStyle/>
                    <a:p>
                      <a:pPr algn="ctr" fontAlgn="ctr"/>
                      <a:r>
                        <a:rPr lang="en-US" sz="1000" b="0" i="0" u="none" strike="noStrike">
                          <a:solidFill>
                            <a:srgbClr val="000000"/>
                          </a:solidFill>
                          <a:effectLst/>
                          <a:latin typeface="Athelas" panose="02000503000000020003" pitchFamily="2" charset="0"/>
                        </a:rPr>
                        <a:t>67</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EBAE"/>
                    </a:solidFill>
                  </a:tcPr>
                </a:tc>
                <a:tc>
                  <a:txBody>
                    <a:bodyPr/>
                    <a:lstStyle/>
                    <a:p>
                      <a:pPr algn="ctr" fontAlgn="ctr"/>
                      <a:r>
                        <a:rPr lang="en-US" sz="1000" b="0" i="0" u="none" strike="noStrike">
                          <a:solidFill>
                            <a:srgbClr val="000000"/>
                          </a:solidFill>
                          <a:effectLst/>
                          <a:latin typeface="Athelas" panose="02000503000000020003" pitchFamily="2" charset="0"/>
                        </a:rPr>
                        <a:t>33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1000" b="0" i="0" u="none" strike="noStrike">
                          <a:solidFill>
                            <a:srgbClr val="000000"/>
                          </a:solidFill>
                          <a:effectLst/>
                          <a:latin typeface="Athelas" panose="02000503000000020003" pitchFamily="2" charset="0"/>
                        </a:rPr>
                        <a:t>40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1000" b="0" i="0" u="none" strike="noStrike" dirty="0">
                          <a:solidFill>
                            <a:srgbClr val="000000"/>
                          </a:solidFill>
                          <a:effectLst/>
                          <a:latin typeface="Athelas" panose="02000503000000020003" pitchFamily="2" charset="0"/>
                        </a:rPr>
                        <a:t>37</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F4D3"/>
                    </a:solidFill>
                  </a:tcPr>
                </a:tc>
                <a:tc>
                  <a:txBody>
                    <a:bodyPr/>
                    <a:lstStyle/>
                    <a:p>
                      <a:pPr algn="ctr" fontAlgn="ctr"/>
                      <a:r>
                        <a:rPr lang="en-US" sz="1000" b="0" i="0" u="none" strike="noStrike">
                          <a:solidFill>
                            <a:srgbClr val="000000"/>
                          </a:solidFill>
                          <a:effectLst/>
                          <a:latin typeface="Athelas" panose="02000503000000020003" pitchFamily="2" charset="0"/>
                        </a:rPr>
                        <a:t>27</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1000" b="0" i="0" u="none" strike="noStrike">
                          <a:solidFill>
                            <a:srgbClr val="000000"/>
                          </a:solidFill>
                          <a:effectLst/>
                          <a:latin typeface="Athelas" panose="02000503000000020003" pitchFamily="2" charset="0"/>
                        </a:rPr>
                        <a:t>27</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1000" b="0" i="0" u="none" strike="noStrike">
                          <a:solidFill>
                            <a:srgbClr val="000000"/>
                          </a:solidFill>
                          <a:effectLst/>
                          <a:latin typeface="Athelas" panose="02000503000000020003" pitchFamily="2" charset="0"/>
                        </a:rPr>
                        <a:t>33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527641579"/>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Alta</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000" b="1" i="0" u="none" strike="noStrike">
                          <a:solidFill>
                            <a:srgbClr val="000000"/>
                          </a:solidFill>
                          <a:effectLst/>
                          <a:latin typeface="Athelas" panose="02000503000000020003" pitchFamily="2" charset="0"/>
                        </a:rPr>
                        <a:t>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000" b="0" i="0" u="none" strike="noStrike">
                          <a:solidFill>
                            <a:srgbClr val="000000"/>
                          </a:solidFill>
                          <a:effectLst/>
                          <a:latin typeface="Athelas" panose="02000503000000020003" pitchFamily="2" charset="0"/>
                        </a:rPr>
                        <a:t>89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8E493"/>
                    </a:solidFill>
                  </a:tcPr>
                </a:tc>
                <a:tc>
                  <a:txBody>
                    <a:bodyPr/>
                    <a:lstStyle/>
                    <a:p>
                      <a:pPr algn="ctr" fontAlgn="ctr"/>
                      <a:r>
                        <a:rPr lang="en-US" sz="1000" b="0" i="0" u="none" strike="noStrike">
                          <a:solidFill>
                            <a:srgbClr val="000000"/>
                          </a:solidFill>
                          <a:effectLst/>
                          <a:latin typeface="Athelas" panose="02000503000000020003" pitchFamily="2" charset="0"/>
                        </a:rPr>
                        <a:t>89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8E493"/>
                    </a:solidFill>
                  </a:tcPr>
                </a:tc>
                <a:tc>
                  <a:txBody>
                    <a:bodyPr/>
                    <a:lstStyle/>
                    <a:p>
                      <a:pPr algn="ctr" fontAlgn="ctr"/>
                      <a:r>
                        <a:rPr lang="en-US" sz="1000" b="0" i="0" u="none" strike="noStrike">
                          <a:solidFill>
                            <a:srgbClr val="000000"/>
                          </a:solidFill>
                          <a:effectLst/>
                          <a:latin typeface="Athelas" panose="02000503000000020003" pitchFamily="2" charset="0"/>
                        </a:rPr>
                        <a:t>33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1000" b="0" i="0" u="none" strike="noStrike">
                          <a:solidFill>
                            <a:srgbClr val="000000"/>
                          </a:solidFill>
                          <a:effectLst/>
                          <a:latin typeface="Athelas" panose="02000503000000020003" pitchFamily="2" charset="0"/>
                        </a:rPr>
                        <a:t>56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5EEBB"/>
                    </a:solidFill>
                  </a:tcPr>
                </a:tc>
                <a:tc>
                  <a:txBody>
                    <a:bodyPr/>
                    <a:lstStyle/>
                    <a:p>
                      <a:pPr algn="ctr" fontAlgn="ctr"/>
                      <a:r>
                        <a:rPr lang="en-US" sz="1000" b="0" i="0" u="none" strike="noStrike">
                          <a:solidFill>
                            <a:srgbClr val="000000"/>
                          </a:solidFill>
                          <a:effectLst/>
                          <a:latin typeface="Athelas" panose="02000503000000020003" pitchFamily="2" charset="0"/>
                        </a:rPr>
                        <a:t>67</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6EBAE"/>
                    </a:solidFill>
                  </a:tcPr>
                </a:tc>
                <a:tc>
                  <a:txBody>
                    <a:bodyPr/>
                    <a:lstStyle/>
                    <a:p>
                      <a:pPr algn="ctr" fontAlgn="ctr"/>
                      <a:r>
                        <a:rPr lang="en-US" sz="1000" b="0" i="0" u="none" strike="noStrike" dirty="0">
                          <a:solidFill>
                            <a:srgbClr val="000000"/>
                          </a:solidFill>
                          <a:effectLst/>
                          <a:latin typeface="Athelas" panose="02000503000000020003" pitchFamily="2" charset="0"/>
                        </a:rPr>
                        <a:t>44</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F2C9"/>
                    </a:solidFill>
                  </a:tcPr>
                </a:tc>
                <a:tc>
                  <a:txBody>
                    <a:bodyPr/>
                    <a:lstStyle/>
                    <a:p>
                      <a:pPr algn="ctr" fontAlgn="ctr"/>
                      <a:r>
                        <a:rPr lang="en-US" sz="1000" b="0" i="0" u="none" strike="noStrike">
                          <a:solidFill>
                            <a:srgbClr val="000000"/>
                          </a:solidFill>
                          <a:effectLst/>
                          <a:latin typeface="Athelas" panose="02000503000000020003" pitchFamily="2" charset="0"/>
                        </a:rPr>
                        <a:t>22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2F9E4"/>
                    </a:solidFill>
                  </a:tcPr>
                </a:tc>
                <a:tc>
                  <a:txBody>
                    <a:bodyPr/>
                    <a:lstStyle/>
                    <a:p>
                      <a:pPr algn="ctr" fontAlgn="ctr"/>
                      <a:r>
                        <a:rPr lang="en-US" sz="1000" b="0" i="0" u="none" strike="noStrike">
                          <a:solidFill>
                            <a:srgbClr val="000000"/>
                          </a:solidFill>
                          <a:effectLst/>
                          <a:latin typeface="Athelas" panose="02000503000000020003" pitchFamily="2" charset="0"/>
                        </a:rPr>
                        <a:t>33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973400171"/>
                  </a:ext>
                </a:extLst>
              </a:tr>
              <a:tr h="0">
                <a:tc rowSpan="4">
                  <a:txBody>
                    <a:bodyPr/>
                    <a:lstStyle/>
                    <a:p>
                      <a:pPr algn="ctr" fontAlgn="ctr"/>
                      <a:r>
                        <a:rPr lang="en-US" sz="1000" b="0" i="0" u="none" strike="noStrike">
                          <a:solidFill>
                            <a:srgbClr val="000000"/>
                          </a:solidFill>
                          <a:effectLst/>
                          <a:latin typeface="Athelas" panose="02000503000000020003" pitchFamily="2" charset="0"/>
                        </a:rPr>
                        <a:t>Sectorul instituției</a:t>
                      </a:r>
                    </a:p>
                  </a:txBody>
                  <a:tcPr marL="3898" marR="3898" marT="3898"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000" b="0" i="0" u="none" strike="noStrike">
                          <a:solidFill>
                            <a:srgbClr val="000000"/>
                          </a:solidFill>
                          <a:effectLst/>
                          <a:latin typeface="Athelas" panose="02000503000000020003" pitchFamily="2" charset="0"/>
                        </a:rPr>
                        <a:t>De stat - biblioteci</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122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Athelas" panose="02000503000000020003" pitchFamily="2" charset="0"/>
                        </a:rPr>
                        <a:t>69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B4B4"/>
                    </a:solidFill>
                  </a:tcPr>
                </a:tc>
                <a:tc>
                  <a:txBody>
                    <a:bodyPr/>
                    <a:lstStyle/>
                    <a:p>
                      <a:pPr algn="ctr" fontAlgn="ctr"/>
                      <a:r>
                        <a:rPr lang="en-US" sz="1000" b="0" i="0" u="none" strike="noStrike">
                          <a:solidFill>
                            <a:srgbClr val="000000"/>
                          </a:solidFill>
                          <a:effectLst/>
                          <a:latin typeface="Athelas" panose="02000503000000020003" pitchFamily="2" charset="0"/>
                        </a:rPr>
                        <a:t>58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C0C0"/>
                    </a:solidFill>
                  </a:tcPr>
                </a:tc>
                <a:tc>
                  <a:txBody>
                    <a:bodyPr/>
                    <a:lstStyle/>
                    <a:p>
                      <a:pPr algn="ctr" fontAlgn="ctr"/>
                      <a:r>
                        <a:rPr lang="en-US" sz="1000" b="0" i="0" u="none" strike="noStrike">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1000" b="0" i="0" u="none" strike="noStrike">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1000" b="0" i="0" u="none" strike="noStrike">
                          <a:solidFill>
                            <a:srgbClr val="000000"/>
                          </a:solidFill>
                          <a:effectLst/>
                          <a:latin typeface="Athelas" panose="02000503000000020003" pitchFamily="2" charset="0"/>
                        </a:rPr>
                        <a:t>41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1000" b="0" i="0" u="none" strike="noStrike">
                          <a:solidFill>
                            <a:srgbClr val="000000"/>
                          </a:solidFill>
                          <a:effectLst/>
                          <a:latin typeface="Athelas" panose="02000503000000020003" pitchFamily="2" charset="0"/>
                        </a:rPr>
                        <a:t>30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1000" b="0" i="0" u="none" strike="noStrike">
                          <a:solidFill>
                            <a:srgbClr val="000000"/>
                          </a:solidFill>
                          <a:effectLst/>
                          <a:latin typeface="Athelas" panose="02000503000000020003" pitchFamily="2" charset="0"/>
                        </a:rPr>
                        <a:t>34</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DADA"/>
                    </a:solidFill>
                  </a:tcPr>
                </a:tc>
                <a:tc>
                  <a:txBody>
                    <a:bodyPr/>
                    <a:lstStyle/>
                    <a:p>
                      <a:pPr algn="ctr" fontAlgn="ctr"/>
                      <a:r>
                        <a:rPr lang="en-US" sz="1000" b="0" i="0" u="none" strike="noStrike">
                          <a:solidFill>
                            <a:srgbClr val="000000"/>
                          </a:solidFill>
                          <a:effectLst/>
                          <a:latin typeface="Athelas" panose="02000503000000020003" pitchFamily="2" charset="0"/>
                        </a:rPr>
                        <a:t>15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EFEF"/>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Athelas" panose="02000503000000020003" pitchFamily="2" charset="0"/>
                        </a:rPr>
                        <a:t>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extLst>
                  <a:ext uri="{0D108BD9-81ED-4DB2-BD59-A6C34878D82A}">
                    <a16:rowId xmlns:a16="http://schemas.microsoft.com/office/drawing/2014/main" xmlns="" val="3959557801"/>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De stat - instituții de învățământ primar/mediu</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64</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Athelas" panose="02000503000000020003" pitchFamily="2" charset="0"/>
                        </a:rPr>
                        <a:t>56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1000" b="0" i="0" u="none" strike="noStrike">
                          <a:solidFill>
                            <a:srgbClr val="000000"/>
                          </a:solidFill>
                          <a:effectLst/>
                          <a:latin typeface="Athelas" panose="02000503000000020003" pitchFamily="2" charset="0"/>
                        </a:rPr>
                        <a:t>56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1000" b="0" i="0" u="none" strike="noStrike">
                          <a:solidFill>
                            <a:srgbClr val="000000"/>
                          </a:solidFill>
                          <a:effectLst/>
                          <a:latin typeface="Athelas" panose="02000503000000020003" pitchFamily="2" charset="0"/>
                        </a:rPr>
                        <a:t>36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1000" b="0" i="0" u="none" strike="noStrike">
                          <a:solidFill>
                            <a:srgbClr val="000000"/>
                          </a:solidFill>
                          <a:effectLst/>
                          <a:latin typeface="Athelas" panose="02000503000000020003" pitchFamily="2" charset="0"/>
                        </a:rPr>
                        <a:t>31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1000" b="0" i="0" u="none" strike="noStrike">
                          <a:solidFill>
                            <a:srgbClr val="000000"/>
                          </a:solidFill>
                          <a:effectLst/>
                          <a:latin typeface="Athelas" panose="02000503000000020003" pitchFamily="2" charset="0"/>
                        </a:rPr>
                        <a:t>23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1000" b="0" i="0" u="none" strike="noStrike">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1000" b="0" i="0" u="none" strike="noStrike" dirty="0">
                          <a:solidFill>
                            <a:srgbClr val="000000"/>
                          </a:solidFill>
                          <a:effectLst/>
                          <a:latin typeface="Athelas" panose="02000503000000020003" pitchFamily="2" charset="0"/>
                        </a:rPr>
                        <a:t>30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1000" b="0" i="0" u="none" strike="noStrike">
                          <a:solidFill>
                            <a:srgbClr val="000000"/>
                          </a:solidFill>
                          <a:effectLst/>
                          <a:latin typeface="Athelas" panose="02000503000000020003" pitchFamily="2" charset="0"/>
                        </a:rPr>
                        <a:t>16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EEEE"/>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Athelas" panose="02000503000000020003" pitchFamily="2" charset="0"/>
                        </a:rPr>
                        <a:t>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extLst>
                  <a:ext uri="{0D108BD9-81ED-4DB2-BD59-A6C34878D82A}">
                    <a16:rowId xmlns:a16="http://schemas.microsoft.com/office/drawing/2014/main" xmlns="" val="3598465067"/>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De stat - instituții de învățământ superior</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21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Athelas" panose="02000503000000020003" pitchFamily="2" charset="0"/>
                        </a:rPr>
                        <a:t>81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1000" b="0" i="0" u="none" strike="noStrike">
                          <a:solidFill>
                            <a:srgbClr val="000000"/>
                          </a:solidFill>
                          <a:effectLst/>
                          <a:latin typeface="Athelas" panose="02000503000000020003" pitchFamily="2" charset="0"/>
                        </a:rPr>
                        <a:t>57</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1000" b="0" i="0" u="none" strike="noStrike">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1000" b="0" i="0" u="none" strike="noStrike">
                          <a:solidFill>
                            <a:srgbClr val="000000"/>
                          </a:solidFill>
                          <a:effectLst/>
                          <a:latin typeface="Athelas" panose="02000503000000020003" pitchFamily="2" charset="0"/>
                        </a:rPr>
                        <a:t>67</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B6B6"/>
                    </a:solidFill>
                  </a:tcPr>
                </a:tc>
                <a:tc>
                  <a:txBody>
                    <a:bodyPr/>
                    <a:lstStyle/>
                    <a:p>
                      <a:pPr algn="ctr" fontAlgn="ctr"/>
                      <a:r>
                        <a:rPr lang="en-US" sz="1000" b="0" i="0" u="none" strike="noStrike">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1000" b="0" i="0" u="none" strike="noStrike">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1000" b="0" i="0" u="none" strike="noStrike" dirty="0">
                          <a:solidFill>
                            <a:srgbClr val="000000"/>
                          </a:solidFill>
                          <a:effectLst/>
                          <a:latin typeface="Athelas" panose="02000503000000020003" pitchFamily="2" charset="0"/>
                        </a:rPr>
                        <a:t>33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1000" b="0" i="0" u="none" strike="noStrike" dirty="0">
                          <a:solidFill>
                            <a:srgbClr val="000000"/>
                          </a:solidFill>
                          <a:effectLst/>
                          <a:latin typeface="Athelas" panose="02000503000000020003" pitchFamily="2" charset="0"/>
                        </a:rPr>
                        <a:t>43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480513190"/>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Privat</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26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Athelas" panose="02000503000000020003" pitchFamily="2" charset="0"/>
                        </a:rPr>
                        <a:t>54</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1000" b="0" i="0" u="none" strike="noStrike">
                          <a:solidFill>
                            <a:srgbClr val="000000"/>
                          </a:solidFill>
                          <a:effectLst/>
                          <a:latin typeface="Athelas" panose="02000503000000020003" pitchFamily="2" charset="0"/>
                        </a:rPr>
                        <a:t>69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3B3B3"/>
                    </a:solidFill>
                  </a:tcPr>
                </a:tc>
                <a:tc>
                  <a:txBody>
                    <a:bodyPr/>
                    <a:lstStyle/>
                    <a:p>
                      <a:pPr algn="ctr" fontAlgn="ctr"/>
                      <a:r>
                        <a:rPr lang="en-US" sz="1000" b="0" i="0" u="none" strike="noStrike">
                          <a:solidFill>
                            <a:srgbClr val="000000"/>
                          </a:solidFill>
                          <a:effectLst/>
                          <a:latin typeface="Athelas" panose="02000503000000020003" pitchFamily="2" charset="0"/>
                        </a:rPr>
                        <a:t>50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1000" b="0" i="0" u="none" strike="noStrike">
                          <a:solidFill>
                            <a:srgbClr val="000000"/>
                          </a:solidFill>
                          <a:effectLst/>
                          <a:latin typeface="Athelas" panose="02000503000000020003" pitchFamily="2" charset="0"/>
                        </a:rPr>
                        <a:t>35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1000" b="0" i="0" u="none" strike="noStrike">
                          <a:solidFill>
                            <a:srgbClr val="000000"/>
                          </a:solidFill>
                          <a:effectLst/>
                          <a:latin typeface="Athelas" panose="02000503000000020003" pitchFamily="2" charset="0"/>
                        </a:rPr>
                        <a:t>50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1000" b="0" i="0" u="none" strike="noStrike">
                          <a:solidFill>
                            <a:srgbClr val="000000"/>
                          </a:solidFill>
                          <a:effectLst/>
                          <a:latin typeface="Athelas" panose="02000503000000020003" pitchFamily="2" charset="0"/>
                        </a:rPr>
                        <a:t>42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1000" b="0" i="0" u="none" strike="noStrike">
                          <a:solidFill>
                            <a:srgbClr val="000000"/>
                          </a:solidFill>
                          <a:effectLst/>
                          <a:latin typeface="Athelas" panose="02000503000000020003" pitchFamily="2" charset="0"/>
                        </a:rPr>
                        <a:t>35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1000" b="0" i="0" u="none" strike="noStrike">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1000" b="0" i="0" u="none" strike="noStrike">
                          <a:solidFill>
                            <a:srgbClr val="000000"/>
                          </a:solidFill>
                          <a:effectLst/>
                          <a:latin typeface="Athelas" panose="02000503000000020003" pitchFamily="2" charset="0"/>
                        </a:rPr>
                        <a:t>4</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1000" b="0" i="0" u="none" strike="noStrike" dirty="0">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350754207"/>
                  </a:ext>
                </a:extLst>
              </a:tr>
              <a:tr h="0">
                <a:tc rowSpan="5">
                  <a:txBody>
                    <a:bodyPr/>
                    <a:lstStyle/>
                    <a:p>
                      <a:pPr algn="ctr" fontAlgn="ctr"/>
                      <a:r>
                        <a:rPr lang="en-US" sz="1000" b="0" i="0" u="none" strike="noStrike">
                          <a:solidFill>
                            <a:srgbClr val="000000"/>
                          </a:solidFill>
                          <a:effectLst/>
                          <a:latin typeface="Athelas" panose="02000503000000020003" pitchFamily="2" charset="0"/>
                        </a:rPr>
                        <a:t>Ani de activitate în poziția actuală</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000" b="0" i="0" u="none" strike="noStrike">
                          <a:solidFill>
                            <a:srgbClr val="000000"/>
                          </a:solidFill>
                          <a:effectLst/>
                          <a:latin typeface="Athelas" panose="02000503000000020003" pitchFamily="2" charset="0"/>
                        </a:rPr>
                        <a:t>1-5 ani</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000" b="1" i="0" u="none" strike="noStrike">
                          <a:solidFill>
                            <a:srgbClr val="000000"/>
                          </a:solidFill>
                          <a:effectLst/>
                          <a:latin typeface="Athelas" panose="02000503000000020003" pitchFamily="2" charset="0"/>
                        </a:rPr>
                        <a:t>74</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000" b="0" i="0" u="none" strike="noStrike">
                          <a:solidFill>
                            <a:srgbClr val="000000"/>
                          </a:solidFill>
                          <a:effectLst/>
                          <a:latin typeface="Athelas" panose="02000503000000020003" pitchFamily="2" charset="0"/>
                        </a:rPr>
                        <a:t>65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8EBB0"/>
                    </a:solidFill>
                  </a:tcPr>
                </a:tc>
                <a:tc>
                  <a:txBody>
                    <a:bodyPr/>
                    <a:lstStyle/>
                    <a:p>
                      <a:pPr algn="ctr" fontAlgn="ctr"/>
                      <a:r>
                        <a:rPr lang="en-US" sz="1000" b="0" i="0" u="none" strike="noStrike">
                          <a:solidFill>
                            <a:srgbClr val="000000"/>
                          </a:solidFill>
                          <a:effectLst/>
                          <a:latin typeface="Athelas" panose="02000503000000020003" pitchFamily="2" charset="0"/>
                        </a:rPr>
                        <a:t>57</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3EEBA"/>
                    </a:solidFill>
                  </a:tcPr>
                </a:tc>
                <a:tc>
                  <a:txBody>
                    <a:bodyPr/>
                    <a:lstStyle/>
                    <a:p>
                      <a:pPr algn="ctr" fontAlgn="ctr"/>
                      <a:r>
                        <a:rPr lang="en-US" sz="1000" b="0" i="0" u="none" strike="noStrike">
                          <a:solidFill>
                            <a:srgbClr val="000000"/>
                          </a:solidFill>
                          <a:effectLst/>
                          <a:latin typeface="Athelas" panose="02000503000000020003" pitchFamily="2" charset="0"/>
                        </a:rPr>
                        <a:t>41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F3CE"/>
                    </a:solidFill>
                  </a:tcPr>
                </a:tc>
                <a:tc>
                  <a:txBody>
                    <a:bodyPr/>
                    <a:lstStyle/>
                    <a:p>
                      <a:pPr algn="ctr" fontAlgn="ctr"/>
                      <a:r>
                        <a:rPr lang="en-US" sz="1000" b="0" i="0" u="none" strike="noStrike">
                          <a:solidFill>
                            <a:srgbClr val="000000"/>
                          </a:solidFill>
                          <a:effectLst/>
                          <a:latin typeface="Athelas" panose="02000503000000020003" pitchFamily="2" charset="0"/>
                        </a:rPr>
                        <a:t>31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F6D9"/>
                    </a:solidFill>
                  </a:tcPr>
                </a:tc>
                <a:tc>
                  <a:txBody>
                    <a:bodyPr/>
                    <a:lstStyle/>
                    <a:p>
                      <a:pPr algn="ctr" fontAlgn="ctr"/>
                      <a:r>
                        <a:rPr lang="en-US" sz="1000" b="0" i="0" u="none" strike="noStrike">
                          <a:solidFill>
                            <a:srgbClr val="000000"/>
                          </a:solidFill>
                          <a:effectLst/>
                          <a:latin typeface="Athelas" panose="02000503000000020003" pitchFamily="2" charset="0"/>
                        </a:rPr>
                        <a:t>42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F2CC"/>
                    </a:solidFill>
                  </a:tcPr>
                </a:tc>
                <a:tc>
                  <a:txBody>
                    <a:bodyPr/>
                    <a:lstStyle/>
                    <a:p>
                      <a:pPr algn="ctr" fontAlgn="ctr"/>
                      <a:r>
                        <a:rPr lang="en-US" sz="1000" b="0" i="0" u="none" strike="noStrike">
                          <a:solidFill>
                            <a:srgbClr val="000000"/>
                          </a:solidFill>
                          <a:effectLst/>
                          <a:latin typeface="Athelas" panose="02000503000000020003" pitchFamily="2" charset="0"/>
                        </a:rPr>
                        <a:t>35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F4D4"/>
                    </a:solidFill>
                  </a:tcPr>
                </a:tc>
                <a:tc>
                  <a:txBody>
                    <a:bodyPr/>
                    <a:lstStyle/>
                    <a:p>
                      <a:pPr algn="ctr" fontAlgn="ctr"/>
                      <a:r>
                        <a:rPr lang="en-US" sz="1000" b="0" i="0" u="none" strike="noStrike">
                          <a:solidFill>
                            <a:srgbClr val="000000"/>
                          </a:solidFill>
                          <a:effectLst/>
                          <a:latin typeface="Athelas" panose="02000503000000020003" pitchFamily="2" charset="0"/>
                        </a:rPr>
                        <a:t>39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F3D0"/>
                    </a:solidFill>
                  </a:tcPr>
                </a:tc>
                <a:tc>
                  <a:txBody>
                    <a:bodyPr/>
                    <a:lstStyle/>
                    <a:p>
                      <a:pPr algn="ctr" fontAlgn="ctr"/>
                      <a:r>
                        <a:rPr lang="en-US" sz="1000" b="0" i="0" u="none" strike="noStrike">
                          <a:solidFill>
                            <a:srgbClr val="000000"/>
                          </a:solidFill>
                          <a:effectLst/>
                          <a:latin typeface="Athelas" panose="02000503000000020003" pitchFamily="2" charset="0"/>
                        </a:rPr>
                        <a:t>16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FAEC"/>
                    </a:solidFill>
                  </a:tcPr>
                </a:tc>
                <a:tc>
                  <a:txBody>
                    <a:bodyPr/>
                    <a:lstStyle/>
                    <a:p>
                      <a:pPr algn="ctr" fontAlgn="ctr"/>
                      <a:r>
                        <a:rPr lang="en-US" sz="1000" b="0" i="0" u="none" strike="noStrike">
                          <a:solidFill>
                            <a:srgbClr val="000000"/>
                          </a:solidFill>
                          <a:effectLst/>
                          <a:latin typeface="Athelas" panose="02000503000000020003" pitchFamily="2" charset="0"/>
                        </a:rPr>
                        <a:t>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510827537"/>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6-10 ani</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000" b="1" i="0" u="none" strike="noStrike">
                          <a:solidFill>
                            <a:srgbClr val="000000"/>
                          </a:solidFill>
                          <a:effectLst/>
                          <a:latin typeface="Athelas" panose="02000503000000020003" pitchFamily="2" charset="0"/>
                        </a:rPr>
                        <a:t>35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000" b="0" i="0" u="none" strike="noStrike">
                          <a:solidFill>
                            <a:srgbClr val="000000"/>
                          </a:solidFill>
                          <a:effectLst/>
                          <a:latin typeface="Athelas" panose="02000503000000020003" pitchFamily="2" charset="0"/>
                        </a:rPr>
                        <a:t>69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3EAAC"/>
                    </a:solidFill>
                  </a:tcPr>
                </a:tc>
                <a:tc>
                  <a:txBody>
                    <a:bodyPr/>
                    <a:lstStyle/>
                    <a:p>
                      <a:pPr algn="ctr" fontAlgn="ctr"/>
                      <a:r>
                        <a:rPr lang="en-US" sz="1000" b="0" i="0" u="none" strike="noStrike">
                          <a:solidFill>
                            <a:srgbClr val="000000"/>
                          </a:solidFill>
                          <a:effectLst/>
                          <a:latin typeface="Athelas" panose="02000503000000020003" pitchFamily="2" charset="0"/>
                        </a:rPr>
                        <a:t>49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F0C4"/>
                    </a:solidFill>
                  </a:tcPr>
                </a:tc>
                <a:tc>
                  <a:txBody>
                    <a:bodyPr/>
                    <a:lstStyle/>
                    <a:p>
                      <a:pPr algn="ctr" fontAlgn="ctr"/>
                      <a:r>
                        <a:rPr lang="en-US" sz="1000" b="0" i="0" u="none" strike="noStrike">
                          <a:solidFill>
                            <a:srgbClr val="000000"/>
                          </a:solidFill>
                          <a:effectLst/>
                          <a:latin typeface="Athelas" panose="02000503000000020003" pitchFamily="2" charset="0"/>
                        </a:rPr>
                        <a:t>40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1000" b="0" i="0" u="none" strike="noStrike">
                          <a:solidFill>
                            <a:srgbClr val="000000"/>
                          </a:solidFill>
                          <a:effectLst/>
                          <a:latin typeface="Athelas" panose="02000503000000020003" pitchFamily="2" charset="0"/>
                        </a:rPr>
                        <a:t>43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1000" b="0" i="0" u="none" strike="noStrike">
                          <a:solidFill>
                            <a:srgbClr val="000000"/>
                          </a:solidFill>
                          <a:effectLst/>
                          <a:latin typeface="Athelas" panose="02000503000000020003" pitchFamily="2" charset="0"/>
                        </a:rPr>
                        <a:t>51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EFC1"/>
                    </a:solidFill>
                  </a:tcPr>
                </a:tc>
                <a:tc>
                  <a:txBody>
                    <a:bodyPr/>
                    <a:lstStyle/>
                    <a:p>
                      <a:pPr algn="ctr" fontAlgn="ctr"/>
                      <a:r>
                        <a:rPr lang="en-US" sz="1000" b="0" i="0" u="none" strike="noStrike">
                          <a:solidFill>
                            <a:srgbClr val="000000"/>
                          </a:solidFill>
                          <a:effectLst/>
                          <a:latin typeface="Athelas" panose="02000503000000020003" pitchFamily="2" charset="0"/>
                        </a:rPr>
                        <a:t>40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1000" b="0" i="0" u="none" strike="noStrike">
                          <a:solidFill>
                            <a:srgbClr val="000000"/>
                          </a:solidFill>
                          <a:effectLst/>
                          <a:latin typeface="Athelas" panose="02000503000000020003" pitchFamily="2" charset="0"/>
                        </a:rPr>
                        <a:t>26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1000" b="0" i="0" u="none" strike="noStrike">
                          <a:solidFill>
                            <a:srgbClr val="000000"/>
                          </a:solidFill>
                          <a:effectLst/>
                          <a:latin typeface="Athelas" panose="02000503000000020003" pitchFamily="2" charset="0"/>
                        </a:rPr>
                        <a:t>29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F7DD"/>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929279765"/>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11-20 ani</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000" b="1" i="0" u="none" strike="noStrike">
                          <a:solidFill>
                            <a:srgbClr val="000000"/>
                          </a:solidFill>
                          <a:effectLst/>
                          <a:latin typeface="Athelas" panose="02000503000000020003" pitchFamily="2" charset="0"/>
                        </a:rPr>
                        <a:t>49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000" b="0" i="0" u="none" strike="noStrike">
                          <a:solidFill>
                            <a:srgbClr val="000000"/>
                          </a:solidFill>
                          <a:effectLst/>
                          <a:latin typeface="Athelas" panose="02000503000000020003" pitchFamily="2" charset="0"/>
                        </a:rPr>
                        <a:t>55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C"/>
                    </a:solidFill>
                  </a:tcPr>
                </a:tc>
                <a:tc>
                  <a:txBody>
                    <a:bodyPr/>
                    <a:lstStyle/>
                    <a:p>
                      <a:pPr algn="ctr" fontAlgn="ctr"/>
                      <a:r>
                        <a:rPr lang="en-US" sz="1000" b="0" i="0" u="none" strike="noStrike">
                          <a:solidFill>
                            <a:srgbClr val="000000"/>
                          </a:solidFill>
                          <a:effectLst/>
                          <a:latin typeface="Athelas" panose="02000503000000020003" pitchFamily="2" charset="0"/>
                        </a:rPr>
                        <a:t>63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BECB2"/>
                    </a:solidFill>
                  </a:tcPr>
                </a:tc>
                <a:tc>
                  <a:txBody>
                    <a:bodyPr/>
                    <a:lstStyle/>
                    <a:p>
                      <a:pPr algn="ctr" fontAlgn="ctr"/>
                      <a:r>
                        <a:rPr lang="en-US" sz="1000" b="0" i="0" u="none" strike="noStrike">
                          <a:solidFill>
                            <a:srgbClr val="000000"/>
                          </a:solidFill>
                          <a:effectLst/>
                          <a:latin typeface="Athelas" panose="02000503000000020003" pitchFamily="2" charset="0"/>
                        </a:rPr>
                        <a:t>37</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F4D3"/>
                    </a:solidFill>
                  </a:tcPr>
                </a:tc>
                <a:tc>
                  <a:txBody>
                    <a:bodyPr/>
                    <a:lstStyle/>
                    <a:p>
                      <a:pPr algn="ctr" fontAlgn="ctr"/>
                      <a:r>
                        <a:rPr lang="en-US" sz="1000" b="0" i="0" u="none" strike="noStrike">
                          <a:solidFill>
                            <a:srgbClr val="000000"/>
                          </a:solidFill>
                          <a:effectLst/>
                          <a:latin typeface="Athelas" panose="02000503000000020003" pitchFamily="2" charset="0"/>
                        </a:rPr>
                        <a:t>33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F5D8"/>
                    </a:solidFill>
                  </a:tcPr>
                </a:tc>
                <a:tc>
                  <a:txBody>
                    <a:bodyPr/>
                    <a:lstStyle/>
                    <a:p>
                      <a:pPr algn="ctr" fontAlgn="ctr"/>
                      <a:r>
                        <a:rPr lang="en-US" sz="1000" b="0" i="0" u="none" strike="noStrike">
                          <a:solidFill>
                            <a:srgbClr val="000000"/>
                          </a:solidFill>
                          <a:effectLst/>
                          <a:latin typeface="Athelas" panose="02000503000000020003" pitchFamily="2" charset="0"/>
                        </a:rPr>
                        <a:t>29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F7DD"/>
                    </a:solidFill>
                  </a:tcPr>
                </a:tc>
                <a:tc>
                  <a:txBody>
                    <a:bodyPr/>
                    <a:lstStyle/>
                    <a:p>
                      <a:pPr algn="ctr" fontAlgn="ctr"/>
                      <a:r>
                        <a:rPr lang="en-US" sz="1000" b="0" i="0" u="none" strike="noStrike">
                          <a:solidFill>
                            <a:srgbClr val="000000"/>
                          </a:solidFill>
                          <a:effectLst/>
                          <a:latin typeface="Athelas" panose="02000503000000020003" pitchFamily="2" charset="0"/>
                        </a:rPr>
                        <a:t>33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F5D8"/>
                    </a:solidFill>
                  </a:tcPr>
                </a:tc>
                <a:tc>
                  <a:txBody>
                    <a:bodyPr/>
                    <a:lstStyle/>
                    <a:p>
                      <a:pPr algn="ctr" fontAlgn="ctr"/>
                      <a:r>
                        <a:rPr lang="en-US" sz="1000" b="0" i="0" u="none" strike="noStrike" dirty="0">
                          <a:solidFill>
                            <a:srgbClr val="000000"/>
                          </a:solidFill>
                          <a:effectLst/>
                          <a:latin typeface="Athelas" panose="02000503000000020003" pitchFamily="2" charset="0"/>
                        </a:rPr>
                        <a:t>18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FAE9"/>
                    </a:solidFill>
                  </a:tcPr>
                </a:tc>
                <a:tc>
                  <a:txBody>
                    <a:bodyPr/>
                    <a:lstStyle/>
                    <a:p>
                      <a:pPr algn="ctr" fontAlgn="ctr"/>
                      <a:r>
                        <a:rPr lang="en-US" sz="1000" b="0" i="0" u="none" strike="noStrike">
                          <a:solidFill>
                            <a:srgbClr val="000000"/>
                          </a:solidFill>
                          <a:effectLst/>
                          <a:latin typeface="Athelas" panose="02000503000000020003" pitchFamily="2" charset="0"/>
                        </a:rPr>
                        <a:t>12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FCF1"/>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dirty="0">
                          <a:solidFill>
                            <a:srgbClr val="000000"/>
                          </a:solidFill>
                          <a:effectLst/>
                          <a:latin typeface="Athelas" panose="02000503000000020003" pitchFamily="2" charset="0"/>
                        </a:rPr>
                        <a:t>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extLst>
                  <a:ext uri="{0D108BD9-81ED-4DB2-BD59-A6C34878D82A}">
                    <a16:rowId xmlns:a16="http://schemas.microsoft.com/office/drawing/2014/main" xmlns="" val="2127368692"/>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21-30 ani</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000" b="1" i="0" u="none" strike="noStrike">
                          <a:solidFill>
                            <a:srgbClr val="000000"/>
                          </a:solidFill>
                          <a:effectLst/>
                          <a:latin typeface="Athelas" panose="02000503000000020003" pitchFamily="2" charset="0"/>
                        </a:rPr>
                        <a:t>42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000" b="0" i="0" u="none" strike="noStrike">
                          <a:solidFill>
                            <a:srgbClr val="000000"/>
                          </a:solidFill>
                          <a:effectLst/>
                          <a:latin typeface="Athelas" panose="02000503000000020003" pitchFamily="2" charset="0"/>
                        </a:rPr>
                        <a:t>64</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9EBB1"/>
                    </a:solidFill>
                  </a:tcPr>
                </a:tc>
                <a:tc>
                  <a:txBody>
                    <a:bodyPr/>
                    <a:lstStyle/>
                    <a:p>
                      <a:pPr algn="ctr" fontAlgn="ctr"/>
                      <a:r>
                        <a:rPr lang="en-US" sz="1000" b="0" i="0" u="none" strike="noStrike">
                          <a:solidFill>
                            <a:srgbClr val="000000"/>
                          </a:solidFill>
                          <a:effectLst/>
                          <a:latin typeface="Athelas" panose="02000503000000020003" pitchFamily="2" charset="0"/>
                        </a:rPr>
                        <a:t>67</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EBAE"/>
                    </a:solidFill>
                  </a:tcPr>
                </a:tc>
                <a:tc>
                  <a:txBody>
                    <a:bodyPr/>
                    <a:lstStyle/>
                    <a:p>
                      <a:pPr algn="ctr" fontAlgn="ctr"/>
                      <a:r>
                        <a:rPr lang="en-US" sz="1000" b="0" i="0" u="none" strike="noStrike">
                          <a:solidFill>
                            <a:srgbClr val="000000"/>
                          </a:solidFill>
                          <a:effectLst/>
                          <a:latin typeface="Athelas" panose="02000503000000020003" pitchFamily="2" charset="0"/>
                        </a:rPr>
                        <a:t>48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F1C5"/>
                    </a:solidFill>
                  </a:tcPr>
                </a:tc>
                <a:tc>
                  <a:txBody>
                    <a:bodyPr/>
                    <a:lstStyle/>
                    <a:p>
                      <a:pPr algn="ctr" fontAlgn="ctr"/>
                      <a:r>
                        <a:rPr lang="en-US" sz="1000" b="0" i="0" u="none" strike="noStrike">
                          <a:solidFill>
                            <a:srgbClr val="000000"/>
                          </a:solidFill>
                          <a:effectLst/>
                          <a:latin typeface="Athelas" panose="02000503000000020003" pitchFamily="2" charset="0"/>
                        </a:rPr>
                        <a:t>52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EFBF"/>
                    </a:solidFill>
                  </a:tcPr>
                </a:tc>
                <a:tc>
                  <a:txBody>
                    <a:bodyPr/>
                    <a:lstStyle/>
                    <a:p>
                      <a:pPr algn="ctr" fontAlgn="ctr"/>
                      <a:r>
                        <a:rPr lang="en-US" sz="1000" b="0" i="0" u="none" strike="noStrike">
                          <a:solidFill>
                            <a:srgbClr val="000000"/>
                          </a:solidFill>
                          <a:effectLst/>
                          <a:latin typeface="Athelas" panose="02000503000000020003" pitchFamily="2" charset="0"/>
                        </a:rPr>
                        <a:t>31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F6DA"/>
                    </a:solidFill>
                  </a:tcPr>
                </a:tc>
                <a:tc>
                  <a:txBody>
                    <a:bodyPr/>
                    <a:lstStyle/>
                    <a:p>
                      <a:pPr algn="ctr" fontAlgn="ctr"/>
                      <a:r>
                        <a:rPr lang="en-US" sz="1000" b="0" i="0" u="none" strike="noStrike">
                          <a:solidFill>
                            <a:srgbClr val="000000"/>
                          </a:solidFill>
                          <a:effectLst/>
                          <a:latin typeface="Athelas" panose="02000503000000020003" pitchFamily="2" charset="0"/>
                        </a:rPr>
                        <a:t>45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8"/>
                    </a:solidFill>
                  </a:tcPr>
                </a:tc>
                <a:tc>
                  <a:txBody>
                    <a:bodyPr/>
                    <a:lstStyle/>
                    <a:p>
                      <a:pPr algn="ctr" fontAlgn="ctr"/>
                      <a:r>
                        <a:rPr lang="en-US" sz="1000" b="0" i="0" u="none" strike="noStrike">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F4D1"/>
                    </a:solidFill>
                  </a:tcPr>
                </a:tc>
                <a:tc>
                  <a:txBody>
                    <a:bodyPr/>
                    <a:lstStyle/>
                    <a:p>
                      <a:pPr algn="ctr" fontAlgn="ctr"/>
                      <a:r>
                        <a:rPr lang="en-US" sz="1000" b="0" i="0" u="none" strike="noStrike" dirty="0">
                          <a:solidFill>
                            <a:srgbClr val="000000"/>
                          </a:solidFill>
                          <a:effectLst/>
                          <a:latin typeface="Athelas" panose="02000503000000020003" pitchFamily="2" charset="0"/>
                        </a:rPr>
                        <a:t>36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F4D4"/>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Athelas" panose="02000503000000020003" pitchFamily="2" charset="0"/>
                        </a:rPr>
                        <a:t>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D"/>
                    </a:solidFill>
                  </a:tcPr>
                </a:tc>
                <a:extLst>
                  <a:ext uri="{0D108BD9-81ED-4DB2-BD59-A6C34878D82A}">
                    <a16:rowId xmlns:a16="http://schemas.microsoft.com/office/drawing/2014/main" xmlns="" val="2605717493"/>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31+ ani</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000" b="1" i="0" u="none" strike="noStrike">
                          <a:solidFill>
                            <a:srgbClr val="000000"/>
                          </a:solidFill>
                          <a:effectLst/>
                          <a:latin typeface="Athelas" panose="02000503000000020003" pitchFamily="2" charset="0"/>
                        </a:rPr>
                        <a:t>48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000" b="0" i="0" u="none" strike="noStrike">
                          <a:solidFill>
                            <a:srgbClr val="000000"/>
                          </a:solidFill>
                          <a:effectLst/>
                          <a:latin typeface="Athelas" panose="02000503000000020003" pitchFamily="2" charset="0"/>
                        </a:rPr>
                        <a:t>69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3EAAB"/>
                    </a:solidFill>
                  </a:tcPr>
                </a:tc>
                <a:tc>
                  <a:txBody>
                    <a:bodyPr/>
                    <a:lstStyle/>
                    <a:p>
                      <a:pPr algn="ctr" fontAlgn="ctr"/>
                      <a:r>
                        <a:rPr lang="en-US" sz="1000" b="0" i="0" u="none" strike="noStrike">
                          <a:solidFill>
                            <a:srgbClr val="000000"/>
                          </a:solidFill>
                          <a:effectLst/>
                          <a:latin typeface="Athelas" panose="02000503000000020003" pitchFamily="2" charset="0"/>
                        </a:rPr>
                        <a:t>63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CECB3"/>
                    </a:solidFill>
                  </a:tcPr>
                </a:tc>
                <a:tc>
                  <a:txBody>
                    <a:bodyPr/>
                    <a:lstStyle/>
                    <a:p>
                      <a:pPr algn="ctr" fontAlgn="ctr"/>
                      <a:r>
                        <a:rPr lang="en-US" sz="1000" b="0" i="0" u="none" strike="noStrike">
                          <a:solidFill>
                            <a:srgbClr val="000000"/>
                          </a:solidFill>
                          <a:effectLst/>
                          <a:latin typeface="Athelas" panose="02000503000000020003" pitchFamily="2" charset="0"/>
                        </a:rPr>
                        <a:t>35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0F4D4"/>
                    </a:solidFill>
                  </a:tcPr>
                </a:tc>
                <a:tc>
                  <a:txBody>
                    <a:bodyPr/>
                    <a:lstStyle/>
                    <a:p>
                      <a:pPr algn="ctr" fontAlgn="ctr"/>
                      <a:r>
                        <a:rPr lang="en-US" sz="1000" b="0" i="0" u="none" strike="noStrike">
                          <a:solidFill>
                            <a:srgbClr val="000000"/>
                          </a:solidFill>
                          <a:effectLst/>
                          <a:latin typeface="Athelas" panose="02000503000000020003" pitchFamily="2" charset="0"/>
                        </a:rPr>
                        <a:t>46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2F1C7"/>
                    </a:solidFill>
                  </a:tcPr>
                </a:tc>
                <a:tc>
                  <a:txBody>
                    <a:bodyPr/>
                    <a:lstStyle/>
                    <a:p>
                      <a:pPr algn="ctr" fontAlgn="ctr"/>
                      <a:r>
                        <a:rPr lang="en-US" sz="1000" b="0" i="0" u="none" strike="noStrike">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DF4D2"/>
                    </a:solidFill>
                  </a:tcPr>
                </a:tc>
                <a:tc>
                  <a:txBody>
                    <a:bodyPr/>
                    <a:lstStyle/>
                    <a:p>
                      <a:pPr algn="ctr" fontAlgn="ctr"/>
                      <a:r>
                        <a:rPr lang="en-US" sz="1000" b="0" i="0" u="none" strike="noStrike">
                          <a:solidFill>
                            <a:srgbClr val="000000"/>
                          </a:solidFill>
                          <a:effectLst/>
                          <a:latin typeface="Athelas" panose="02000503000000020003" pitchFamily="2" charset="0"/>
                        </a:rPr>
                        <a:t>25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EF8E1"/>
                    </a:solidFill>
                  </a:tcPr>
                </a:tc>
                <a:tc>
                  <a:txBody>
                    <a:bodyPr/>
                    <a:lstStyle/>
                    <a:p>
                      <a:pPr algn="ctr" fontAlgn="ctr"/>
                      <a:r>
                        <a:rPr lang="en-US" sz="1000" b="0" i="0" u="none" strike="noStrike">
                          <a:solidFill>
                            <a:srgbClr val="000000"/>
                          </a:solidFill>
                          <a:effectLst/>
                          <a:latin typeface="Athelas" panose="02000503000000020003" pitchFamily="2" charset="0"/>
                        </a:rPr>
                        <a:t>40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1000" b="0" i="0" u="none" strike="noStrike" dirty="0">
                          <a:solidFill>
                            <a:srgbClr val="000000"/>
                          </a:solidFill>
                          <a:effectLst/>
                          <a:latin typeface="Athelas" panose="02000503000000020003" pitchFamily="2" charset="0"/>
                        </a:rPr>
                        <a:t>19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6FAE9"/>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dirty="0">
                          <a:solidFill>
                            <a:srgbClr val="000000"/>
                          </a:solidFill>
                          <a:effectLst/>
                          <a:latin typeface="Athelas" panose="02000503000000020003" pitchFamily="2" charset="0"/>
                        </a:rPr>
                        <a:t>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DFFFD"/>
                    </a:solidFill>
                  </a:tcPr>
                </a:tc>
                <a:extLst>
                  <a:ext uri="{0D108BD9-81ED-4DB2-BD59-A6C34878D82A}">
                    <a16:rowId xmlns:a16="http://schemas.microsoft.com/office/drawing/2014/main" xmlns="" val="29210217"/>
                  </a:ext>
                </a:extLst>
              </a:tr>
              <a:tr h="0">
                <a:tc rowSpan="5">
                  <a:txBody>
                    <a:bodyPr/>
                    <a:lstStyle/>
                    <a:p>
                      <a:pPr algn="ctr" fontAlgn="ctr"/>
                      <a:r>
                        <a:rPr lang="en-US" sz="1000" b="0" i="0" u="none" strike="noStrike">
                          <a:solidFill>
                            <a:srgbClr val="000000"/>
                          </a:solidFill>
                          <a:effectLst/>
                          <a:latin typeface="Athelas" panose="02000503000000020003" pitchFamily="2" charset="0"/>
                        </a:rPr>
                        <a:t>Ani de activitate în domeniul industriei cărții</a:t>
                      </a:r>
                    </a:p>
                  </a:txBody>
                  <a:tcPr marL="3898" marR="3898" marT="3898"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000" b="0" i="0" u="none" strike="noStrike">
                          <a:solidFill>
                            <a:srgbClr val="000000"/>
                          </a:solidFill>
                          <a:effectLst/>
                          <a:latin typeface="Athelas" panose="02000503000000020003" pitchFamily="2" charset="0"/>
                        </a:rPr>
                        <a:t>1-5 ani</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55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Athelas" panose="02000503000000020003" pitchFamily="2" charset="0"/>
                        </a:rPr>
                        <a:t>62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1000" b="0" i="0" u="none" strike="noStrike">
                          <a:solidFill>
                            <a:srgbClr val="000000"/>
                          </a:solidFill>
                          <a:effectLst/>
                          <a:latin typeface="Athelas" panose="02000503000000020003" pitchFamily="2" charset="0"/>
                        </a:rPr>
                        <a:t>53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1000" b="0" i="0" u="none" strike="noStrike">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1000" b="0" i="0" u="none" strike="noStrike">
                          <a:solidFill>
                            <a:srgbClr val="000000"/>
                          </a:solidFill>
                          <a:effectLst/>
                          <a:latin typeface="Athelas" panose="02000503000000020003" pitchFamily="2" charset="0"/>
                        </a:rPr>
                        <a:t>33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DCDC"/>
                    </a:solidFill>
                  </a:tcPr>
                </a:tc>
                <a:tc>
                  <a:txBody>
                    <a:bodyPr/>
                    <a:lstStyle/>
                    <a:p>
                      <a:pPr algn="ctr" fontAlgn="ctr"/>
                      <a:r>
                        <a:rPr lang="en-US" sz="1000" b="0" i="0" u="none" strike="noStrike">
                          <a:solidFill>
                            <a:srgbClr val="000000"/>
                          </a:solidFill>
                          <a:effectLst/>
                          <a:latin typeface="Athelas" panose="02000503000000020003" pitchFamily="2" charset="0"/>
                        </a:rPr>
                        <a:t>42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1000" b="0" i="0" u="none" strike="noStrike">
                          <a:solidFill>
                            <a:srgbClr val="000000"/>
                          </a:solidFill>
                          <a:effectLst/>
                          <a:latin typeface="Athelas" panose="02000503000000020003" pitchFamily="2" charset="0"/>
                        </a:rPr>
                        <a:t>40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1000" b="0" i="0" u="none" strike="noStrike">
                          <a:solidFill>
                            <a:srgbClr val="000000"/>
                          </a:solidFill>
                          <a:effectLst/>
                          <a:latin typeface="Athelas" panose="02000503000000020003" pitchFamily="2" charset="0"/>
                        </a:rPr>
                        <a:t>44</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1000" b="0" i="0" u="none" strike="noStrike" dirty="0">
                          <a:solidFill>
                            <a:srgbClr val="000000"/>
                          </a:solidFill>
                          <a:effectLst/>
                          <a:latin typeface="Athelas" panose="02000503000000020003" pitchFamily="2" charset="0"/>
                        </a:rPr>
                        <a:t>16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EEEE"/>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dirty="0">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709454984"/>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6-10 ani</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36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Athelas" panose="02000503000000020003" pitchFamily="2" charset="0"/>
                        </a:rPr>
                        <a:t>67</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B6B6"/>
                    </a:solidFill>
                  </a:tcPr>
                </a:tc>
                <a:tc>
                  <a:txBody>
                    <a:bodyPr/>
                    <a:lstStyle/>
                    <a:p>
                      <a:pPr algn="ctr" fontAlgn="ctr"/>
                      <a:r>
                        <a:rPr lang="en-US" sz="1000" b="0" i="0" u="none" strike="noStrike">
                          <a:solidFill>
                            <a:srgbClr val="000000"/>
                          </a:solidFill>
                          <a:effectLst/>
                          <a:latin typeface="Athelas" panose="02000503000000020003" pitchFamily="2" charset="0"/>
                        </a:rPr>
                        <a:t>50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1000" b="0" i="0" u="none" strike="noStrike">
                          <a:solidFill>
                            <a:srgbClr val="000000"/>
                          </a:solidFill>
                          <a:effectLst/>
                          <a:latin typeface="Athelas" panose="02000503000000020003" pitchFamily="2" charset="0"/>
                        </a:rPr>
                        <a:t>42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1000" b="0" i="0" u="none" strike="noStrike">
                          <a:solidFill>
                            <a:srgbClr val="000000"/>
                          </a:solidFill>
                          <a:effectLst/>
                          <a:latin typeface="Athelas" panose="02000503000000020003" pitchFamily="2" charset="0"/>
                        </a:rPr>
                        <a:t>39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1000" b="0" i="0" u="none" strike="noStrike">
                          <a:solidFill>
                            <a:srgbClr val="000000"/>
                          </a:solidFill>
                          <a:effectLst/>
                          <a:latin typeface="Athelas" panose="02000503000000020003" pitchFamily="2" charset="0"/>
                        </a:rPr>
                        <a:t>50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1000" b="0" i="0" u="none" strike="noStrike">
                          <a:solidFill>
                            <a:srgbClr val="000000"/>
                          </a:solidFill>
                          <a:effectLst/>
                          <a:latin typeface="Athelas" panose="02000503000000020003" pitchFamily="2" charset="0"/>
                        </a:rPr>
                        <a:t>39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1000" b="0" i="0" u="none" strike="noStrike">
                          <a:solidFill>
                            <a:srgbClr val="000000"/>
                          </a:solidFill>
                          <a:effectLst/>
                          <a:latin typeface="Athelas" panose="02000503000000020003" pitchFamily="2" charset="0"/>
                        </a:rPr>
                        <a:t>31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000" b="0" i="0" u="none" strike="noStrike">
                          <a:solidFill>
                            <a:srgbClr val="000000"/>
                          </a:solidFill>
                          <a:effectLst/>
                          <a:latin typeface="Athelas" panose="02000503000000020003" pitchFamily="2" charset="0"/>
                        </a:rPr>
                        <a:t>31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000" b="0" i="0" u="none" strike="noStrike">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dirty="0">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581796651"/>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11-20 ani</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46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Athelas" panose="02000503000000020003" pitchFamily="2" charset="0"/>
                        </a:rPr>
                        <a:t>59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1000" b="0" i="0" u="none" strike="noStrike">
                          <a:solidFill>
                            <a:srgbClr val="000000"/>
                          </a:solidFill>
                          <a:effectLst/>
                          <a:latin typeface="Athelas" panose="02000503000000020003" pitchFamily="2" charset="0"/>
                        </a:rPr>
                        <a:t>63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BABA"/>
                    </a:solidFill>
                  </a:tcPr>
                </a:tc>
                <a:tc>
                  <a:txBody>
                    <a:bodyPr/>
                    <a:lstStyle/>
                    <a:p>
                      <a:pPr algn="ctr" fontAlgn="ctr"/>
                      <a:r>
                        <a:rPr lang="en-US" sz="1000" b="0" i="0" u="none" strike="noStrike">
                          <a:solidFill>
                            <a:srgbClr val="000000"/>
                          </a:solidFill>
                          <a:effectLst/>
                          <a:latin typeface="Athelas" panose="02000503000000020003" pitchFamily="2" charset="0"/>
                        </a:rPr>
                        <a:t>35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1000" b="0" i="0" u="none" strike="noStrike">
                          <a:solidFill>
                            <a:srgbClr val="000000"/>
                          </a:solidFill>
                          <a:effectLst/>
                          <a:latin typeface="Athelas" panose="02000503000000020003" pitchFamily="2" charset="0"/>
                        </a:rPr>
                        <a:t>28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1000" b="0" i="0" u="none" strike="noStrike">
                          <a:solidFill>
                            <a:srgbClr val="000000"/>
                          </a:solidFill>
                          <a:effectLst/>
                          <a:latin typeface="Athelas" panose="02000503000000020003" pitchFamily="2" charset="0"/>
                        </a:rPr>
                        <a:t>28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1000" b="0" i="0" u="none" strike="noStrike">
                          <a:solidFill>
                            <a:srgbClr val="000000"/>
                          </a:solidFill>
                          <a:effectLst/>
                          <a:latin typeface="Athelas" panose="02000503000000020003" pitchFamily="2" charset="0"/>
                        </a:rPr>
                        <a:t>24</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1000" b="0" i="0" u="none" strike="noStrike">
                          <a:solidFill>
                            <a:srgbClr val="000000"/>
                          </a:solidFill>
                          <a:effectLst/>
                          <a:latin typeface="Athelas" panose="02000503000000020003" pitchFamily="2" charset="0"/>
                        </a:rPr>
                        <a:t>20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1000" b="0" i="0" u="none" strike="noStrike">
                          <a:solidFill>
                            <a:srgbClr val="000000"/>
                          </a:solidFill>
                          <a:effectLst/>
                          <a:latin typeface="Athelas" panose="02000503000000020003" pitchFamily="2" charset="0"/>
                        </a:rPr>
                        <a:t>17</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ECEC"/>
                    </a:solidFill>
                  </a:tcPr>
                </a:tc>
                <a:tc>
                  <a:txBody>
                    <a:bodyPr/>
                    <a:lstStyle/>
                    <a:p>
                      <a:pPr algn="ctr" fontAlgn="ctr"/>
                      <a:r>
                        <a:rPr lang="en-US" sz="1000" b="0" i="0" u="none" strike="noStrike" dirty="0">
                          <a:solidFill>
                            <a:srgbClr val="000000"/>
                          </a:solidFill>
                          <a:effectLst/>
                          <a:latin typeface="Athelas" panose="02000503000000020003" pitchFamily="2" charset="0"/>
                        </a:rPr>
                        <a:t>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1000" b="0" i="0" u="none" strike="noStrike" dirty="0">
                          <a:solidFill>
                            <a:srgbClr val="000000"/>
                          </a:solidFill>
                          <a:effectLst/>
                          <a:latin typeface="Athelas" panose="02000503000000020003" pitchFamily="2" charset="0"/>
                        </a:rPr>
                        <a:t>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2013259212"/>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21-30 ani</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46</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Athelas" panose="02000503000000020003" pitchFamily="2" charset="0"/>
                        </a:rPr>
                        <a:t>65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1000" b="0" i="0" u="none" strike="noStrike">
                          <a:solidFill>
                            <a:srgbClr val="000000"/>
                          </a:solidFill>
                          <a:effectLst/>
                          <a:latin typeface="Athelas" panose="02000503000000020003" pitchFamily="2" charset="0"/>
                        </a:rPr>
                        <a:t>59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1000" b="0" i="0" u="none" strike="noStrike">
                          <a:solidFill>
                            <a:srgbClr val="000000"/>
                          </a:solidFill>
                          <a:effectLst/>
                          <a:latin typeface="Athelas" panose="02000503000000020003" pitchFamily="2" charset="0"/>
                        </a:rPr>
                        <a:t>41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1000" b="0" i="0" u="none" strike="noStrike">
                          <a:solidFill>
                            <a:srgbClr val="000000"/>
                          </a:solidFill>
                          <a:effectLst/>
                          <a:latin typeface="Athelas" panose="02000503000000020003" pitchFamily="2" charset="0"/>
                        </a:rPr>
                        <a:t>52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1000" b="0" i="0" u="none" strike="noStrike">
                          <a:solidFill>
                            <a:srgbClr val="000000"/>
                          </a:solidFill>
                          <a:effectLst/>
                          <a:latin typeface="Athelas" panose="02000503000000020003" pitchFamily="2" charset="0"/>
                        </a:rPr>
                        <a:t>35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1000" b="0" i="0" u="none" strike="noStrike">
                          <a:solidFill>
                            <a:srgbClr val="000000"/>
                          </a:solidFill>
                          <a:effectLst/>
                          <a:latin typeface="Athelas" panose="02000503000000020003" pitchFamily="2" charset="0"/>
                        </a:rPr>
                        <a:t>43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1000" b="0" i="0" u="none" strike="noStrike">
                          <a:solidFill>
                            <a:srgbClr val="000000"/>
                          </a:solidFill>
                          <a:effectLst/>
                          <a:latin typeface="Athelas" panose="02000503000000020003" pitchFamily="2" charset="0"/>
                        </a:rPr>
                        <a:t>28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1000" b="0" i="0" u="none" strike="noStrike">
                          <a:solidFill>
                            <a:srgbClr val="000000"/>
                          </a:solidFill>
                          <a:effectLst/>
                          <a:latin typeface="Athelas" panose="02000503000000020003" pitchFamily="2" charset="0"/>
                        </a:rPr>
                        <a:t>24</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1000" b="0" i="0" u="none" strike="noStrike" dirty="0">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dirty="0">
                          <a:solidFill>
                            <a:srgbClr val="000000"/>
                          </a:solidFill>
                          <a:effectLst/>
                          <a:latin typeface="Athelas" panose="02000503000000020003" pitchFamily="2" charset="0"/>
                        </a:rPr>
                        <a:t>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2000443399"/>
                  </a:ext>
                </a:extLst>
              </a:tr>
              <a:tr h="0">
                <a:tc vMerge="1">
                  <a:txBody>
                    <a:bodyPr/>
                    <a:lstStyle/>
                    <a:p>
                      <a:endParaRPr lang="en-US"/>
                    </a:p>
                  </a:txBody>
                  <a:tcPr/>
                </a:tc>
                <a:tc>
                  <a:txBody>
                    <a:bodyPr/>
                    <a:lstStyle/>
                    <a:p>
                      <a:pPr algn="l" fontAlgn="b"/>
                      <a:r>
                        <a:rPr lang="en-US" sz="1000" b="0" i="0" u="none" strike="noStrike">
                          <a:solidFill>
                            <a:srgbClr val="000000"/>
                          </a:solidFill>
                          <a:effectLst/>
                          <a:latin typeface="Athelas" panose="02000503000000020003" pitchFamily="2" charset="0"/>
                        </a:rPr>
                        <a:t>31+ ani</a:t>
                      </a:r>
                    </a:p>
                  </a:txBody>
                  <a:tcPr marL="3898" marR="3898" marT="389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1" i="0" u="none" strike="noStrike">
                          <a:solidFill>
                            <a:srgbClr val="000000"/>
                          </a:solidFill>
                          <a:effectLst/>
                          <a:latin typeface="Athelas" panose="02000503000000020003" pitchFamily="2" charset="0"/>
                        </a:rPr>
                        <a:t>65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Athelas" panose="02000503000000020003" pitchFamily="2" charset="0"/>
                        </a:rPr>
                        <a:t>68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5B5B5"/>
                    </a:solidFill>
                  </a:tcPr>
                </a:tc>
                <a:tc>
                  <a:txBody>
                    <a:bodyPr/>
                    <a:lstStyle/>
                    <a:p>
                      <a:pPr algn="ctr" fontAlgn="ctr"/>
                      <a:r>
                        <a:rPr lang="en-US" sz="1000" b="0" i="0" u="none" strike="noStrike">
                          <a:solidFill>
                            <a:srgbClr val="000000"/>
                          </a:solidFill>
                          <a:effectLst/>
                          <a:latin typeface="Athelas" panose="02000503000000020003" pitchFamily="2" charset="0"/>
                        </a:rPr>
                        <a:t>69</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3B3B3"/>
                    </a:solidFill>
                  </a:tcPr>
                </a:tc>
                <a:tc>
                  <a:txBody>
                    <a:bodyPr/>
                    <a:lstStyle/>
                    <a:p>
                      <a:pPr algn="ctr" fontAlgn="ctr"/>
                      <a:r>
                        <a:rPr lang="en-US" sz="1000" b="0" i="0" u="none" strike="noStrike">
                          <a:solidFill>
                            <a:srgbClr val="000000"/>
                          </a:solidFill>
                          <a:effectLst/>
                          <a:latin typeface="Athelas" panose="02000503000000020003" pitchFamily="2" charset="0"/>
                        </a:rPr>
                        <a:t>43</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1000" b="0" i="0" u="none" strike="noStrike">
                          <a:solidFill>
                            <a:srgbClr val="000000"/>
                          </a:solidFill>
                          <a:effectLst/>
                          <a:latin typeface="Athelas" panose="02000503000000020003" pitchFamily="2" charset="0"/>
                        </a:rPr>
                        <a:t>45</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1000" b="0" i="0" u="none" strike="noStrike">
                          <a:solidFill>
                            <a:srgbClr val="000000"/>
                          </a:solidFill>
                          <a:effectLst/>
                          <a:latin typeface="Athelas" panose="02000503000000020003" pitchFamily="2" charset="0"/>
                        </a:rPr>
                        <a:t>37</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1000" b="0" i="0" u="none" strike="noStrike">
                          <a:solidFill>
                            <a:srgbClr val="000000"/>
                          </a:solidFill>
                          <a:effectLst/>
                          <a:latin typeface="Athelas" panose="02000503000000020003" pitchFamily="2" charset="0"/>
                        </a:rPr>
                        <a:t>31</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000" b="0" i="0" u="none" strike="noStrike">
                          <a:solidFill>
                            <a:srgbClr val="000000"/>
                          </a:solidFill>
                          <a:effectLst/>
                          <a:latin typeface="Athelas" panose="02000503000000020003" pitchFamily="2" charset="0"/>
                        </a:rPr>
                        <a:t>38</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1000" b="0" i="0" u="none" strike="noStrike">
                          <a:solidFill>
                            <a:srgbClr val="000000"/>
                          </a:solidFill>
                          <a:effectLst/>
                          <a:latin typeface="Athelas" panose="02000503000000020003" pitchFamily="2" charset="0"/>
                        </a:rPr>
                        <a:t>20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1000" b="0" i="0" u="none" strike="noStrike" dirty="0">
                          <a:solidFill>
                            <a:srgbClr val="000000"/>
                          </a:solidFill>
                          <a:effectLst/>
                          <a:latin typeface="Athelas" panose="02000503000000020003" pitchFamily="2" charset="0"/>
                        </a:rPr>
                        <a:t>0</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000" b="0" i="0" u="none" strike="noStrike" dirty="0">
                          <a:solidFill>
                            <a:srgbClr val="000000"/>
                          </a:solidFill>
                          <a:effectLst/>
                          <a:latin typeface="Athelas" panose="02000503000000020003" pitchFamily="2" charset="0"/>
                        </a:rPr>
                        <a:t>2</a:t>
                      </a:r>
                    </a:p>
                  </a:txBody>
                  <a:tcPr marL="3898" marR="3898" marT="389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extLst>
                  <a:ext uri="{0D108BD9-81ED-4DB2-BD59-A6C34878D82A}">
                    <a16:rowId xmlns:a16="http://schemas.microsoft.com/office/drawing/2014/main" xmlns="" val="2299328865"/>
                  </a:ext>
                </a:extLst>
              </a:tr>
            </a:tbl>
          </a:graphicData>
        </a:graphic>
      </p:graphicFrame>
    </p:spTree>
    <p:extLst>
      <p:ext uri="{BB962C8B-B14F-4D97-AF65-F5344CB8AC3E}">
        <p14:creationId xmlns:p14="http://schemas.microsoft.com/office/powerpoint/2010/main" val="16164513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Dreptunghi 17">
            <a:extLst>
              <a:ext uri="{FF2B5EF4-FFF2-40B4-BE49-F238E27FC236}">
                <a16:creationId xmlns:a16="http://schemas.microsoft.com/office/drawing/2014/main" xmlns="" id="{5F6E5AD7-05A7-4F23-9AB9-684CAA7CAE4C}"/>
              </a:ext>
            </a:extLst>
          </p:cNvPr>
          <p:cNvSpPr/>
          <p:nvPr/>
        </p:nvSpPr>
        <p:spPr>
          <a:xfrm>
            <a:off x="2801007" y="2552700"/>
            <a:ext cx="6324599" cy="175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3200" b="1" dirty="0">
                <a:solidFill>
                  <a:schemeClr val="bg1"/>
                </a:solidFill>
                <a:latin typeface="Exo" panose="00000500000000000000" pitchFamily="2" charset="0"/>
                <a:ea typeface="Eurostile" charset="0"/>
                <a:cs typeface="Eurostile" charset="0"/>
              </a:rPr>
              <a:t>PROFILUL RESPONDENȚILOR</a:t>
            </a:r>
            <a:endParaRPr lang="ro-RO" sz="3200" dirty="0">
              <a:solidFill>
                <a:schemeClr val="bg1"/>
              </a:solidFill>
              <a:latin typeface="Exo" panose="00000500000000000000" pitchFamily="2" charset="0"/>
              <a:ea typeface="Eurostile" charset="0"/>
              <a:cs typeface="Eurostile" charset="0"/>
            </a:endParaRPr>
          </a:p>
        </p:txBody>
      </p:sp>
      <p:sp>
        <p:nvSpPr>
          <p:cNvPr id="2" name="Rectangle 1">
            <a:extLst>
              <a:ext uri="{FF2B5EF4-FFF2-40B4-BE49-F238E27FC236}">
                <a16:creationId xmlns:a16="http://schemas.microsoft.com/office/drawing/2014/main" xmlns="" id="{088A6296-9DFD-4548-8894-3D43C44F1AE2}"/>
              </a:ext>
            </a:extLst>
          </p:cNvPr>
          <p:cNvSpPr/>
          <p:nvPr/>
        </p:nvSpPr>
        <p:spPr>
          <a:xfrm>
            <a:off x="0" y="-15552"/>
            <a:ext cx="12192000" cy="68735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4" name="Rectangle 3">
            <a:extLst>
              <a:ext uri="{FF2B5EF4-FFF2-40B4-BE49-F238E27FC236}">
                <a16:creationId xmlns:a16="http://schemas.microsoft.com/office/drawing/2014/main" xmlns="" id="{3E9D4059-84A7-46D6-8687-AB579BC7919D}"/>
              </a:ext>
            </a:extLst>
          </p:cNvPr>
          <p:cNvSpPr/>
          <p:nvPr/>
        </p:nvSpPr>
        <p:spPr>
          <a:xfrm>
            <a:off x="1967453" y="3198168"/>
            <a:ext cx="8257095" cy="461665"/>
          </a:xfrm>
          <a:prstGeom prst="rect">
            <a:avLst/>
          </a:prstGeom>
        </p:spPr>
        <p:txBody>
          <a:bodyPr wrap="square">
            <a:spAutoFit/>
          </a:bodyPr>
          <a:lstStyle/>
          <a:p>
            <a:pPr algn="ctr"/>
            <a:r>
              <a:rPr lang="ro-RO" sz="2400" b="1" i="1" dirty="0">
                <a:latin typeface="Athelas" panose="02000503000000020003" pitchFamily="2" charset="0"/>
                <a:ea typeface="Calibri" panose="020F0502020204030204" pitchFamily="34" charset="0"/>
                <a:cs typeface="Times New Roman" panose="02020603050405020304" pitchFamily="18" charset="0"/>
              </a:rPr>
              <a:t>Opinia despre resursele umane din industria cărții și lecturii publice</a:t>
            </a:r>
          </a:p>
        </p:txBody>
      </p:sp>
    </p:spTree>
    <p:extLst>
      <p:ext uri="{BB962C8B-B14F-4D97-AF65-F5344CB8AC3E}">
        <p14:creationId xmlns:p14="http://schemas.microsoft.com/office/powerpoint/2010/main" val="26663622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Q18. </a:t>
            </a:r>
            <a:r>
              <a:rPr lang="ro-RO" sz="1800" b="1" dirty="0">
                <a:solidFill>
                  <a:schemeClr val="tx1"/>
                </a:solidFill>
                <a:latin typeface="Athelas" panose="02000503000000020003" pitchFamily="2" charset="0"/>
              </a:rPr>
              <a:t>Cum ați evalua nivelul dvs. în ceea ce privește următoarele competențe? (selectați un răspuns în fiecare rând),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rPr>
              <a:t>%</a:t>
            </a:r>
          </a:p>
        </p:txBody>
      </p:sp>
      <p:pic>
        <p:nvPicPr>
          <p:cNvPr id="4" name="Picture 3">
            <a:extLst>
              <a:ext uri="{FF2B5EF4-FFF2-40B4-BE49-F238E27FC236}">
                <a16:creationId xmlns:a16="http://schemas.microsoft.com/office/drawing/2014/main" xmlns="" id="{7F21497F-E3C8-41E8-781F-ADD73B933CCD}"/>
              </a:ext>
            </a:extLst>
          </p:cNvPr>
          <p:cNvPicPr>
            <a:picLocks noChangeAspect="1"/>
          </p:cNvPicPr>
          <p:nvPr/>
        </p:nvPicPr>
        <p:blipFill>
          <a:blip r:embed="rId3"/>
          <a:srcRect l="1727" t="8426" r="13420" b="10628"/>
          <a:stretch/>
        </p:blipFill>
        <p:spPr>
          <a:xfrm>
            <a:off x="1003985" y="1398193"/>
            <a:ext cx="9650632" cy="3598285"/>
          </a:xfrm>
          <a:prstGeom prst="rect">
            <a:avLst/>
          </a:prstGeom>
        </p:spPr>
      </p:pic>
      <p:sp>
        <p:nvSpPr>
          <p:cNvPr id="5" name="TextBox 7">
            <a:extLst>
              <a:ext uri="{FF2B5EF4-FFF2-40B4-BE49-F238E27FC236}">
                <a16:creationId xmlns:a16="http://schemas.microsoft.com/office/drawing/2014/main" xmlns="" id="{C4FC512E-B04B-841B-AC3E-11638AB142BF}"/>
              </a:ext>
            </a:extLst>
          </p:cNvPr>
          <p:cNvSpPr txBox="1"/>
          <p:nvPr/>
        </p:nvSpPr>
        <p:spPr>
          <a:xfrm>
            <a:off x="304802" y="5386965"/>
            <a:ext cx="10954140" cy="1323439"/>
          </a:xfrm>
          <a:prstGeom prst="rect">
            <a:avLst/>
          </a:prstGeom>
          <a:noFill/>
        </p:spPr>
        <p:txBody>
          <a:bodyPr wrap="square" rtlCol="0">
            <a:spAutoFit/>
          </a:bodyPr>
          <a:lstStyle/>
          <a:p>
            <a:pPr algn="just"/>
            <a:r>
              <a:rPr lang="ro-MD" sz="1600" dirty="0">
                <a:latin typeface="Athelas" panose="02000503000000020003" pitchFamily="2" charset="0"/>
              </a:rPr>
              <a:t>Majoritatea respondenților au apreciat că posedă toate competențele specificate la un nivel bun. În baza autoevaluării, top 3 competențe deținute de către respondenți sunt: abilități de comunicare (83% - foarte bun / oarecum bun), abilități de utilizare a calculatorului la locul de muncă (82%) și capacitatea de a învăța individual (81%). </a:t>
            </a:r>
          </a:p>
          <a:p>
            <a:pPr algn="just"/>
            <a:r>
              <a:rPr lang="ro-MD" sz="1600" dirty="0">
                <a:latin typeface="Athelas" panose="02000503000000020003" pitchFamily="2" charset="0"/>
              </a:rPr>
              <a:t>Totodată deținerea competențelor precum promovare/marketing (39%), lucrul cu bazele de date (34%) și abilitățile analitice și de cercetare (31%) a fost auto-evaluată la un nivel mai jos de către respondenți.</a:t>
            </a:r>
          </a:p>
        </p:txBody>
      </p:sp>
    </p:spTree>
    <p:extLst>
      <p:ext uri="{BB962C8B-B14F-4D97-AF65-F5344CB8AC3E}">
        <p14:creationId xmlns:p14="http://schemas.microsoft.com/office/powerpoint/2010/main" val="30990548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Q18. </a:t>
            </a:r>
            <a:r>
              <a:rPr lang="ro-RO" sz="1800" b="1" dirty="0">
                <a:solidFill>
                  <a:schemeClr val="tx1"/>
                </a:solidFill>
                <a:latin typeface="Athelas" panose="02000503000000020003" pitchFamily="2" charset="0"/>
              </a:rPr>
              <a:t>Cum ați evalua nivelul dvs. în ceea ce privește următoarele competențe? (selectați un răspuns în fiecare rând), </a:t>
            </a:r>
            <a:r>
              <a:rPr lang="en-US" sz="1800" b="1" dirty="0">
                <a:solidFill>
                  <a:schemeClr val="bg1">
                    <a:lumMod val="50000"/>
                  </a:schemeClr>
                </a:solidFill>
                <a:latin typeface="Athelas" panose="02000503000000020003" pitchFamily="2"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5" name="Rectangle 4">
            <a:extLst>
              <a:ext uri="{FF2B5EF4-FFF2-40B4-BE49-F238E27FC236}">
                <a16:creationId xmlns:a16="http://schemas.microsoft.com/office/drawing/2014/main" xmlns="" id="{D7D719E5-20AA-A12E-DDFF-FFC6C8A56799}"/>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2" name="Table 1">
            <a:extLst>
              <a:ext uri="{FF2B5EF4-FFF2-40B4-BE49-F238E27FC236}">
                <a16:creationId xmlns:a16="http://schemas.microsoft.com/office/drawing/2014/main" xmlns="" id="{E620B7C4-0995-8576-9C52-68EA36F8421B}"/>
              </a:ext>
            </a:extLst>
          </p:cNvPr>
          <p:cNvGraphicFramePr>
            <a:graphicFrameLocks noGrp="1"/>
          </p:cNvGraphicFramePr>
          <p:nvPr>
            <p:extLst>
              <p:ext uri="{D42A27DB-BD31-4B8C-83A1-F6EECF244321}">
                <p14:modId xmlns:p14="http://schemas.microsoft.com/office/powerpoint/2010/main" val="1192265279"/>
              </p:ext>
            </p:extLst>
          </p:nvPr>
        </p:nvGraphicFramePr>
        <p:xfrm>
          <a:off x="0" y="2067242"/>
          <a:ext cx="12192020" cy="3400598"/>
        </p:xfrm>
        <a:graphic>
          <a:graphicData uri="http://schemas.openxmlformats.org/drawingml/2006/table">
            <a:tbl>
              <a:tblPr/>
              <a:tblGrid>
                <a:gridCol w="629920">
                  <a:extLst>
                    <a:ext uri="{9D8B030D-6E8A-4147-A177-3AD203B41FA5}">
                      <a16:colId xmlns:a16="http://schemas.microsoft.com/office/drawing/2014/main" xmlns="" val="3114736373"/>
                    </a:ext>
                  </a:extLst>
                </a:gridCol>
                <a:gridCol w="2021840">
                  <a:extLst>
                    <a:ext uri="{9D8B030D-6E8A-4147-A177-3AD203B41FA5}">
                      <a16:colId xmlns:a16="http://schemas.microsoft.com/office/drawing/2014/main" xmlns="" val="314746146"/>
                    </a:ext>
                  </a:extLst>
                </a:gridCol>
                <a:gridCol w="254000">
                  <a:extLst>
                    <a:ext uri="{9D8B030D-6E8A-4147-A177-3AD203B41FA5}">
                      <a16:colId xmlns:a16="http://schemas.microsoft.com/office/drawing/2014/main" xmlns="" val="1248399110"/>
                    </a:ext>
                  </a:extLst>
                </a:gridCol>
                <a:gridCol w="619084">
                  <a:extLst>
                    <a:ext uri="{9D8B030D-6E8A-4147-A177-3AD203B41FA5}">
                      <a16:colId xmlns:a16="http://schemas.microsoft.com/office/drawing/2014/main" xmlns="" val="1905573247"/>
                    </a:ext>
                  </a:extLst>
                </a:gridCol>
                <a:gridCol w="619084">
                  <a:extLst>
                    <a:ext uri="{9D8B030D-6E8A-4147-A177-3AD203B41FA5}">
                      <a16:colId xmlns:a16="http://schemas.microsoft.com/office/drawing/2014/main" xmlns="" val="2725477621"/>
                    </a:ext>
                  </a:extLst>
                </a:gridCol>
                <a:gridCol w="619084">
                  <a:extLst>
                    <a:ext uri="{9D8B030D-6E8A-4147-A177-3AD203B41FA5}">
                      <a16:colId xmlns:a16="http://schemas.microsoft.com/office/drawing/2014/main" xmlns="" val="1384530187"/>
                    </a:ext>
                  </a:extLst>
                </a:gridCol>
                <a:gridCol w="619084">
                  <a:extLst>
                    <a:ext uri="{9D8B030D-6E8A-4147-A177-3AD203B41FA5}">
                      <a16:colId xmlns:a16="http://schemas.microsoft.com/office/drawing/2014/main" xmlns="" val="3671077989"/>
                    </a:ext>
                  </a:extLst>
                </a:gridCol>
                <a:gridCol w="619084">
                  <a:extLst>
                    <a:ext uri="{9D8B030D-6E8A-4147-A177-3AD203B41FA5}">
                      <a16:colId xmlns:a16="http://schemas.microsoft.com/office/drawing/2014/main" xmlns="" val="573523717"/>
                    </a:ext>
                  </a:extLst>
                </a:gridCol>
                <a:gridCol w="619084">
                  <a:extLst>
                    <a:ext uri="{9D8B030D-6E8A-4147-A177-3AD203B41FA5}">
                      <a16:colId xmlns:a16="http://schemas.microsoft.com/office/drawing/2014/main" xmlns="" val="579897170"/>
                    </a:ext>
                  </a:extLst>
                </a:gridCol>
                <a:gridCol w="619084">
                  <a:extLst>
                    <a:ext uri="{9D8B030D-6E8A-4147-A177-3AD203B41FA5}">
                      <a16:colId xmlns:a16="http://schemas.microsoft.com/office/drawing/2014/main" xmlns="" val="3515271129"/>
                    </a:ext>
                  </a:extLst>
                </a:gridCol>
                <a:gridCol w="619084">
                  <a:extLst>
                    <a:ext uri="{9D8B030D-6E8A-4147-A177-3AD203B41FA5}">
                      <a16:colId xmlns:a16="http://schemas.microsoft.com/office/drawing/2014/main" xmlns="" val="4225784568"/>
                    </a:ext>
                  </a:extLst>
                </a:gridCol>
                <a:gridCol w="619084">
                  <a:extLst>
                    <a:ext uri="{9D8B030D-6E8A-4147-A177-3AD203B41FA5}">
                      <a16:colId xmlns:a16="http://schemas.microsoft.com/office/drawing/2014/main" xmlns="" val="4077326987"/>
                    </a:ext>
                  </a:extLst>
                </a:gridCol>
                <a:gridCol w="619084">
                  <a:extLst>
                    <a:ext uri="{9D8B030D-6E8A-4147-A177-3AD203B41FA5}">
                      <a16:colId xmlns:a16="http://schemas.microsoft.com/office/drawing/2014/main" xmlns="" val="3236010627"/>
                    </a:ext>
                  </a:extLst>
                </a:gridCol>
                <a:gridCol w="619084">
                  <a:extLst>
                    <a:ext uri="{9D8B030D-6E8A-4147-A177-3AD203B41FA5}">
                      <a16:colId xmlns:a16="http://schemas.microsoft.com/office/drawing/2014/main" xmlns="" val="2900308604"/>
                    </a:ext>
                  </a:extLst>
                </a:gridCol>
                <a:gridCol w="619084">
                  <a:extLst>
                    <a:ext uri="{9D8B030D-6E8A-4147-A177-3AD203B41FA5}">
                      <a16:colId xmlns:a16="http://schemas.microsoft.com/office/drawing/2014/main" xmlns="" val="1536097907"/>
                    </a:ext>
                  </a:extLst>
                </a:gridCol>
                <a:gridCol w="619084">
                  <a:extLst>
                    <a:ext uri="{9D8B030D-6E8A-4147-A177-3AD203B41FA5}">
                      <a16:colId xmlns:a16="http://schemas.microsoft.com/office/drawing/2014/main" xmlns="" val="2855833332"/>
                    </a:ext>
                  </a:extLst>
                </a:gridCol>
                <a:gridCol w="619084">
                  <a:extLst>
                    <a:ext uri="{9D8B030D-6E8A-4147-A177-3AD203B41FA5}">
                      <a16:colId xmlns:a16="http://schemas.microsoft.com/office/drawing/2014/main" xmlns="" val="2523524116"/>
                    </a:ext>
                  </a:extLst>
                </a:gridCol>
                <a:gridCol w="619084">
                  <a:extLst>
                    <a:ext uri="{9D8B030D-6E8A-4147-A177-3AD203B41FA5}">
                      <a16:colId xmlns:a16="http://schemas.microsoft.com/office/drawing/2014/main" xmlns="" val="1030167181"/>
                    </a:ext>
                  </a:extLst>
                </a:gridCol>
              </a:tblGrid>
              <a:tr h="0">
                <a:tc rowSpan="2" gridSpan="2">
                  <a:txBody>
                    <a:bodyPr/>
                    <a:lstStyle/>
                    <a:p>
                      <a:pPr algn="ctr" fontAlgn="ctr"/>
                      <a:r>
                        <a:rPr lang="en-US" sz="800" b="1" i="0" u="none" strike="noStrike">
                          <a:solidFill>
                            <a:srgbClr val="000000"/>
                          </a:solidFill>
                          <a:effectLst/>
                          <a:latin typeface="Athelas" panose="02000503000000020003" pitchFamily="2" charset="0"/>
                        </a:rPr>
                        <a:t>% pe rând</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rowSpan="2" hMerge="1">
                  <a:txBody>
                    <a:bodyPr/>
                    <a:lstStyle/>
                    <a:p>
                      <a:endParaRPr lang="en-US"/>
                    </a:p>
                  </a:txBody>
                  <a:tcPr/>
                </a:tc>
                <a:tc rowSpan="2">
                  <a:txBody>
                    <a:bodyPr/>
                    <a:lstStyle/>
                    <a:p>
                      <a:pPr algn="ctr" fontAlgn="ctr"/>
                      <a:r>
                        <a:rPr lang="en-US" sz="800" b="1" i="0" u="none" strike="noStrike">
                          <a:solidFill>
                            <a:srgbClr val="000000"/>
                          </a:solidFill>
                          <a:effectLst/>
                          <a:latin typeface="Athelas" panose="02000503000000020003" pitchFamily="2" charset="0"/>
                        </a:rPr>
                        <a:t>N</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gridSpan="5">
                  <a:txBody>
                    <a:bodyPr/>
                    <a:lstStyle/>
                    <a:p>
                      <a:pPr algn="ctr" fontAlgn="ctr"/>
                      <a:r>
                        <a:rPr lang="en-US" sz="800" b="1" i="0" u="none" strike="noStrike" dirty="0" err="1">
                          <a:solidFill>
                            <a:srgbClr val="000000"/>
                          </a:solidFill>
                          <a:effectLst/>
                          <a:latin typeface="Athelas" panose="02000503000000020003" pitchFamily="2" charset="0"/>
                        </a:rPr>
                        <a:t>Abilități</a:t>
                      </a:r>
                      <a:r>
                        <a:rPr lang="en-US" sz="800" b="1" i="0" u="none" strike="noStrike" dirty="0">
                          <a:solidFill>
                            <a:srgbClr val="000000"/>
                          </a:solidFill>
                          <a:effectLst/>
                          <a:latin typeface="Athelas" panose="02000503000000020003" pitchFamily="2" charset="0"/>
                        </a:rPr>
                        <a:t> de </a:t>
                      </a:r>
                      <a:r>
                        <a:rPr lang="en-US" sz="800" b="1" i="0" u="none" strike="noStrike" dirty="0" err="1">
                          <a:solidFill>
                            <a:srgbClr val="000000"/>
                          </a:solidFill>
                          <a:effectLst/>
                          <a:latin typeface="Athelas" panose="02000503000000020003" pitchFamily="2" charset="0"/>
                        </a:rPr>
                        <a:t>comunicare</a:t>
                      </a:r>
                      <a:endParaRPr lang="en-US" sz="800" b="1" i="0" u="none" strike="noStrike" dirty="0">
                        <a:solidFill>
                          <a:srgbClr val="000000"/>
                        </a:solidFill>
                        <a:effectLst/>
                        <a:latin typeface="Athelas" panose="02000503000000020003" pitchFamily="2" charset="0"/>
                      </a:endParaRPr>
                    </a:p>
                  </a:txBody>
                  <a:tcPr marL="4183" marR="4183" marT="4183"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fontAlgn="ctr"/>
                      <a:r>
                        <a:rPr lang="en-US" sz="800" b="1" i="0" u="none" strike="noStrike" dirty="0" err="1">
                          <a:solidFill>
                            <a:srgbClr val="000000"/>
                          </a:solidFill>
                          <a:effectLst/>
                          <a:latin typeface="Athelas" panose="02000503000000020003" pitchFamily="2" charset="0"/>
                        </a:rPr>
                        <a:t>Abilități</a:t>
                      </a:r>
                      <a:r>
                        <a:rPr lang="en-US" sz="800" b="1" i="0" u="none" strike="noStrike" dirty="0">
                          <a:solidFill>
                            <a:srgbClr val="000000"/>
                          </a:solidFill>
                          <a:effectLst/>
                          <a:latin typeface="Athelas" panose="02000503000000020003" pitchFamily="2" charset="0"/>
                        </a:rPr>
                        <a:t> de </a:t>
                      </a:r>
                      <a:r>
                        <a:rPr lang="en-US" sz="800" b="1" i="0" u="none" strike="noStrike" dirty="0" err="1">
                          <a:solidFill>
                            <a:srgbClr val="000000"/>
                          </a:solidFill>
                          <a:effectLst/>
                          <a:latin typeface="Athelas" panose="02000503000000020003" pitchFamily="2" charset="0"/>
                        </a:rPr>
                        <a:t>utilizare</a:t>
                      </a:r>
                      <a:r>
                        <a:rPr lang="en-US" sz="800" b="1" i="0" u="none" strike="noStrike" dirty="0">
                          <a:solidFill>
                            <a:srgbClr val="000000"/>
                          </a:solidFill>
                          <a:effectLst/>
                          <a:latin typeface="Athelas" panose="02000503000000020003" pitchFamily="2" charset="0"/>
                        </a:rPr>
                        <a:t> a </a:t>
                      </a:r>
                      <a:r>
                        <a:rPr lang="en-US" sz="800" b="1" i="0" u="none" strike="noStrike" dirty="0" err="1">
                          <a:solidFill>
                            <a:srgbClr val="000000"/>
                          </a:solidFill>
                          <a:effectLst/>
                          <a:latin typeface="Athelas" panose="02000503000000020003" pitchFamily="2" charset="0"/>
                        </a:rPr>
                        <a:t>calculatorului</a:t>
                      </a:r>
                      <a:r>
                        <a:rPr lang="en-US" sz="800" b="1" i="0" u="none" strike="noStrike" dirty="0">
                          <a:solidFill>
                            <a:srgbClr val="000000"/>
                          </a:solidFill>
                          <a:effectLst/>
                          <a:latin typeface="Athelas" panose="02000503000000020003" pitchFamily="2" charset="0"/>
                        </a:rPr>
                        <a:t> la </a:t>
                      </a:r>
                      <a:r>
                        <a:rPr lang="en-US" sz="800" b="1" i="0" u="none" strike="noStrike" dirty="0" err="1">
                          <a:solidFill>
                            <a:srgbClr val="000000"/>
                          </a:solidFill>
                          <a:effectLst/>
                          <a:latin typeface="Athelas" panose="02000503000000020003" pitchFamily="2" charset="0"/>
                        </a:rPr>
                        <a:t>locul</a:t>
                      </a:r>
                      <a:r>
                        <a:rPr lang="en-US" sz="800" b="1" i="0" u="none" strike="noStrike" dirty="0">
                          <a:solidFill>
                            <a:srgbClr val="000000"/>
                          </a:solidFill>
                          <a:effectLst/>
                          <a:latin typeface="Athelas" panose="02000503000000020003" pitchFamily="2" charset="0"/>
                        </a:rPr>
                        <a:t> de </a:t>
                      </a:r>
                      <a:r>
                        <a:rPr lang="en-US" sz="800" b="1" i="0" u="none" strike="noStrike" dirty="0" err="1">
                          <a:solidFill>
                            <a:srgbClr val="000000"/>
                          </a:solidFill>
                          <a:effectLst/>
                          <a:latin typeface="Athelas" panose="02000503000000020003" pitchFamily="2" charset="0"/>
                        </a:rPr>
                        <a:t>muncă</a:t>
                      </a:r>
                      <a:endParaRPr lang="en-US" sz="800" b="1" i="0" u="none" strike="noStrike" dirty="0">
                        <a:solidFill>
                          <a:srgbClr val="000000"/>
                        </a:solidFill>
                        <a:effectLst/>
                        <a:latin typeface="Athelas" panose="02000503000000020003" pitchFamily="2" charset="0"/>
                      </a:endParaRPr>
                    </a:p>
                  </a:txBody>
                  <a:tcPr marL="4183" marR="4183" marT="4183"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fontAlgn="ctr"/>
                      <a:r>
                        <a:rPr lang="en-US" sz="800" b="1" i="0" u="none" strike="noStrike">
                          <a:solidFill>
                            <a:srgbClr val="000000"/>
                          </a:solidFill>
                          <a:effectLst/>
                          <a:latin typeface="Athelas" panose="02000503000000020003" pitchFamily="2" charset="0"/>
                        </a:rPr>
                        <a:t>Capacitatea de a învăța individual</a:t>
                      </a:r>
                    </a:p>
                  </a:txBody>
                  <a:tcPr marL="4183" marR="4183" marT="4183"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998058448"/>
                  </a:ext>
                </a:extLst>
              </a:tr>
              <a:tr h="0">
                <a:tc gridSpan="2" vMerge="1">
                  <a:txBody>
                    <a:bodyPr/>
                    <a:lstStyle/>
                    <a:p>
                      <a:endParaRPr lang="en-US"/>
                    </a:p>
                  </a:txBody>
                  <a:tcPr/>
                </a:tc>
                <a:tc hMerge="1" vMerge="1">
                  <a:txBody>
                    <a:bodyPr/>
                    <a:lstStyle/>
                    <a:p>
                      <a:endParaRPr lang="en-US"/>
                    </a:p>
                  </a:txBody>
                  <a:tcPr/>
                </a:tc>
                <a:tc vMerge="1">
                  <a:txBody>
                    <a:bodyPr/>
                    <a:lstStyle/>
                    <a:p>
                      <a:endParaRPr lang="en-US"/>
                    </a:p>
                  </a:txBody>
                  <a:tcPr/>
                </a:tc>
                <a:tc>
                  <a:txBody>
                    <a:bodyPr/>
                    <a:lstStyle/>
                    <a:p>
                      <a:pPr algn="ctr" fontAlgn="ctr"/>
                      <a:r>
                        <a:rPr lang="en-US" sz="800" b="1" i="0" u="none" strike="noStrike" dirty="0" err="1">
                          <a:solidFill>
                            <a:srgbClr val="000000"/>
                          </a:solidFill>
                          <a:effectLst/>
                          <a:latin typeface="Athelas" panose="02000503000000020003" pitchFamily="2" charset="0"/>
                        </a:rPr>
                        <a:t>Foarte</a:t>
                      </a:r>
                      <a:r>
                        <a:rPr lang="en-US" sz="800" b="1" i="0" u="none" strike="noStrike" dirty="0">
                          <a:solidFill>
                            <a:srgbClr val="000000"/>
                          </a:solidFill>
                          <a:effectLst/>
                          <a:latin typeface="Athelas" panose="02000503000000020003" pitchFamily="2" charset="0"/>
                        </a:rPr>
                        <a:t> bun</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dirty="0" err="1">
                          <a:solidFill>
                            <a:srgbClr val="000000"/>
                          </a:solidFill>
                          <a:effectLst/>
                          <a:latin typeface="Athelas" panose="02000503000000020003" pitchFamily="2" charset="0"/>
                        </a:rPr>
                        <a:t>Oarecum</a:t>
                      </a:r>
                      <a:r>
                        <a:rPr lang="en-US" sz="800" b="1" i="0" u="none" strike="noStrike" dirty="0">
                          <a:solidFill>
                            <a:srgbClr val="000000"/>
                          </a:solidFill>
                          <a:effectLst/>
                          <a:latin typeface="Athelas" panose="02000503000000020003" pitchFamily="2" charset="0"/>
                        </a:rPr>
                        <a:t> bun</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dirty="0" err="1">
                          <a:solidFill>
                            <a:srgbClr val="000000"/>
                          </a:solidFill>
                          <a:effectLst/>
                          <a:latin typeface="Athelas" panose="02000503000000020003" pitchFamily="2" charset="0"/>
                        </a:rPr>
                        <a:t>Satisfăcător</a:t>
                      </a:r>
                      <a:endParaRPr lang="en-US" sz="800" b="1" i="0" u="none" strike="noStrike" dirty="0">
                        <a:solidFill>
                          <a:srgbClr val="000000"/>
                        </a:solidFill>
                        <a:effectLst/>
                        <a:latin typeface="Athelas" panose="02000503000000020003" pitchFamily="2" charset="0"/>
                      </a:endParaRP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dirty="0" err="1">
                          <a:solidFill>
                            <a:srgbClr val="000000"/>
                          </a:solidFill>
                          <a:effectLst/>
                          <a:latin typeface="Athelas" panose="02000503000000020003" pitchFamily="2" charset="0"/>
                        </a:rPr>
                        <a:t>Nesatisfăcător</a:t>
                      </a:r>
                      <a:endParaRPr lang="en-US" sz="800" b="1" i="0" u="none" strike="noStrike" dirty="0">
                        <a:solidFill>
                          <a:srgbClr val="000000"/>
                        </a:solidFill>
                        <a:effectLst/>
                        <a:latin typeface="Athelas" panose="02000503000000020003" pitchFamily="2" charset="0"/>
                      </a:endParaRP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Nu știu / Fără răspuns</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Foarte bun</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dirty="0" err="1">
                          <a:solidFill>
                            <a:srgbClr val="000000"/>
                          </a:solidFill>
                          <a:effectLst/>
                          <a:latin typeface="Athelas" panose="02000503000000020003" pitchFamily="2" charset="0"/>
                        </a:rPr>
                        <a:t>Oarecum</a:t>
                      </a:r>
                      <a:r>
                        <a:rPr lang="en-US" sz="800" b="1" i="0" u="none" strike="noStrike" dirty="0">
                          <a:solidFill>
                            <a:srgbClr val="000000"/>
                          </a:solidFill>
                          <a:effectLst/>
                          <a:latin typeface="Athelas" panose="02000503000000020003" pitchFamily="2" charset="0"/>
                        </a:rPr>
                        <a:t> bun</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Satisfăcător</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Nesatisfăcător</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Nu știu / Fără răspuns</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Foarte bun</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Oarecum bun</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Satisfăcător</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Nesatisfăcător</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Nu știu / Fără răspuns</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4027393571"/>
                  </a:ext>
                </a:extLst>
              </a:tr>
              <a:tr h="0">
                <a:tc gridSpan="2">
                  <a:txBody>
                    <a:bodyPr/>
                    <a:lstStyle/>
                    <a:p>
                      <a:pPr algn="ctr" fontAlgn="b"/>
                      <a:r>
                        <a:rPr lang="en-US" sz="800" b="1" i="0" u="none" strike="noStrike">
                          <a:solidFill>
                            <a:srgbClr val="000000"/>
                          </a:solidFill>
                          <a:effectLst/>
                          <a:latin typeface="Athelas" panose="02000503000000020003" pitchFamily="2" charset="0"/>
                        </a:rPr>
                        <a:t>Total</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800" b="1" i="0" u="none" strike="noStrike">
                          <a:solidFill>
                            <a:srgbClr val="000000"/>
                          </a:solidFill>
                          <a:effectLst/>
                          <a:latin typeface="Athelas" panose="02000503000000020003" pitchFamily="2" charset="0"/>
                        </a:rPr>
                        <a:t>248</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dirty="0">
                          <a:solidFill>
                            <a:srgbClr val="000000"/>
                          </a:solidFill>
                          <a:effectLst/>
                          <a:latin typeface="Athelas" panose="02000503000000020003" pitchFamily="2" charset="0"/>
                        </a:rPr>
                        <a:t>39</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dirty="0">
                          <a:solidFill>
                            <a:srgbClr val="000000"/>
                          </a:solidFill>
                          <a:effectLst/>
                          <a:latin typeface="Athelas" panose="02000503000000020003" pitchFamily="2" charset="0"/>
                        </a:rPr>
                        <a:t>44</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16</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44</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dirty="0">
                          <a:solidFill>
                            <a:srgbClr val="000000"/>
                          </a:solidFill>
                          <a:effectLst/>
                          <a:latin typeface="Athelas" panose="02000503000000020003" pitchFamily="2" charset="0"/>
                        </a:rPr>
                        <a:t>38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17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36</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45</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17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3071067343"/>
                  </a:ext>
                </a:extLst>
              </a:tr>
              <a:tr h="0">
                <a:tc rowSpan="2">
                  <a:txBody>
                    <a:bodyPr/>
                    <a:lstStyle/>
                    <a:p>
                      <a:pPr algn="ctr" fontAlgn="ctr"/>
                      <a:r>
                        <a:rPr lang="en-US" sz="800" b="0" i="0" u="none" strike="noStrike">
                          <a:solidFill>
                            <a:srgbClr val="000000"/>
                          </a:solidFill>
                          <a:effectLst/>
                          <a:latin typeface="Athelas" panose="02000503000000020003" pitchFamily="2" charset="0"/>
                        </a:rPr>
                        <a:t>Gen</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thelas" panose="02000503000000020003" pitchFamily="2" charset="0"/>
                        </a:rPr>
                        <a:t>Femeie</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234</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B"/>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DECB4"/>
                    </a:solid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F9E7"/>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EECB5"/>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800" b="0" i="0" u="none" strike="noStrike" dirty="0">
                          <a:solidFill>
                            <a:srgbClr val="000000"/>
                          </a:solidFill>
                          <a:effectLst/>
                          <a:latin typeface="Athelas" panose="02000503000000020003" pitchFamily="2" charset="0"/>
                        </a:rPr>
                        <a:t>16</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F8E4"/>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800" b="0" i="0" u="none" strike="noStrike">
                          <a:solidFill>
                            <a:srgbClr val="000000"/>
                          </a:solidFill>
                          <a:effectLst/>
                          <a:latin typeface="Athelas" panose="02000503000000020003" pitchFamily="2" charset="0"/>
                        </a:rPr>
                        <a:t>36</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F0C2"/>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CECB3"/>
                    </a:solidFill>
                  </a:tcPr>
                </a:tc>
                <a:tc>
                  <a:txBody>
                    <a:bodyPr/>
                    <a:lstStyle/>
                    <a:p>
                      <a:pPr algn="ctr" fontAlgn="ctr"/>
                      <a:r>
                        <a:rPr lang="en-US" sz="800" b="0" i="0" u="none" strike="noStrike">
                          <a:solidFill>
                            <a:srgbClr val="000000"/>
                          </a:solidFill>
                          <a:effectLst/>
                          <a:latin typeface="Athelas" panose="02000503000000020003" pitchFamily="2" charset="0"/>
                        </a:rPr>
                        <a:t>18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2"/>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160502937"/>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Bărbat</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13*</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5F5D8"/>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800" b="0" i="0" u="none" strike="noStrike" dirty="0">
                          <a:solidFill>
                            <a:srgbClr val="000000"/>
                          </a:solidFill>
                          <a:effectLst/>
                          <a:latin typeface="Athelas" panose="02000503000000020003" pitchFamily="2" charset="0"/>
                        </a:rPr>
                        <a:t>38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46</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AEBB1"/>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3F9E5"/>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800" b="0" i="0" u="none" strike="noStrike">
                          <a:solidFill>
                            <a:srgbClr val="000000"/>
                          </a:solidFill>
                          <a:effectLst/>
                          <a:latin typeface="Athelas" panose="02000503000000020003" pitchFamily="2" charset="0"/>
                        </a:rPr>
                        <a:t>54</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BE8A4"/>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1FCF2"/>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427187387"/>
                  </a:ext>
                </a:extLst>
              </a:tr>
              <a:tr h="0">
                <a:tc rowSpan="3">
                  <a:txBody>
                    <a:bodyPr/>
                    <a:lstStyle/>
                    <a:p>
                      <a:pPr algn="ctr" fontAlgn="ctr"/>
                      <a:r>
                        <a:rPr lang="en-US" sz="800" b="0" i="0" u="none" strike="noStrike">
                          <a:solidFill>
                            <a:srgbClr val="000000"/>
                          </a:solidFill>
                          <a:effectLst/>
                          <a:latin typeface="Athelas" panose="02000503000000020003" pitchFamily="2" charset="0"/>
                        </a:rPr>
                        <a:t>Vârstă</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Athelas" panose="02000503000000020003" pitchFamily="2" charset="0"/>
                        </a:rPr>
                        <a:t>18-35 ani</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30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800" b="0" i="0" u="none" strike="noStrike" dirty="0">
                          <a:solidFill>
                            <a:srgbClr val="000000"/>
                          </a:solidFill>
                          <a:effectLst/>
                          <a:latin typeface="Athelas" panose="02000503000000020003" pitchFamily="2" charset="0"/>
                        </a:rPr>
                        <a:t>37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E8E8"/>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63</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B9B9"/>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C3C3"/>
                    </a:solidFill>
                  </a:tcPr>
                </a:tc>
                <a:tc>
                  <a:txBody>
                    <a:bodyPr/>
                    <a:lstStyle/>
                    <a:p>
                      <a:pPr algn="ctr" fontAlgn="ctr"/>
                      <a:r>
                        <a:rPr lang="en-US" sz="800" b="0" i="0" u="none" strike="noStrike">
                          <a:solidFill>
                            <a:srgbClr val="000000"/>
                          </a:solidFill>
                          <a:effectLst/>
                          <a:latin typeface="Athelas" panose="02000503000000020003" pitchFamily="2" charset="0"/>
                        </a:rPr>
                        <a:t>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39624796"/>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36-55 ani</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109</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BBBB"/>
                    </a:solidFill>
                  </a:tcPr>
                </a:tc>
                <a:tc>
                  <a:txBody>
                    <a:bodyPr/>
                    <a:lstStyle/>
                    <a:p>
                      <a:pPr algn="ctr" fontAlgn="ctr"/>
                      <a:r>
                        <a:rPr lang="en-US" sz="800" b="0" i="0" u="none" strike="noStrike">
                          <a:solidFill>
                            <a:srgbClr val="000000"/>
                          </a:solidFill>
                          <a:effectLst/>
                          <a:latin typeface="Athelas" panose="02000503000000020003" pitchFamily="2" charset="0"/>
                        </a:rPr>
                        <a:t>12</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EFE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E7E7"/>
                    </a:solidFill>
                  </a:tcPr>
                </a:tc>
                <a:tc>
                  <a:txBody>
                    <a:bodyPr/>
                    <a:lstStyle/>
                    <a:p>
                      <a:pPr algn="ctr" fontAlgn="ctr"/>
                      <a:r>
                        <a:rPr lang="en-US" sz="800" b="0" i="0" u="none" strike="noStrike" dirty="0">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800" b="0" i="0" u="none" strike="noStrike">
                          <a:solidFill>
                            <a:srgbClr val="000000"/>
                          </a:solidFill>
                          <a:effectLst/>
                          <a:latin typeface="Athelas" panose="02000503000000020003" pitchFamily="2" charset="0"/>
                        </a:rPr>
                        <a:t>34</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800" b="0" i="0" u="none" strike="noStrike">
                          <a:solidFill>
                            <a:srgbClr val="000000"/>
                          </a:solidFill>
                          <a:effectLst/>
                          <a:latin typeface="Athelas" panose="02000503000000020003" pitchFamily="2" charset="0"/>
                        </a:rPr>
                        <a:t>46</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E7E7"/>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extLst>
                  <a:ext uri="{0D108BD9-81ED-4DB2-BD59-A6C34878D82A}">
                    <a16:rowId xmlns:a16="http://schemas.microsoft.com/office/drawing/2014/main" xmlns="" val="3543758683"/>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Peste 55 ani</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109</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800" b="0" i="0" u="none" strike="noStrike" dirty="0">
                          <a:solidFill>
                            <a:srgbClr val="000000"/>
                          </a:solidFill>
                          <a:effectLst/>
                          <a:latin typeface="Athelas" panose="02000503000000020003" pitchFamily="2" charset="0"/>
                        </a:rPr>
                        <a:t>41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dirty="0">
                          <a:solidFill>
                            <a:srgbClr val="000000"/>
                          </a:solidFill>
                          <a:effectLst/>
                          <a:latin typeface="Athelas" panose="02000503000000020003" pitchFamily="2" charset="0"/>
                        </a:rPr>
                        <a:t>19</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0C0C0"/>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148712750"/>
                  </a:ext>
                </a:extLst>
              </a:tr>
              <a:tr h="0">
                <a:tc rowSpan="4">
                  <a:txBody>
                    <a:bodyPr/>
                    <a:lstStyle/>
                    <a:p>
                      <a:pPr algn="ctr" fontAlgn="ctr"/>
                      <a:r>
                        <a:rPr lang="en-US" sz="800" b="0" i="0" u="none" strike="noStrike">
                          <a:solidFill>
                            <a:srgbClr val="000000"/>
                          </a:solidFill>
                          <a:effectLst/>
                          <a:latin typeface="Athelas" panose="02000503000000020003" pitchFamily="2" charset="0"/>
                        </a:rPr>
                        <a:t>Ocupație</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thelas" panose="02000503000000020003" pitchFamily="2" charset="0"/>
                        </a:rPr>
                        <a:t>Bibliotecar</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199</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B"/>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F8E3"/>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EECB5"/>
                    </a:solidFill>
                  </a:tcPr>
                </a:tc>
                <a:tc>
                  <a:txBody>
                    <a:bodyPr/>
                    <a:lstStyle/>
                    <a:p>
                      <a:pPr algn="ctr" fontAlgn="ctr"/>
                      <a:r>
                        <a:rPr lang="en-US" sz="800" b="0" i="0" u="none" strike="noStrike">
                          <a:solidFill>
                            <a:srgbClr val="000000"/>
                          </a:solidFill>
                          <a:effectLst/>
                          <a:latin typeface="Athelas" panose="02000503000000020003" pitchFamily="2" charset="0"/>
                        </a:rPr>
                        <a:t>36</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F0C2"/>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F0C4"/>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DECB5"/>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892396475"/>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Editor / Traducător / Distribuitor / Scriitor</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38</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32</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F2CA"/>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7EBAF"/>
                    </a:solidFill>
                  </a:tcPr>
                </a:tc>
                <a:tc>
                  <a:txBody>
                    <a:bodyPr/>
                    <a:lstStyle/>
                    <a:p>
                      <a:pPr algn="ctr" fontAlgn="ctr"/>
                      <a:r>
                        <a:rPr lang="en-US" sz="800" b="0" i="0" u="none" strike="noStrike">
                          <a:solidFill>
                            <a:srgbClr val="000000"/>
                          </a:solidFill>
                          <a:effectLst/>
                          <a:latin typeface="Athelas" panose="02000503000000020003" pitchFamily="2" charset="0"/>
                        </a:rPr>
                        <a:t>18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800" b="0" i="0" u="none" strike="noStrike" dirty="0">
                          <a:solidFill>
                            <a:srgbClr val="000000"/>
                          </a:solidFill>
                          <a:effectLst/>
                          <a:latin typeface="Athelas" panose="02000503000000020003" pitchFamily="2" charset="0"/>
                        </a:rPr>
                        <a:t>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CECB4"/>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CECB4"/>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CF2"/>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1EDB8"/>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CECB4"/>
                    </a:solidFill>
                  </a:tcPr>
                </a:tc>
                <a:tc>
                  <a:txBody>
                    <a:bodyPr/>
                    <a:lstStyle/>
                    <a:p>
                      <a:pPr algn="ctr" fontAlgn="ctr"/>
                      <a:r>
                        <a:rPr lang="en-US" sz="800" b="0" i="0" u="none" strike="noStrike">
                          <a:solidFill>
                            <a:srgbClr val="000000"/>
                          </a:solidFill>
                          <a:effectLst/>
                          <a:latin typeface="Athelas" panose="02000503000000020003" pitchFamily="2" charset="0"/>
                        </a:rPr>
                        <a:t>13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FAE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157227571"/>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Cadru didactic</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30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57</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6E79F"/>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800" b="0" i="0" u="none" strike="noStrike">
                          <a:solidFill>
                            <a:srgbClr val="000000"/>
                          </a:solidFill>
                          <a:effectLst/>
                          <a:latin typeface="Athelas" panose="02000503000000020003" pitchFamily="2" charset="0"/>
                        </a:rPr>
                        <a:t>10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FBE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53</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CE8A5"/>
                    </a:solidFill>
                  </a:tcPr>
                </a:tc>
                <a:tc>
                  <a:txBody>
                    <a:bodyPr/>
                    <a:lstStyle/>
                    <a:p>
                      <a:pPr algn="ctr" fontAlgn="ctr"/>
                      <a:r>
                        <a:rPr lang="en-US" sz="800" b="0" i="0" u="none" strike="noStrike" dirty="0">
                          <a:solidFill>
                            <a:srgbClr val="000000"/>
                          </a:solidFill>
                          <a:effectLst/>
                          <a:latin typeface="Athelas" panose="02000503000000020003" pitchFamily="2" charset="0"/>
                        </a:rPr>
                        <a:t>43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FEDB6"/>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FEDB6"/>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9EBB0"/>
                    </a:solidFill>
                  </a:tcPr>
                </a:tc>
                <a:tc>
                  <a:txBody>
                    <a:bodyPr/>
                    <a:lstStyle/>
                    <a:p>
                      <a:pPr algn="ctr" fontAlgn="ctr"/>
                      <a:r>
                        <a:rPr lang="en-US" sz="800" b="0" i="0" u="none" strike="noStrike">
                          <a:solidFill>
                            <a:srgbClr val="000000"/>
                          </a:solidFill>
                          <a:effectLst/>
                          <a:latin typeface="Athelas" panose="02000503000000020003" pitchFamily="2" charset="0"/>
                        </a:rPr>
                        <a:t>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DF4"/>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472358612"/>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Alta</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9*</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56</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8E7A1"/>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800" b="0" i="0" u="none" strike="noStrike">
                          <a:solidFill>
                            <a:srgbClr val="000000"/>
                          </a:solidFill>
                          <a:effectLst/>
                          <a:latin typeface="Athelas" panose="02000503000000020003" pitchFamily="2" charset="0"/>
                        </a:rPr>
                        <a:t>11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BFBED"/>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67</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56</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8E7A1"/>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DECB4"/>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049028074"/>
                  </a:ext>
                </a:extLst>
              </a:tr>
              <a:tr h="0">
                <a:tc rowSpan="4">
                  <a:txBody>
                    <a:bodyPr/>
                    <a:lstStyle/>
                    <a:p>
                      <a:pPr algn="ctr" fontAlgn="ctr"/>
                      <a:r>
                        <a:rPr lang="en-US" sz="800" b="0" i="0" u="none" strike="noStrike">
                          <a:solidFill>
                            <a:srgbClr val="000000"/>
                          </a:solidFill>
                          <a:effectLst/>
                          <a:latin typeface="Athelas" panose="02000503000000020003" pitchFamily="2" charset="0"/>
                        </a:rPr>
                        <a:t>Sectorul instituției</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Athelas" panose="02000503000000020003" pitchFamily="2" charset="0"/>
                        </a:rPr>
                        <a:t>De stat - biblioteci</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122</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C0C0"/>
                    </a:solidFill>
                  </a:tcPr>
                </a:tc>
                <a:tc>
                  <a:txBody>
                    <a:bodyPr/>
                    <a:lstStyle/>
                    <a:p>
                      <a:pPr algn="ctr" fontAlgn="ctr"/>
                      <a:r>
                        <a:rPr lang="en-US" sz="800" b="0" i="0" u="none" strike="noStrike">
                          <a:solidFill>
                            <a:srgbClr val="000000"/>
                          </a:solidFill>
                          <a:effectLst/>
                          <a:latin typeface="Athelas" panose="02000503000000020003" pitchFamily="2" charset="0"/>
                        </a:rPr>
                        <a:t>34</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800" b="0" i="0" u="none" strike="noStrike">
                          <a:solidFill>
                            <a:srgbClr val="000000"/>
                          </a:solidFill>
                          <a:effectLst/>
                          <a:latin typeface="Athelas" panose="02000503000000020003" pitchFamily="2" charset="0"/>
                        </a:rPr>
                        <a:t>21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124323411"/>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De stat - instituții de învățământ primar/mediu</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64</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800" b="0" i="0" u="none" strike="noStrike">
                          <a:solidFill>
                            <a:srgbClr val="000000"/>
                          </a:solidFill>
                          <a:effectLst/>
                          <a:latin typeface="Athelas" panose="02000503000000020003" pitchFamily="2" charset="0"/>
                        </a:rPr>
                        <a:t>16</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800" b="0" i="0" u="none" strike="noStrike" dirty="0">
                          <a:solidFill>
                            <a:srgbClr val="000000"/>
                          </a:solidFill>
                          <a:effectLst/>
                          <a:latin typeface="Athelas" panose="02000503000000020003" pitchFamily="2" charset="0"/>
                        </a:rPr>
                        <a:t>17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E7E7"/>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3</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800" b="0" i="0" u="none" strike="noStrike">
                          <a:solidFill>
                            <a:srgbClr val="000000"/>
                          </a:solidFill>
                          <a:effectLst/>
                          <a:latin typeface="Athelas" panose="02000503000000020003" pitchFamily="2" charset="0"/>
                        </a:rPr>
                        <a:t>25</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DCDC"/>
                    </a:solidFill>
                  </a:tcPr>
                </a:tc>
                <a:tc>
                  <a:txBody>
                    <a:bodyPr/>
                    <a:lstStyle/>
                    <a:p>
                      <a:pPr algn="ctr" fontAlgn="ctr"/>
                      <a:r>
                        <a:rPr lang="en-US" sz="800" b="0" i="0" u="none" strike="noStrike" dirty="0">
                          <a:solidFill>
                            <a:srgbClr val="000000"/>
                          </a:solidFill>
                          <a:effectLst/>
                          <a:latin typeface="Athelas" panose="02000503000000020003" pitchFamily="2" charset="0"/>
                        </a:rPr>
                        <a:t>53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B5B5"/>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1191802458"/>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De stat - instituții de învățământ superior</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21</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800" b="0" i="0" u="none" strike="noStrike">
                          <a:solidFill>
                            <a:srgbClr val="000000"/>
                          </a:solidFill>
                          <a:effectLst/>
                          <a:latin typeface="Athelas" panose="02000503000000020003" pitchFamily="2" charset="0"/>
                        </a:rPr>
                        <a:t>62</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9A9A9"/>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57</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FAFAF"/>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800" b="0" i="0" u="none" strike="noStrike">
                          <a:solidFill>
                            <a:srgbClr val="000000"/>
                          </a:solidFill>
                          <a:effectLst/>
                          <a:latin typeface="Athelas" panose="02000503000000020003" pitchFamily="2" charset="0"/>
                        </a:rPr>
                        <a:t>10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B6B6"/>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800" b="0" i="0" u="none" strike="noStrike" dirty="0">
                          <a:solidFill>
                            <a:srgbClr val="000000"/>
                          </a:solidFill>
                          <a:effectLst/>
                          <a:latin typeface="Athelas" panose="02000503000000020003" pitchFamily="2" charset="0"/>
                        </a:rPr>
                        <a:t>10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727317298"/>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Privat</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26</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800" b="0" i="0" u="none" strike="noStrike">
                          <a:solidFill>
                            <a:srgbClr val="000000"/>
                          </a:solidFill>
                          <a:effectLst/>
                          <a:latin typeface="Athelas" panose="02000503000000020003" pitchFamily="2" charset="0"/>
                        </a:rPr>
                        <a:t>58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EAEAE"/>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38</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800" b="0" i="0" u="none" strike="noStrike">
                          <a:solidFill>
                            <a:srgbClr val="000000"/>
                          </a:solidFill>
                          <a:effectLst/>
                          <a:latin typeface="Athelas" panose="02000503000000020003" pitchFamily="2" charset="0"/>
                        </a:rPr>
                        <a:t>54</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4B4B4"/>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9B9B9"/>
                    </a:solidFill>
                  </a:tcPr>
                </a:tc>
                <a:tc>
                  <a:txBody>
                    <a:bodyPr/>
                    <a:lstStyle/>
                    <a:p>
                      <a:pPr algn="ctr" fontAlgn="ctr"/>
                      <a:r>
                        <a:rPr lang="en-US" sz="800" b="0" i="0" u="none" strike="noStrike">
                          <a:solidFill>
                            <a:srgbClr val="000000"/>
                          </a:solidFill>
                          <a:effectLst/>
                          <a:latin typeface="Athelas" panose="02000503000000020003" pitchFamily="2" charset="0"/>
                        </a:rPr>
                        <a:t>12</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FEFE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249658077"/>
                  </a:ext>
                </a:extLst>
              </a:tr>
              <a:tr h="0">
                <a:tc rowSpan="5">
                  <a:txBody>
                    <a:bodyPr/>
                    <a:lstStyle/>
                    <a:p>
                      <a:pPr algn="ctr" fontAlgn="ctr"/>
                      <a:r>
                        <a:rPr lang="en-US" sz="800" b="0" i="0" u="none" strike="noStrike">
                          <a:solidFill>
                            <a:srgbClr val="000000"/>
                          </a:solidFill>
                          <a:effectLst/>
                          <a:latin typeface="Athelas" panose="02000503000000020003" pitchFamily="2" charset="0"/>
                        </a:rPr>
                        <a:t>Ani de activitate în poziția actuală</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thelas" panose="02000503000000020003" pitchFamily="2" charset="0"/>
                        </a:rPr>
                        <a:t>1-5 ani</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74</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2EDB8"/>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EFBF"/>
                    </a:solidFill>
                  </a:tcPr>
                </a:tc>
                <a:tc>
                  <a:txBody>
                    <a:bodyPr/>
                    <a:lstStyle/>
                    <a:p>
                      <a:pPr algn="ctr" fontAlgn="ctr"/>
                      <a:r>
                        <a:rPr lang="en-US" sz="800" b="0" i="0" u="none" strike="noStrike">
                          <a:solidFill>
                            <a:srgbClr val="000000"/>
                          </a:solidFill>
                          <a:effectLst/>
                          <a:latin typeface="Athelas" panose="02000503000000020003" pitchFamily="2" charset="0"/>
                        </a:rPr>
                        <a:t>18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2"/>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7EEBD"/>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7EEBD"/>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800" b="0" i="0" u="none" strike="noStrike" dirty="0">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800" b="0" i="0" u="none" strike="noStrike" dirty="0">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800" b="0" i="0" u="none" strike="noStrike">
                          <a:solidFill>
                            <a:srgbClr val="000000"/>
                          </a:solidFill>
                          <a:effectLst/>
                          <a:latin typeface="Athelas" panose="02000503000000020003" pitchFamily="2" charset="0"/>
                        </a:rPr>
                        <a:t>26</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F4D4"/>
                    </a:solidFill>
                  </a:tcPr>
                </a:tc>
                <a:tc>
                  <a:txBody>
                    <a:bodyPr/>
                    <a:lstStyle/>
                    <a:p>
                      <a:pPr algn="ctr" fontAlgn="ctr"/>
                      <a:r>
                        <a:rPr lang="en-US" sz="800" b="0" i="0" u="none" strike="noStrike">
                          <a:solidFill>
                            <a:srgbClr val="000000"/>
                          </a:solidFill>
                          <a:effectLst/>
                          <a:latin typeface="Athelas" panose="02000503000000020003" pitchFamily="2" charset="0"/>
                        </a:rPr>
                        <a:t>54</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BE8A4"/>
                    </a:solidFill>
                  </a:tcPr>
                </a:tc>
                <a:tc>
                  <a:txBody>
                    <a:bodyPr/>
                    <a:lstStyle/>
                    <a:p>
                      <a:pPr algn="ctr" fontAlgn="ctr"/>
                      <a:r>
                        <a:rPr lang="en-US" sz="800" b="0" i="0" u="none" strike="noStrike" dirty="0">
                          <a:solidFill>
                            <a:srgbClr val="000000"/>
                          </a:solidFill>
                          <a:effectLst/>
                          <a:latin typeface="Athelas" panose="02000503000000020003" pitchFamily="2" charset="0"/>
                        </a:rPr>
                        <a:t>19</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1</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extLst>
                  <a:ext uri="{0D108BD9-81ED-4DB2-BD59-A6C34878D82A}">
                    <a16:rowId xmlns:a16="http://schemas.microsoft.com/office/drawing/2014/main" xmlns="" val="2893048468"/>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6-10 ani</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35</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C"/>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5EAAD"/>
                    </a:solidFill>
                  </a:tcPr>
                </a:tc>
                <a:tc>
                  <a:txBody>
                    <a:bodyPr/>
                    <a:lstStyle/>
                    <a:p>
                      <a:pPr algn="ctr" fontAlgn="ctr"/>
                      <a:r>
                        <a:rPr lang="en-US" sz="800" b="0" i="0" u="none" strike="noStrike">
                          <a:solidFill>
                            <a:srgbClr val="000000"/>
                          </a:solidFill>
                          <a:effectLst/>
                          <a:latin typeface="Athelas" panose="02000503000000020003" pitchFamily="2" charset="0"/>
                        </a:rPr>
                        <a:t>11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FBEC"/>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57</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5E79F"/>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EFC1"/>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5EAAD"/>
                    </a:solidFill>
                  </a:tcPr>
                </a:tc>
                <a:tc>
                  <a:txBody>
                    <a:bodyPr/>
                    <a:lstStyle/>
                    <a:p>
                      <a:pPr algn="ctr" fontAlgn="ctr"/>
                      <a:r>
                        <a:rPr lang="en-US" sz="800" b="0" i="0" u="none" strike="noStrike">
                          <a:solidFill>
                            <a:srgbClr val="000000"/>
                          </a:solidFill>
                          <a:effectLst/>
                          <a:latin typeface="Athelas" panose="02000503000000020003" pitchFamily="2" charset="0"/>
                        </a:rPr>
                        <a:t>9</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1"/>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19332754"/>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11-20 ani</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49</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F2CC"/>
                    </a:solidFill>
                  </a:tcPr>
                </a:tc>
                <a:tc>
                  <a:txBody>
                    <a:bodyPr/>
                    <a:lstStyle/>
                    <a:p>
                      <a:pPr algn="ctr" fontAlgn="ctr"/>
                      <a:r>
                        <a:rPr lang="en-US" sz="800" b="0" i="0" u="none" strike="noStrike">
                          <a:solidFill>
                            <a:srgbClr val="000000"/>
                          </a:solidFill>
                          <a:effectLst/>
                          <a:latin typeface="Athelas" panose="02000503000000020003" pitchFamily="2" charset="0"/>
                        </a:rPr>
                        <a:t>51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1E9A9"/>
                    </a:solidFill>
                  </a:tcPr>
                </a:tc>
                <a:tc>
                  <a:txBody>
                    <a:bodyPr/>
                    <a:lstStyle/>
                    <a:p>
                      <a:pPr algn="ctr" fontAlgn="ctr"/>
                      <a:r>
                        <a:rPr lang="en-US" sz="800" b="0" i="0" u="none" strike="noStrike">
                          <a:solidFill>
                            <a:srgbClr val="000000"/>
                          </a:solidFill>
                          <a:effectLst/>
                          <a:latin typeface="Athelas" panose="02000503000000020003" pitchFamily="2" charset="0"/>
                        </a:rPr>
                        <a:t>18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8E0"/>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EEBA"/>
                    </a:solidFill>
                  </a:tcPr>
                </a:tc>
                <a:tc>
                  <a:txBody>
                    <a:bodyPr/>
                    <a:lstStyle/>
                    <a:p>
                      <a:pPr algn="ctr" fontAlgn="ctr"/>
                      <a:r>
                        <a:rPr lang="en-US" sz="800" b="0" i="0" u="none" strike="noStrike">
                          <a:solidFill>
                            <a:srgbClr val="000000"/>
                          </a:solidFill>
                          <a:effectLst/>
                          <a:latin typeface="Athelas" panose="02000503000000020003" pitchFamily="2" charset="0"/>
                        </a:rPr>
                        <a:t>16</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F8E4"/>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F0C5"/>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F0C5"/>
                    </a:solidFill>
                  </a:tcPr>
                </a:tc>
                <a:tc>
                  <a:txBody>
                    <a:bodyPr/>
                    <a:lstStyle/>
                    <a:p>
                      <a:pPr algn="ctr" fontAlgn="ctr"/>
                      <a:r>
                        <a:rPr lang="en-US" sz="800" b="0" i="0" u="none" strike="noStrike" dirty="0">
                          <a:solidFill>
                            <a:srgbClr val="000000"/>
                          </a:solidFill>
                          <a:effectLst/>
                          <a:latin typeface="Athelas" panose="02000503000000020003" pitchFamily="2" charset="0"/>
                        </a:rPr>
                        <a:t>27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F4D3"/>
                    </a:solidFill>
                  </a:tcPr>
                </a:tc>
                <a:tc>
                  <a:txBody>
                    <a:bodyPr/>
                    <a:lstStyle/>
                    <a:p>
                      <a:pPr algn="ctr" fontAlgn="ctr"/>
                      <a:r>
                        <a:rPr lang="en-US" sz="800" b="0" i="0" u="none" strike="noStrike" dirty="0">
                          <a:solidFill>
                            <a:srgbClr val="000000"/>
                          </a:solidFill>
                          <a:effectLst/>
                          <a:latin typeface="Athelas" panose="02000503000000020003" pitchFamily="2" charset="0"/>
                        </a:rPr>
                        <a:t>4</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598673374"/>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21-30 ani</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42</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EEBB"/>
                    </a:solidFill>
                  </a:tcPr>
                </a:tc>
                <a:tc>
                  <a:txBody>
                    <a:bodyPr/>
                    <a:lstStyle/>
                    <a:p>
                      <a:pPr algn="ctr" fontAlgn="ctr"/>
                      <a:r>
                        <a:rPr lang="en-US" sz="800" b="0" i="0" u="none" strike="noStrike">
                          <a:solidFill>
                            <a:srgbClr val="000000"/>
                          </a:solidFill>
                          <a:effectLst/>
                          <a:latin typeface="Athelas" panose="02000503000000020003" pitchFamily="2" charset="0"/>
                        </a:rPr>
                        <a:t>48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7EBAF"/>
                    </a:solidFill>
                  </a:tcPr>
                </a:tc>
                <a:tc>
                  <a:txBody>
                    <a:bodyPr/>
                    <a:lstStyle/>
                    <a:p>
                      <a:pPr algn="ctr" fontAlgn="ctr"/>
                      <a:r>
                        <a:rPr lang="en-US" sz="800" b="0" i="0" u="none" strike="noStrike">
                          <a:solidFill>
                            <a:srgbClr val="000000"/>
                          </a:solidFill>
                          <a:effectLst/>
                          <a:latin typeface="Athelas" panose="02000503000000020003" pitchFamily="2" charset="0"/>
                        </a:rPr>
                        <a:t>12</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FAEB"/>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BECB3"/>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EFBF"/>
                    </a:solidFill>
                  </a:tcPr>
                </a:tc>
                <a:tc>
                  <a:txBody>
                    <a:bodyPr/>
                    <a:lstStyle/>
                    <a:p>
                      <a:pPr algn="ctr" fontAlgn="ctr"/>
                      <a:r>
                        <a:rPr lang="en-US" sz="800" b="0" i="0" u="none" strike="noStrike">
                          <a:solidFill>
                            <a:srgbClr val="000000"/>
                          </a:solidFill>
                          <a:effectLst/>
                          <a:latin typeface="Athelas" panose="02000503000000020003" pitchFamily="2" charset="0"/>
                        </a:rPr>
                        <a:t>14</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F9E7"/>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BECB3"/>
                    </a:solidFill>
                  </a:tcPr>
                </a:tc>
                <a:tc>
                  <a:txBody>
                    <a:bodyPr/>
                    <a:lstStyle/>
                    <a:p>
                      <a:pPr algn="ctr" fontAlgn="ctr"/>
                      <a:r>
                        <a:rPr lang="en-US" sz="800" b="0" i="0" u="none" strike="noStrike" dirty="0">
                          <a:solidFill>
                            <a:srgbClr val="000000"/>
                          </a:solidFill>
                          <a:effectLst/>
                          <a:latin typeface="Athelas" panose="02000503000000020003" pitchFamily="2" charset="0"/>
                        </a:rPr>
                        <a:t>12</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FAEB"/>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781342385"/>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31+ ani</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48</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2EDB9"/>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6EEBC"/>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42</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2EDB9"/>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EF0C3"/>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5F6D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44</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EECB5"/>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6EEBC"/>
                    </a:solidFill>
                  </a:tcPr>
                </a:tc>
                <a:tc>
                  <a:txBody>
                    <a:bodyPr/>
                    <a:lstStyle/>
                    <a:p>
                      <a:pPr algn="ctr" fontAlgn="ctr"/>
                      <a:r>
                        <a:rPr lang="en-US" sz="800" b="0" i="0" u="none" strike="noStrike" dirty="0">
                          <a:solidFill>
                            <a:srgbClr val="000000"/>
                          </a:solidFill>
                          <a:effectLst/>
                          <a:latin typeface="Athelas" panose="02000503000000020003" pitchFamily="2" charset="0"/>
                        </a:rPr>
                        <a:t>17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0F8E3"/>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984463440"/>
                  </a:ext>
                </a:extLst>
              </a:tr>
              <a:tr h="0">
                <a:tc rowSpan="5">
                  <a:txBody>
                    <a:bodyPr/>
                    <a:lstStyle/>
                    <a:p>
                      <a:pPr algn="ctr" fontAlgn="ctr"/>
                      <a:r>
                        <a:rPr lang="en-US" sz="800" b="0" i="0" u="none" strike="noStrike">
                          <a:solidFill>
                            <a:srgbClr val="000000"/>
                          </a:solidFill>
                          <a:effectLst/>
                          <a:latin typeface="Athelas" panose="02000503000000020003" pitchFamily="2" charset="0"/>
                        </a:rPr>
                        <a:t>Ani de activitate în domeniul industriei cărții</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Athelas" panose="02000503000000020003" pitchFamily="2" charset="0"/>
                        </a:rPr>
                        <a:t>1-5 ani</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55</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36</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a:solidFill>
                            <a:srgbClr val="000000"/>
                          </a:solidFill>
                          <a:effectLst/>
                          <a:latin typeface="Athelas" panose="02000503000000020003" pitchFamily="2" charset="0"/>
                        </a:rPr>
                        <a:t>18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36</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800" b="0" i="0" u="none" strike="noStrike" dirty="0">
                          <a:solidFill>
                            <a:srgbClr val="000000"/>
                          </a:solidFill>
                          <a:effectLst/>
                          <a:latin typeface="Athelas" panose="02000503000000020003" pitchFamily="2" charset="0"/>
                        </a:rPr>
                        <a:t>40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25</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DCDC"/>
                    </a:solidFill>
                  </a:tcPr>
                </a:tc>
                <a:tc>
                  <a:txBody>
                    <a:bodyPr/>
                    <a:lstStyle/>
                    <a:p>
                      <a:pPr algn="ctr" fontAlgn="ctr"/>
                      <a:r>
                        <a:rPr lang="en-US" sz="800" b="0" i="0" u="none" strike="noStrike">
                          <a:solidFill>
                            <a:srgbClr val="000000"/>
                          </a:solidFill>
                          <a:effectLst/>
                          <a:latin typeface="Athelas" panose="02000503000000020003" pitchFamily="2" charset="0"/>
                        </a:rPr>
                        <a:t>53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B5B5"/>
                    </a:solidFill>
                  </a:tcPr>
                </a:tc>
                <a:tc>
                  <a:txBody>
                    <a:bodyPr/>
                    <a:lstStyle/>
                    <a:p>
                      <a:pPr algn="ctr" fontAlgn="ctr"/>
                      <a:r>
                        <a:rPr lang="en-US" sz="800" b="0" i="0" u="none" strike="noStrike" dirty="0">
                          <a:solidFill>
                            <a:srgbClr val="000000"/>
                          </a:solidFill>
                          <a:effectLst/>
                          <a:latin typeface="Athelas" panose="02000503000000020003" pitchFamily="2" charset="0"/>
                        </a:rPr>
                        <a:t>20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2</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3432601359"/>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6-10 ani</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36</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a:solidFill>
                            <a:srgbClr val="000000"/>
                          </a:solidFill>
                          <a:effectLst/>
                          <a:latin typeface="Athelas" panose="02000503000000020003" pitchFamily="2" charset="0"/>
                        </a:rPr>
                        <a:t>11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0F0"/>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56</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1B1B1"/>
                    </a:solidFill>
                  </a:tcPr>
                </a:tc>
                <a:tc>
                  <a:txBody>
                    <a:bodyPr/>
                    <a:lstStyle/>
                    <a:p>
                      <a:pPr algn="ctr" fontAlgn="ctr"/>
                      <a:r>
                        <a:rPr lang="en-US" sz="800" b="0" i="0" u="none" strike="noStrike">
                          <a:solidFill>
                            <a:srgbClr val="000000"/>
                          </a:solidFill>
                          <a:effectLst/>
                          <a:latin typeface="Athelas" panose="02000503000000020003" pitchFamily="2" charset="0"/>
                        </a:rPr>
                        <a:t>36</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DCDCD"/>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800" b="0" i="0" u="none" strike="noStrike" dirty="0">
                          <a:solidFill>
                            <a:srgbClr val="000000"/>
                          </a:solidFill>
                          <a:effectLst/>
                          <a:latin typeface="Athelas" panose="02000503000000020003" pitchFamily="2" charset="0"/>
                        </a:rPr>
                        <a:t>47</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800" b="0" i="0" u="none" strike="noStrike" dirty="0">
                          <a:solidFill>
                            <a:srgbClr val="000000"/>
                          </a:solidFill>
                          <a:effectLst/>
                          <a:latin typeface="Athelas" panose="02000503000000020003" pitchFamily="2" charset="0"/>
                        </a:rPr>
                        <a:t>14</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ECEC"/>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144649882"/>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11-20 ani</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46</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28</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B6B6"/>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800" b="0" i="0" u="none" strike="noStrike">
                          <a:solidFill>
                            <a:srgbClr val="000000"/>
                          </a:solidFill>
                          <a:effectLst/>
                          <a:latin typeface="Athelas" panose="02000503000000020003" pitchFamily="2" charset="0"/>
                        </a:rPr>
                        <a:t>46</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30</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dirty="0">
                          <a:solidFill>
                            <a:srgbClr val="000000"/>
                          </a:solidFill>
                          <a:effectLst/>
                          <a:latin typeface="Athelas" panose="02000503000000020003" pitchFamily="2" charset="0"/>
                        </a:rPr>
                        <a:t>24</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679622940"/>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21-30 ani</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46</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48</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a:solidFill>
                            <a:srgbClr val="000000"/>
                          </a:solidFill>
                          <a:effectLst/>
                          <a:latin typeface="Athelas" panose="02000503000000020003" pitchFamily="2" charset="0"/>
                        </a:rPr>
                        <a:t>11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0F0"/>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59</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DADAD"/>
                    </a:solidFill>
                  </a:tcPr>
                </a:tc>
                <a:tc>
                  <a:txBody>
                    <a:bodyPr/>
                    <a:lstStyle/>
                    <a:p>
                      <a:pPr algn="ctr" fontAlgn="ctr"/>
                      <a:r>
                        <a:rPr lang="en-US" sz="800" b="0" i="0" u="none" strike="noStrike">
                          <a:solidFill>
                            <a:srgbClr val="000000"/>
                          </a:solidFill>
                          <a:effectLst/>
                          <a:latin typeface="Athelas" panose="02000503000000020003" pitchFamily="2" charset="0"/>
                        </a:rPr>
                        <a:t>30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800" b="0" i="0" u="none" strike="noStrike">
                          <a:solidFill>
                            <a:srgbClr val="000000"/>
                          </a:solidFill>
                          <a:effectLst/>
                          <a:latin typeface="Athelas" panose="02000503000000020003" pitchFamily="2" charset="0"/>
                        </a:rPr>
                        <a:t>9</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800" b="0" i="0" u="none" strike="noStrike" dirty="0">
                          <a:solidFill>
                            <a:srgbClr val="000000"/>
                          </a:solidFill>
                          <a:effectLst/>
                          <a:latin typeface="Athelas" panose="02000503000000020003" pitchFamily="2" charset="0"/>
                        </a:rPr>
                        <a:t>46</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800" b="0" i="0" u="none" strike="noStrike" dirty="0">
                          <a:solidFill>
                            <a:srgbClr val="000000"/>
                          </a:solidFill>
                          <a:effectLst/>
                          <a:latin typeface="Athelas" panose="02000503000000020003" pitchFamily="2" charset="0"/>
                        </a:rPr>
                        <a:t>41</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dirty="0">
                          <a:solidFill>
                            <a:srgbClr val="000000"/>
                          </a:solidFill>
                          <a:effectLst/>
                          <a:latin typeface="Athelas" panose="02000503000000020003" pitchFamily="2" charset="0"/>
                        </a:rPr>
                        <a:t>13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EDED"/>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630811052"/>
                  </a:ext>
                </a:extLst>
              </a:tr>
              <a:tr h="0">
                <a:tc vMerge="1">
                  <a:txBody>
                    <a:bodyPr/>
                    <a:lstStyle/>
                    <a:p>
                      <a:endParaRPr lang="en-US"/>
                    </a:p>
                  </a:txBody>
                  <a:tcPr/>
                </a:tc>
                <a:tc>
                  <a:txBody>
                    <a:bodyPr/>
                    <a:lstStyle/>
                    <a:p>
                      <a:pPr algn="l" fontAlgn="b"/>
                      <a:r>
                        <a:rPr lang="en-US" sz="800" b="0" i="0" u="none" strike="noStrike" dirty="0">
                          <a:solidFill>
                            <a:srgbClr val="000000"/>
                          </a:solidFill>
                          <a:effectLst/>
                          <a:latin typeface="Athelas" panose="02000503000000020003" pitchFamily="2" charset="0"/>
                        </a:rPr>
                        <a:t>31+ ani</a:t>
                      </a:r>
                    </a:p>
                  </a:txBody>
                  <a:tcPr marL="4183" marR="4183" marT="4183"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65</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3C3C3"/>
                    </a:solidFill>
                  </a:tcPr>
                </a:tc>
                <a:tc>
                  <a:txBody>
                    <a:bodyPr/>
                    <a:lstStyle/>
                    <a:p>
                      <a:pPr algn="ctr" fontAlgn="ctr"/>
                      <a:r>
                        <a:rPr lang="en-US" sz="800" b="0" i="0" u="none" strike="noStrike">
                          <a:solidFill>
                            <a:srgbClr val="000000"/>
                          </a:solidFill>
                          <a:effectLst/>
                          <a:latin typeface="Athelas" panose="02000503000000020003" pitchFamily="2" charset="0"/>
                        </a:rPr>
                        <a:t>18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800" b="0" i="0" u="none" strike="noStrike">
                          <a:solidFill>
                            <a:srgbClr val="000000"/>
                          </a:solidFill>
                          <a:effectLst/>
                          <a:latin typeface="Athelas" panose="02000503000000020003" pitchFamily="2" charset="0"/>
                        </a:rPr>
                        <a:t>25</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183" marR="4183" marT="4183"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dirty="0">
                          <a:solidFill>
                            <a:srgbClr val="000000"/>
                          </a:solidFill>
                          <a:effectLst/>
                          <a:latin typeface="Athelas" panose="02000503000000020003" pitchFamily="2" charset="0"/>
                        </a:rPr>
                        <a:t>43</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3C3C3"/>
                    </a:solidFill>
                  </a:tcPr>
                </a:tc>
                <a:tc>
                  <a:txBody>
                    <a:bodyPr/>
                    <a:lstStyle/>
                    <a:p>
                      <a:pPr algn="ctr" fontAlgn="ctr"/>
                      <a:r>
                        <a:rPr lang="en-US" sz="800" b="0" i="0" u="none" strike="noStrike" dirty="0">
                          <a:solidFill>
                            <a:srgbClr val="000000"/>
                          </a:solidFill>
                          <a:effectLst/>
                          <a:latin typeface="Athelas" panose="02000503000000020003" pitchFamily="2" charset="0"/>
                        </a:rPr>
                        <a:t>15</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183" marR="4183" marT="4183"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018281433"/>
                  </a:ext>
                </a:extLst>
              </a:tr>
            </a:tbl>
          </a:graphicData>
        </a:graphic>
      </p:graphicFrame>
    </p:spTree>
    <p:extLst>
      <p:ext uri="{BB962C8B-B14F-4D97-AF65-F5344CB8AC3E}">
        <p14:creationId xmlns:p14="http://schemas.microsoft.com/office/powerpoint/2010/main" val="16493094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EA8189-E25B-008C-CF2C-2475DB61AE6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89CA7A12-84E1-55A7-A906-7F82117DE7B0}"/>
              </a:ext>
            </a:extLst>
          </p:cNvPr>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Q18. </a:t>
            </a:r>
            <a:r>
              <a:rPr lang="ro-RO" sz="1800" b="1" dirty="0">
                <a:solidFill>
                  <a:schemeClr val="tx1"/>
                </a:solidFill>
                <a:latin typeface="Athelas" panose="02000503000000020003" pitchFamily="2" charset="0"/>
              </a:rPr>
              <a:t>Cum ați evalua nivelul dvs. în ceea ce privește următoarele competențe? (selectați un răspuns în fiecare rând), </a:t>
            </a:r>
            <a:r>
              <a:rPr lang="en-US" sz="1800" b="1" dirty="0">
                <a:solidFill>
                  <a:schemeClr val="bg1">
                    <a:lumMod val="50000"/>
                  </a:schemeClr>
                </a:solidFill>
                <a:latin typeface="Athelas" panose="02000503000000020003" pitchFamily="2"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5" name="Rectangle 4">
            <a:extLst>
              <a:ext uri="{FF2B5EF4-FFF2-40B4-BE49-F238E27FC236}">
                <a16:creationId xmlns:a16="http://schemas.microsoft.com/office/drawing/2014/main" xmlns="" id="{5BBB42A9-764C-7786-B0D8-8CF0CDB26AD9}"/>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4" name="Table 3">
            <a:extLst>
              <a:ext uri="{FF2B5EF4-FFF2-40B4-BE49-F238E27FC236}">
                <a16:creationId xmlns:a16="http://schemas.microsoft.com/office/drawing/2014/main" xmlns="" id="{DB2915A7-0046-B7D2-D1DD-0F303D6F1611}"/>
              </a:ext>
            </a:extLst>
          </p:cNvPr>
          <p:cNvGraphicFramePr>
            <a:graphicFrameLocks noGrp="1"/>
          </p:cNvGraphicFramePr>
          <p:nvPr>
            <p:extLst>
              <p:ext uri="{D42A27DB-BD31-4B8C-83A1-F6EECF244321}">
                <p14:modId xmlns:p14="http://schemas.microsoft.com/office/powerpoint/2010/main" val="2640887166"/>
              </p:ext>
            </p:extLst>
          </p:nvPr>
        </p:nvGraphicFramePr>
        <p:xfrm>
          <a:off x="0" y="2069330"/>
          <a:ext cx="12191995" cy="3401820"/>
        </p:xfrm>
        <a:graphic>
          <a:graphicData uri="http://schemas.openxmlformats.org/drawingml/2006/table">
            <a:tbl>
              <a:tblPr/>
              <a:tblGrid>
                <a:gridCol w="680720">
                  <a:extLst>
                    <a:ext uri="{9D8B030D-6E8A-4147-A177-3AD203B41FA5}">
                      <a16:colId xmlns:a16="http://schemas.microsoft.com/office/drawing/2014/main" xmlns="" val="1038138666"/>
                    </a:ext>
                  </a:extLst>
                </a:gridCol>
                <a:gridCol w="2001520">
                  <a:extLst>
                    <a:ext uri="{9D8B030D-6E8A-4147-A177-3AD203B41FA5}">
                      <a16:colId xmlns:a16="http://schemas.microsoft.com/office/drawing/2014/main" xmlns="" val="1096382845"/>
                    </a:ext>
                  </a:extLst>
                </a:gridCol>
                <a:gridCol w="294640">
                  <a:extLst>
                    <a:ext uri="{9D8B030D-6E8A-4147-A177-3AD203B41FA5}">
                      <a16:colId xmlns:a16="http://schemas.microsoft.com/office/drawing/2014/main" xmlns="" val="3251911956"/>
                    </a:ext>
                  </a:extLst>
                </a:gridCol>
                <a:gridCol w="614341">
                  <a:extLst>
                    <a:ext uri="{9D8B030D-6E8A-4147-A177-3AD203B41FA5}">
                      <a16:colId xmlns:a16="http://schemas.microsoft.com/office/drawing/2014/main" xmlns="" val="1807587314"/>
                    </a:ext>
                  </a:extLst>
                </a:gridCol>
                <a:gridCol w="614341">
                  <a:extLst>
                    <a:ext uri="{9D8B030D-6E8A-4147-A177-3AD203B41FA5}">
                      <a16:colId xmlns:a16="http://schemas.microsoft.com/office/drawing/2014/main" xmlns="" val="3183577622"/>
                    </a:ext>
                  </a:extLst>
                </a:gridCol>
                <a:gridCol w="614341">
                  <a:extLst>
                    <a:ext uri="{9D8B030D-6E8A-4147-A177-3AD203B41FA5}">
                      <a16:colId xmlns:a16="http://schemas.microsoft.com/office/drawing/2014/main" xmlns="" val="4193796625"/>
                    </a:ext>
                  </a:extLst>
                </a:gridCol>
                <a:gridCol w="614341">
                  <a:extLst>
                    <a:ext uri="{9D8B030D-6E8A-4147-A177-3AD203B41FA5}">
                      <a16:colId xmlns:a16="http://schemas.microsoft.com/office/drawing/2014/main" xmlns="" val="419560134"/>
                    </a:ext>
                  </a:extLst>
                </a:gridCol>
                <a:gridCol w="614341">
                  <a:extLst>
                    <a:ext uri="{9D8B030D-6E8A-4147-A177-3AD203B41FA5}">
                      <a16:colId xmlns:a16="http://schemas.microsoft.com/office/drawing/2014/main" xmlns="" val="1769479484"/>
                    </a:ext>
                  </a:extLst>
                </a:gridCol>
                <a:gridCol w="614341">
                  <a:extLst>
                    <a:ext uri="{9D8B030D-6E8A-4147-A177-3AD203B41FA5}">
                      <a16:colId xmlns:a16="http://schemas.microsoft.com/office/drawing/2014/main" xmlns="" val="1876910331"/>
                    </a:ext>
                  </a:extLst>
                </a:gridCol>
                <a:gridCol w="614341">
                  <a:extLst>
                    <a:ext uri="{9D8B030D-6E8A-4147-A177-3AD203B41FA5}">
                      <a16:colId xmlns:a16="http://schemas.microsoft.com/office/drawing/2014/main" xmlns="" val="406422224"/>
                    </a:ext>
                  </a:extLst>
                </a:gridCol>
                <a:gridCol w="614341">
                  <a:extLst>
                    <a:ext uri="{9D8B030D-6E8A-4147-A177-3AD203B41FA5}">
                      <a16:colId xmlns:a16="http://schemas.microsoft.com/office/drawing/2014/main" xmlns="" val="2658245760"/>
                    </a:ext>
                  </a:extLst>
                </a:gridCol>
                <a:gridCol w="614341">
                  <a:extLst>
                    <a:ext uri="{9D8B030D-6E8A-4147-A177-3AD203B41FA5}">
                      <a16:colId xmlns:a16="http://schemas.microsoft.com/office/drawing/2014/main" xmlns="" val="1082275653"/>
                    </a:ext>
                  </a:extLst>
                </a:gridCol>
                <a:gridCol w="614341">
                  <a:extLst>
                    <a:ext uri="{9D8B030D-6E8A-4147-A177-3AD203B41FA5}">
                      <a16:colId xmlns:a16="http://schemas.microsoft.com/office/drawing/2014/main" xmlns="" val="1076172012"/>
                    </a:ext>
                  </a:extLst>
                </a:gridCol>
                <a:gridCol w="614341">
                  <a:extLst>
                    <a:ext uri="{9D8B030D-6E8A-4147-A177-3AD203B41FA5}">
                      <a16:colId xmlns:a16="http://schemas.microsoft.com/office/drawing/2014/main" xmlns="" val="3208060961"/>
                    </a:ext>
                  </a:extLst>
                </a:gridCol>
                <a:gridCol w="614341">
                  <a:extLst>
                    <a:ext uri="{9D8B030D-6E8A-4147-A177-3AD203B41FA5}">
                      <a16:colId xmlns:a16="http://schemas.microsoft.com/office/drawing/2014/main" xmlns="" val="2157942359"/>
                    </a:ext>
                  </a:extLst>
                </a:gridCol>
                <a:gridCol w="614341">
                  <a:extLst>
                    <a:ext uri="{9D8B030D-6E8A-4147-A177-3AD203B41FA5}">
                      <a16:colId xmlns:a16="http://schemas.microsoft.com/office/drawing/2014/main" xmlns="" val="2014654568"/>
                    </a:ext>
                  </a:extLst>
                </a:gridCol>
                <a:gridCol w="614341">
                  <a:extLst>
                    <a:ext uri="{9D8B030D-6E8A-4147-A177-3AD203B41FA5}">
                      <a16:colId xmlns:a16="http://schemas.microsoft.com/office/drawing/2014/main" xmlns="" val="356773257"/>
                    </a:ext>
                  </a:extLst>
                </a:gridCol>
                <a:gridCol w="614341">
                  <a:extLst>
                    <a:ext uri="{9D8B030D-6E8A-4147-A177-3AD203B41FA5}">
                      <a16:colId xmlns:a16="http://schemas.microsoft.com/office/drawing/2014/main" xmlns="" val="1155670706"/>
                    </a:ext>
                  </a:extLst>
                </a:gridCol>
              </a:tblGrid>
              <a:tr h="0">
                <a:tc rowSpan="2" gridSpan="2">
                  <a:txBody>
                    <a:bodyPr/>
                    <a:lstStyle/>
                    <a:p>
                      <a:pPr algn="ctr" fontAlgn="ctr"/>
                      <a:r>
                        <a:rPr lang="en-US" sz="800" b="1" i="0" u="none" strike="noStrike">
                          <a:solidFill>
                            <a:srgbClr val="000000"/>
                          </a:solidFill>
                          <a:effectLst/>
                          <a:latin typeface="Athelas" panose="02000503000000020003" pitchFamily="2" charset="0"/>
                        </a:rPr>
                        <a:t>% pe rând</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rowSpan="2" hMerge="1">
                  <a:txBody>
                    <a:bodyPr/>
                    <a:lstStyle/>
                    <a:p>
                      <a:endParaRPr lang="en-US"/>
                    </a:p>
                  </a:txBody>
                  <a:tcPr/>
                </a:tc>
                <a:tc rowSpan="2">
                  <a:txBody>
                    <a:bodyPr/>
                    <a:lstStyle/>
                    <a:p>
                      <a:pPr algn="ctr" fontAlgn="ctr"/>
                      <a:r>
                        <a:rPr lang="en-US" sz="800" b="1" i="0" u="none" strike="noStrike" dirty="0">
                          <a:solidFill>
                            <a:srgbClr val="000000"/>
                          </a:solidFill>
                          <a:effectLst/>
                          <a:latin typeface="Athelas" panose="02000503000000020003" pitchFamily="2" charset="0"/>
                        </a:rPr>
                        <a:t>N</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gridSpan="5">
                  <a:txBody>
                    <a:bodyPr/>
                    <a:lstStyle/>
                    <a:p>
                      <a:pPr algn="ctr" fontAlgn="ctr"/>
                      <a:r>
                        <a:rPr lang="en-US" sz="800" b="1" i="0" u="none" strike="noStrike" dirty="0" err="1">
                          <a:solidFill>
                            <a:srgbClr val="000000"/>
                          </a:solidFill>
                          <a:effectLst/>
                          <a:latin typeface="Athelas" panose="02000503000000020003" pitchFamily="2" charset="0"/>
                        </a:rPr>
                        <a:t>Abilități</a:t>
                      </a:r>
                      <a:r>
                        <a:rPr lang="en-US" sz="800" b="1" i="0" u="none" strike="noStrike" dirty="0">
                          <a:solidFill>
                            <a:srgbClr val="000000"/>
                          </a:solidFill>
                          <a:effectLst/>
                          <a:latin typeface="Athelas" panose="02000503000000020003" pitchFamily="2" charset="0"/>
                        </a:rPr>
                        <a:t> </a:t>
                      </a:r>
                      <a:r>
                        <a:rPr lang="en-US" sz="800" b="1" i="0" u="none" strike="noStrike" dirty="0" err="1">
                          <a:solidFill>
                            <a:srgbClr val="000000"/>
                          </a:solidFill>
                          <a:effectLst/>
                          <a:latin typeface="Athelas" panose="02000503000000020003" pitchFamily="2" charset="0"/>
                        </a:rPr>
                        <a:t>organizatorice</a:t>
                      </a:r>
                      <a:endParaRPr lang="en-US" sz="800" b="1" i="0" u="none" strike="noStrike" dirty="0">
                        <a:solidFill>
                          <a:srgbClr val="000000"/>
                        </a:solidFill>
                        <a:effectLst/>
                        <a:latin typeface="Athelas" panose="02000503000000020003" pitchFamily="2" charset="0"/>
                      </a:endParaRPr>
                    </a:p>
                  </a:txBody>
                  <a:tcPr marL="4230" marR="4230" marT="423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fontAlgn="ctr"/>
                      <a:r>
                        <a:rPr lang="en-US" sz="800" b="1" i="0" u="none" strike="noStrike">
                          <a:solidFill>
                            <a:srgbClr val="000000"/>
                          </a:solidFill>
                          <a:effectLst/>
                          <a:latin typeface="Athelas" panose="02000503000000020003" pitchFamily="2" charset="0"/>
                        </a:rPr>
                        <a:t>Aplicarea cunoștințelor teoretice în practică</a:t>
                      </a:r>
                    </a:p>
                  </a:txBody>
                  <a:tcPr marL="4230" marR="4230" marT="423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fontAlgn="ctr"/>
                      <a:r>
                        <a:rPr lang="en-US" sz="800" b="1" i="0" u="none" strike="noStrike">
                          <a:solidFill>
                            <a:srgbClr val="000000"/>
                          </a:solidFill>
                          <a:effectLst/>
                          <a:latin typeface="Athelas" panose="02000503000000020003" pitchFamily="2" charset="0"/>
                        </a:rPr>
                        <a:t>Creativitatea</a:t>
                      </a:r>
                    </a:p>
                  </a:txBody>
                  <a:tcPr marL="4230" marR="4230" marT="423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720205982"/>
                  </a:ext>
                </a:extLst>
              </a:tr>
              <a:tr h="0">
                <a:tc gridSpan="2" vMerge="1">
                  <a:txBody>
                    <a:bodyPr/>
                    <a:lstStyle/>
                    <a:p>
                      <a:endParaRPr lang="en-US"/>
                    </a:p>
                  </a:txBody>
                  <a:tcPr/>
                </a:tc>
                <a:tc hMerge="1" vMerge="1">
                  <a:txBody>
                    <a:bodyPr/>
                    <a:lstStyle/>
                    <a:p>
                      <a:endParaRPr lang="en-US"/>
                    </a:p>
                  </a:txBody>
                  <a:tcPr/>
                </a:tc>
                <a:tc vMerge="1">
                  <a:txBody>
                    <a:bodyPr/>
                    <a:lstStyle/>
                    <a:p>
                      <a:endParaRPr lang="en-US"/>
                    </a:p>
                  </a:txBody>
                  <a:tcPr/>
                </a:tc>
                <a:tc>
                  <a:txBody>
                    <a:bodyPr/>
                    <a:lstStyle/>
                    <a:p>
                      <a:pPr algn="ctr" fontAlgn="ctr"/>
                      <a:r>
                        <a:rPr lang="en-US" sz="800" b="1" i="0" u="none" strike="noStrike" dirty="0" err="1">
                          <a:solidFill>
                            <a:srgbClr val="000000"/>
                          </a:solidFill>
                          <a:effectLst/>
                          <a:latin typeface="Athelas" panose="02000503000000020003" pitchFamily="2" charset="0"/>
                        </a:rPr>
                        <a:t>Foarte</a:t>
                      </a:r>
                      <a:r>
                        <a:rPr lang="en-US" sz="800" b="1" i="0" u="none" strike="noStrike" dirty="0">
                          <a:solidFill>
                            <a:srgbClr val="000000"/>
                          </a:solidFill>
                          <a:effectLst/>
                          <a:latin typeface="Athelas" panose="02000503000000020003" pitchFamily="2" charset="0"/>
                        </a:rPr>
                        <a:t> bun</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dirty="0" err="1">
                          <a:solidFill>
                            <a:srgbClr val="000000"/>
                          </a:solidFill>
                          <a:effectLst/>
                          <a:latin typeface="Athelas" panose="02000503000000020003" pitchFamily="2" charset="0"/>
                        </a:rPr>
                        <a:t>Oarecum</a:t>
                      </a:r>
                      <a:r>
                        <a:rPr lang="en-US" sz="800" b="1" i="0" u="none" strike="noStrike" dirty="0">
                          <a:solidFill>
                            <a:srgbClr val="000000"/>
                          </a:solidFill>
                          <a:effectLst/>
                          <a:latin typeface="Athelas" panose="02000503000000020003" pitchFamily="2" charset="0"/>
                        </a:rPr>
                        <a:t> bun</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dirty="0" err="1">
                          <a:solidFill>
                            <a:srgbClr val="000000"/>
                          </a:solidFill>
                          <a:effectLst/>
                          <a:latin typeface="Athelas" panose="02000503000000020003" pitchFamily="2" charset="0"/>
                        </a:rPr>
                        <a:t>Satisfăcător</a:t>
                      </a:r>
                      <a:endParaRPr lang="en-US" sz="800" b="1" i="0" u="none" strike="noStrike" dirty="0">
                        <a:solidFill>
                          <a:srgbClr val="000000"/>
                        </a:solidFill>
                        <a:effectLst/>
                        <a:latin typeface="Athelas" panose="02000503000000020003" pitchFamily="2" charset="0"/>
                      </a:endParaRP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dirty="0" err="1">
                          <a:solidFill>
                            <a:srgbClr val="000000"/>
                          </a:solidFill>
                          <a:effectLst/>
                          <a:latin typeface="Athelas" panose="02000503000000020003" pitchFamily="2" charset="0"/>
                        </a:rPr>
                        <a:t>Nesatisfăcător</a:t>
                      </a:r>
                      <a:endParaRPr lang="en-US" sz="800" b="1" i="0" u="none" strike="noStrike" dirty="0">
                        <a:solidFill>
                          <a:srgbClr val="000000"/>
                        </a:solidFill>
                        <a:effectLst/>
                        <a:latin typeface="Athelas" panose="02000503000000020003" pitchFamily="2" charset="0"/>
                      </a:endParaRP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dirty="0">
                          <a:solidFill>
                            <a:srgbClr val="000000"/>
                          </a:solidFill>
                          <a:effectLst/>
                          <a:latin typeface="Athelas" panose="02000503000000020003" pitchFamily="2" charset="0"/>
                        </a:rPr>
                        <a:t>Nu </a:t>
                      </a:r>
                      <a:r>
                        <a:rPr lang="en-US" sz="800" b="1" i="0" u="none" strike="noStrike" dirty="0" err="1">
                          <a:solidFill>
                            <a:srgbClr val="000000"/>
                          </a:solidFill>
                          <a:effectLst/>
                          <a:latin typeface="Athelas" panose="02000503000000020003" pitchFamily="2" charset="0"/>
                        </a:rPr>
                        <a:t>știu</a:t>
                      </a:r>
                      <a:r>
                        <a:rPr lang="en-US" sz="800" b="1" i="0" u="none" strike="noStrike" dirty="0">
                          <a:solidFill>
                            <a:srgbClr val="000000"/>
                          </a:solidFill>
                          <a:effectLst/>
                          <a:latin typeface="Athelas" panose="02000503000000020003" pitchFamily="2" charset="0"/>
                        </a:rPr>
                        <a:t> / </a:t>
                      </a:r>
                      <a:r>
                        <a:rPr lang="en-US" sz="800" b="1" i="0" u="none" strike="noStrike" dirty="0" err="1">
                          <a:solidFill>
                            <a:srgbClr val="000000"/>
                          </a:solidFill>
                          <a:effectLst/>
                          <a:latin typeface="Athelas" panose="02000503000000020003" pitchFamily="2" charset="0"/>
                        </a:rPr>
                        <a:t>Fără</a:t>
                      </a:r>
                      <a:r>
                        <a:rPr lang="en-US" sz="800" b="1" i="0" u="none" strike="noStrike" dirty="0">
                          <a:solidFill>
                            <a:srgbClr val="000000"/>
                          </a:solidFill>
                          <a:effectLst/>
                          <a:latin typeface="Athelas" panose="02000503000000020003" pitchFamily="2" charset="0"/>
                        </a:rPr>
                        <a:t> </a:t>
                      </a:r>
                      <a:r>
                        <a:rPr lang="en-US" sz="800" b="1" i="0" u="none" strike="noStrike" dirty="0" err="1">
                          <a:solidFill>
                            <a:srgbClr val="000000"/>
                          </a:solidFill>
                          <a:effectLst/>
                          <a:latin typeface="Athelas" panose="02000503000000020003" pitchFamily="2" charset="0"/>
                        </a:rPr>
                        <a:t>răspuns</a:t>
                      </a:r>
                      <a:endParaRPr lang="en-US" sz="800" b="1" i="0" u="none" strike="noStrike" dirty="0">
                        <a:solidFill>
                          <a:srgbClr val="000000"/>
                        </a:solidFill>
                        <a:effectLst/>
                        <a:latin typeface="Athelas" panose="02000503000000020003" pitchFamily="2" charset="0"/>
                      </a:endParaRP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dirty="0" err="1">
                          <a:solidFill>
                            <a:srgbClr val="000000"/>
                          </a:solidFill>
                          <a:effectLst/>
                          <a:latin typeface="Athelas" panose="02000503000000020003" pitchFamily="2" charset="0"/>
                        </a:rPr>
                        <a:t>Foarte</a:t>
                      </a:r>
                      <a:r>
                        <a:rPr lang="en-US" sz="800" b="1" i="0" u="none" strike="noStrike" dirty="0">
                          <a:solidFill>
                            <a:srgbClr val="000000"/>
                          </a:solidFill>
                          <a:effectLst/>
                          <a:latin typeface="Athelas" panose="02000503000000020003" pitchFamily="2" charset="0"/>
                        </a:rPr>
                        <a:t> bun</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Oarecum bun</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Satisfăcător</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Nesatisfăcător</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Nu știu / Fără răspuns</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Foarte bun</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Oarecum bun</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Satisfăcător</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Nesatisfăcător</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Nu știu / Fără răspuns</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2361394294"/>
                  </a:ext>
                </a:extLst>
              </a:tr>
              <a:tr h="0">
                <a:tc gridSpan="2">
                  <a:txBody>
                    <a:bodyPr/>
                    <a:lstStyle/>
                    <a:p>
                      <a:pPr algn="ctr" fontAlgn="b"/>
                      <a:r>
                        <a:rPr lang="en-US" sz="800" b="1" i="0" u="none" strike="noStrike">
                          <a:solidFill>
                            <a:srgbClr val="000000"/>
                          </a:solidFill>
                          <a:effectLst/>
                          <a:latin typeface="Athelas" panose="02000503000000020003" pitchFamily="2" charset="0"/>
                        </a:rPr>
                        <a:t>Total</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800" b="1" i="0" u="none" strike="noStrike">
                          <a:solidFill>
                            <a:srgbClr val="000000"/>
                          </a:solidFill>
                          <a:effectLst/>
                          <a:latin typeface="Athelas" panose="02000503000000020003" pitchFamily="2" charset="0"/>
                        </a:rPr>
                        <a:t>248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dirty="0">
                          <a:solidFill>
                            <a:srgbClr val="000000"/>
                          </a:solidFill>
                          <a:effectLst/>
                          <a:latin typeface="Athelas" panose="02000503000000020003" pitchFamily="2" charset="0"/>
                        </a:rPr>
                        <a:t>32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dirty="0">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32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35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3611428406"/>
                  </a:ext>
                </a:extLst>
              </a:tr>
              <a:tr h="0">
                <a:tc rowSpan="2">
                  <a:txBody>
                    <a:bodyPr/>
                    <a:lstStyle/>
                    <a:p>
                      <a:pPr algn="ctr" fontAlgn="ctr"/>
                      <a:r>
                        <a:rPr lang="en-US" sz="800" b="0" i="0" u="none" strike="noStrike">
                          <a:solidFill>
                            <a:srgbClr val="000000"/>
                          </a:solidFill>
                          <a:effectLst/>
                          <a:latin typeface="Athelas" panose="02000503000000020003" pitchFamily="2" charset="0"/>
                        </a:rPr>
                        <a:t>Gen</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thelas" panose="02000503000000020003" pitchFamily="2" charset="0"/>
                        </a:rPr>
                        <a:t>Femeie</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234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F2CA"/>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5EAAD"/>
                    </a:solidFill>
                  </a:tcPr>
                </a:tc>
                <a:tc>
                  <a:txBody>
                    <a:bodyPr/>
                    <a:lstStyle/>
                    <a:p>
                      <a:pPr algn="ctr" fontAlgn="ctr"/>
                      <a:r>
                        <a:rPr lang="en-US" sz="800" b="0" i="0" u="none" strike="noStrike">
                          <a:solidFill>
                            <a:srgbClr val="000000"/>
                          </a:solidFill>
                          <a:effectLst/>
                          <a:latin typeface="Athelas" panose="02000503000000020003" pitchFamily="2" charset="0"/>
                        </a:rPr>
                        <a:t>18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8E0"/>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800" b="0" i="0" u="none" strike="noStrike">
                          <a:solidFill>
                            <a:srgbClr val="000000"/>
                          </a:solidFill>
                          <a:effectLst/>
                          <a:latin typeface="Athelas" panose="02000503000000020003" pitchFamily="2" charset="0"/>
                        </a:rPr>
                        <a:t>32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F2CA"/>
                    </a:solidFill>
                  </a:tcPr>
                </a:tc>
                <a:tc>
                  <a:txBody>
                    <a:bodyPr/>
                    <a:lstStyle/>
                    <a:p>
                      <a:pPr algn="ctr" fontAlgn="ctr"/>
                      <a:r>
                        <a:rPr lang="en-US" sz="800" b="0" i="0" u="none" strike="noStrike" dirty="0">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EAAE"/>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F7DE"/>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F0C3"/>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extLst>
                  <a:ext uri="{0D108BD9-81ED-4DB2-BD59-A6C34878D82A}">
                    <a16:rowId xmlns:a16="http://schemas.microsoft.com/office/drawing/2014/main" xmlns="" val="2529619404"/>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Bărbat</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5F5D8"/>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38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800" b="0" i="0" u="none" strike="noStrike" dirty="0">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AEBB1"/>
                    </a:solidFill>
                  </a:tcPr>
                </a:tc>
                <a:tc>
                  <a:txBody>
                    <a:bodyPr/>
                    <a:lstStyle/>
                    <a:p>
                      <a:pPr algn="ctr" fontAlgn="ctr"/>
                      <a:r>
                        <a:rPr lang="en-US" sz="800" b="0" i="0" u="none" strike="noStrike" dirty="0">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3F9E5"/>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693503591"/>
                  </a:ext>
                </a:extLst>
              </a:tr>
              <a:tr h="0">
                <a:tc rowSpan="3">
                  <a:txBody>
                    <a:bodyPr/>
                    <a:lstStyle/>
                    <a:p>
                      <a:pPr algn="ctr" fontAlgn="ctr"/>
                      <a:r>
                        <a:rPr lang="en-US" sz="800" b="0" i="0" u="none" strike="noStrike">
                          <a:solidFill>
                            <a:srgbClr val="000000"/>
                          </a:solidFill>
                          <a:effectLst/>
                          <a:latin typeface="Athelas" panose="02000503000000020003" pitchFamily="2" charset="0"/>
                        </a:rPr>
                        <a:t>Vârstă</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Athelas" panose="02000503000000020003" pitchFamily="2" charset="0"/>
                        </a:rPr>
                        <a:t>18-35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800" b="0" i="0" u="none" strike="noStrike" dirty="0">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800" b="0" i="0" u="none" strike="noStrike" dirty="0">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800" b="0"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EEEE"/>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534742659"/>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36-55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109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E8E8"/>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dirty="0">
                          <a:solidFill>
                            <a:srgbClr val="000000"/>
                          </a:solidFill>
                          <a:effectLst/>
                          <a:latin typeface="Athelas" panose="02000503000000020003" pitchFamily="2" charset="0"/>
                        </a:rPr>
                        <a:t>29</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800" b="0" i="0" u="none" strike="noStrike" dirty="0">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800" b="0" i="0" u="none" strike="noStrike">
                          <a:solidFill>
                            <a:srgbClr val="000000"/>
                          </a:solidFill>
                          <a:effectLst/>
                          <a:latin typeface="Athelas" panose="02000503000000020003" pitchFamily="2" charset="0"/>
                        </a:rPr>
                        <a:t>32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3273546302"/>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Peste 55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109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800" b="0" i="0" u="none" strike="noStrike">
                          <a:solidFill>
                            <a:srgbClr val="000000"/>
                          </a:solidFill>
                          <a:effectLst/>
                          <a:latin typeface="Athelas" panose="02000503000000020003" pitchFamily="2" charset="0"/>
                        </a:rPr>
                        <a:t>18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7E7E7"/>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800" b="0" i="0" u="none" strike="noStrike" dirty="0">
                          <a:solidFill>
                            <a:srgbClr val="000000"/>
                          </a:solidFill>
                          <a:effectLst/>
                          <a:latin typeface="Athelas" panose="02000503000000020003" pitchFamily="2" charset="0"/>
                        </a:rPr>
                        <a:t>32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extLst>
                  <a:ext uri="{0D108BD9-81ED-4DB2-BD59-A6C34878D82A}">
                    <a16:rowId xmlns:a16="http://schemas.microsoft.com/office/drawing/2014/main" xmlns="" val="672047799"/>
                  </a:ext>
                </a:extLst>
              </a:tr>
              <a:tr h="0">
                <a:tc rowSpan="4">
                  <a:txBody>
                    <a:bodyPr/>
                    <a:lstStyle/>
                    <a:p>
                      <a:pPr algn="ctr" fontAlgn="ctr"/>
                      <a:r>
                        <a:rPr lang="en-US" sz="800" b="0" i="0" u="none" strike="noStrike">
                          <a:solidFill>
                            <a:srgbClr val="000000"/>
                          </a:solidFill>
                          <a:effectLst/>
                          <a:latin typeface="Athelas" panose="02000503000000020003" pitchFamily="2" charset="0"/>
                        </a:rPr>
                        <a:t>Ocupație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thelas" panose="02000503000000020003" pitchFamily="2" charset="0"/>
                        </a:rPr>
                        <a:t>Bibliotecar</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199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F2C9"/>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BECB3"/>
                    </a:solidFill>
                  </a:tcPr>
                </a:tc>
                <a:tc>
                  <a:txBody>
                    <a:bodyPr/>
                    <a:lstStyle/>
                    <a:p>
                      <a:pPr algn="ctr" fontAlgn="ctr"/>
                      <a:r>
                        <a:rPr lang="en-US" sz="8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F6DC"/>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800" b="0" i="0" u="none" strike="noStrike" dirty="0">
                          <a:solidFill>
                            <a:srgbClr val="000000"/>
                          </a:solidFill>
                          <a:effectLst/>
                          <a:latin typeface="Athelas" panose="02000503000000020003" pitchFamily="2" charset="0"/>
                        </a:rPr>
                        <a:t>29</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F3CE"/>
                    </a:solidFill>
                  </a:tcPr>
                </a:tc>
                <a:tc>
                  <a:txBody>
                    <a:bodyPr/>
                    <a:lstStyle/>
                    <a:p>
                      <a:pPr algn="ctr" fontAlgn="ctr"/>
                      <a:r>
                        <a:rPr lang="en-US" sz="800" b="0" i="0" u="none" strike="noStrike" dirty="0">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7EBAF"/>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F6D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6"/>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8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F6DC"/>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extLst>
                  <a:ext uri="{0D108BD9-81ED-4DB2-BD59-A6C34878D82A}">
                    <a16:rowId xmlns:a16="http://schemas.microsoft.com/office/drawing/2014/main" xmlns="" val="2703998008"/>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Editor / Traducător / Distribuitor / Scriitor</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F2CA"/>
                    </a:solidFill>
                  </a:tcPr>
                </a:tc>
                <a:tc>
                  <a:txBody>
                    <a:bodyPr/>
                    <a:lstStyle/>
                    <a:p>
                      <a:pPr algn="ctr" fontAlgn="ctr"/>
                      <a:r>
                        <a:rPr lang="en-US" sz="800" b="0" i="0" u="none" strike="noStrike">
                          <a:solidFill>
                            <a:srgbClr val="000000"/>
                          </a:solidFill>
                          <a:effectLst/>
                          <a:latin typeface="Athelas" panose="02000503000000020003" pitchFamily="2" charset="0"/>
                        </a:rPr>
                        <a:t>58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4E69D"/>
                    </a:solidFill>
                  </a:tcPr>
                </a:tc>
                <a:tc>
                  <a:txBody>
                    <a:bodyPr/>
                    <a:lstStyle/>
                    <a:p>
                      <a:pPr algn="ctr" fontAlgn="ctr"/>
                      <a:r>
                        <a:rPr lang="en-US" sz="8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FBEE"/>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37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EFC1"/>
                    </a:solidFill>
                  </a:tcPr>
                </a:tc>
                <a:tc>
                  <a:txBody>
                    <a:bodyPr/>
                    <a:lstStyle/>
                    <a:p>
                      <a:pPr algn="ctr" fontAlgn="ctr"/>
                      <a:r>
                        <a:rPr lang="en-US" sz="800" b="0" i="0" u="none" strike="noStrike" dirty="0">
                          <a:solidFill>
                            <a:srgbClr val="000000"/>
                          </a:solidFill>
                          <a:effectLst/>
                          <a:latin typeface="Athelas" panose="02000503000000020003" pitchFamily="2" charset="0"/>
                        </a:rPr>
                        <a:t>53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EE9A6"/>
                    </a:solidFill>
                  </a:tcPr>
                </a:tc>
                <a:tc>
                  <a:txBody>
                    <a:bodyPr/>
                    <a:lstStyle/>
                    <a:p>
                      <a:pPr algn="ctr" fontAlgn="ctr"/>
                      <a:r>
                        <a:rPr lang="en-US" sz="800" b="0" i="0" u="none" strike="noStrike" dirty="0">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FBEE"/>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CECB4"/>
                    </a:solidFill>
                  </a:tcPr>
                </a:tc>
                <a:tc>
                  <a:txBody>
                    <a:bodyPr/>
                    <a:lstStyle/>
                    <a:p>
                      <a:pPr algn="ctr" fontAlgn="ctr"/>
                      <a:r>
                        <a:rPr lang="en-US" sz="800" b="0" i="0" u="none" strike="noStrike">
                          <a:solidFill>
                            <a:srgbClr val="000000"/>
                          </a:solidFill>
                          <a:effectLst/>
                          <a:latin typeface="Athelas" panose="02000503000000020003" pitchFamily="2" charset="0"/>
                        </a:rPr>
                        <a:t>34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F1C6"/>
                    </a:solidFill>
                  </a:tcPr>
                </a:tc>
                <a:tc>
                  <a:txBody>
                    <a:bodyPr/>
                    <a:lstStyle/>
                    <a:p>
                      <a:pPr algn="ctr" fontAlgn="ctr"/>
                      <a:r>
                        <a:rPr lang="en-US" sz="800" b="0" i="0" u="none" strike="noStrike">
                          <a:solidFill>
                            <a:srgbClr val="000000"/>
                          </a:solidFill>
                          <a:effectLst/>
                          <a:latin typeface="Athelas" panose="02000503000000020003" pitchFamily="2" charset="0"/>
                        </a:rPr>
                        <a:t>18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extLst>
                  <a:ext uri="{0D108BD9-81ED-4DB2-BD59-A6C34878D82A}">
                    <a16:rowId xmlns:a16="http://schemas.microsoft.com/office/drawing/2014/main" xmlns="" val="3627795400"/>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Cadru didactic</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C"/>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9EBB0"/>
                    </a:solidFill>
                  </a:tcPr>
                </a:tc>
                <a:tc>
                  <a:txBody>
                    <a:bodyPr/>
                    <a:lstStyle/>
                    <a:p>
                      <a:pPr algn="ctr" fontAlgn="ctr"/>
                      <a:r>
                        <a:rPr lang="en-US" sz="800" b="0"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FAE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800" b="0" i="0" u="none" strike="noStrike" dirty="0">
                          <a:solidFill>
                            <a:srgbClr val="000000"/>
                          </a:solidFill>
                          <a:effectLst/>
                          <a:latin typeface="Athelas" panose="02000503000000020003" pitchFamily="2" charset="0"/>
                        </a:rPr>
                        <a:t>57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6E79F"/>
                    </a:solidFill>
                  </a:tcPr>
                </a:tc>
                <a:tc>
                  <a:txBody>
                    <a:bodyPr/>
                    <a:lstStyle/>
                    <a:p>
                      <a:pPr algn="ctr" fontAlgn="ctr"/>
                      <a:r>
                        <a:rPr lang="en-US" sz="8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FBE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F0C1"/>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2EAAB"/>
                    </a:solidFill>
                  </a:tcPr>
                </a:tc>
                <a:tc>
                  <a:txBody>
                    <a:bodyPr/>
                    <a:lstStyle/>
                    <a:p>
                      <a:pPr algn="ctr" fontAlgn="ctr"/>
                      <a:r>
                        <a:rPr lang="en-US" sz="800" b="0"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FAE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210490384"/>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Alta</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56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8E7A1"/>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DECB4"/>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8E7A1"/>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DECB4"/>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67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6F6DA"/>
                    </a:solidFill>
                  </a:tcPr>
                </a:tc>
                <a:tc>
                  <a:txBody>
                    <a:bodyPr/>
                    <a:lstStyle/>
                    <a:p>
                      <a:pPr algn="ctr" fontAlgn="ctr"/>
                      <a:r>
                        <a:rPr lang="en-US" sz="8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BFBED"/>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652221321"/>
                  </a:ext>
                </a:extLst>
              </a:tr>
              <a:tr h="0">
                <a:tc rowSpan="4">
                  <a:txBody>
                    <a:bodyPr/>
                    <a:lstStyle/>
                    <a:p>
                      <a:pPr algn="ctr" fontAlgn="ctr"/>
                      <a:r>
                        <a:rPr lang="en-US" sz="800" b="0" i="0" u="none" strike="noStrike">
                          <a:solidFill>
                            <a:srgbClr val="000000"/>
                          </a:solidFill>
                          <a:effectLst/>
                          <a:latin typeface="Athelas" panose="02000503000000020003" pitchFamily="2" charset="0"/>
                        </a:rPr>
                        <a:t>Sectorul instituției</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Athelas" panose="02000503000000020003" pitchFamily="2" charset="0"/>
                        </a:rPr>
                        <a:t>De stat - biblioteci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122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800" b="0" i="0" u="none" strike="noStrike" dirty="0">
                          <a:solidFill>
                            <a:srgbClr val="000000"/>
                          </a:solidFill>
                          <a:effectLst/>
                          <a:latin typeface="Athelas" panose="02000503000000020003" pitchFamily="2" charset="0"/>
                        </a:rPr>
                        <a:t>30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800" b="0" i="0" u="none" strike="noStrike">
                          <a:solidFill>
                            <a:srgbClr val="000000"/>
                          </a:solidFill>
                          <a:effectLst/>
                          <a:latin typeface="Athelas" panose="02000503000000020003" pitchFamily="2" charset="0"/>
                        </a:rPr>
                        <a:t>25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DCDCD"/>
                    </a:solidFill>
                  </a:tcPr>
                </a:tc>
                <a:tc>
                  <a:txBody>
                    <a:bodyPr/>
                    <a:lstStyle/>
                    <a:p>
                      <a:pPr algn="ctr" fontAlgn="ctr"/>
                      <a:r>
                        <a:rPr lang="en-US" sz="8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extLst>
                  <a:ext uri="{0D108BD9-81ED-4DB2-BD59-A6C34878D82A}">
                    <a16:rowId xmlns:a16="http://schemas.microsoft.com/office/drawing/2014/main" xmlns="" val="3644897871"/>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De stat - instituții de învățământ primar/mediu</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64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DCDC"/>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800" b="0" i="0" u="none" strike="noStrike" dirty="0">
                          <a:solidFill>
                            <a:srgbClr val="000000"/>
                          </a:solidFill>
                          <a:effectLst/>
                          <a:latin typeface="Athelas" panose="02000503000000020003" pitchFamily="2" charset="0"/>
                        </a:rPr>
                        <a:t>27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DCDC"/>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BBBB"/>
                    </a:solidFill>
                  </a:tcPr>
                </a:tc>
                <a:tc>
                  <a:txBody>
                    <a:bodyPr/>
                    <a:lstStyle/>
                    <a:p>
                      <a:pPr algn="ctr" fontAlgn="ctr"/>
                      <a:r>
                        <a:rPr lang="en-US" sz="800" b="0" i="0" u="none" strike="noStrike" dirty="0">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3038116080"/>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De stat - instituții de învățământ superior</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29</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800" b="0" i="0" u="none" strike="noStrike">
                          <a:solidFill>
                            <a:srgbClr val="000000"/>
                          </a:solidFill>
                          <a:effectLst/>
                          <a:latin typeface="Athelas" panose="02000503000000020003" pitchFamily="2" charset="0"/>
                        </a:rPr>
                        <a:t>62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DADAD"/>
                    </a:solidFill>
                  </a:tcPr>
                </a:tc>
                <a:tc>
                  <a:txBody>
                    <a:bodyPr/>
                    <a:lstStyle/>
                    <a:p>
                      <a:pPr algn="ctr" fontAlgn="ctr"/>
                      <a:r>
                        <a:rPr lang="en-US" sz="8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C0C0"/>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8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24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800" b="0" i="0" u="none" strike="noStrike">
                          <a:solidFill>
                            <a:srgbClr val="000000"/>
                          </a:solidFill>
                          <a:effectLst/>
                          <a:latin typeface="Athelas" panose="02000503000000020003" pitchFamily="2" charset="0"/>
                        </a:rPr>
                        <a:t>67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800" b="0" i="0" u="none" strike="noStrike" dirty="0">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476313415"/>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Privat</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800" b="0" i="0" u="none" strike="noStrike">
                          <a:solidFill>
                            <a:srgbClr val="000000"/>
                          </a:solidFill>
                          <a:effectLst/>
                          <a:latin typeface="Athelas" panose="02000503000000020003" pitchFamily="2" charset="0"/>
                        </a:rPr>
                        <a:t>58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2B2B2"/>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800" b="0" i="0" u="none" strike="noStrike">
                          <a:solidFill>
                            <a:srgbClr val="000000"/>
                          </a:solidFill>
                          <a:effectLst/>
                          <a:latin typeface="Athelas" panose="02000503000000020003" pitchFamily="2" charset="0"/>
                        </a:rPr>
                        <a:t>54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800" b="0" i="0" u="none" strike="noStrike">
                          <a:solidFill>
                            <a:srgbClr val="000000"/>
                          </a:solidFill>
                          <a:effectLst/>
                          <a:latin typeface="Athelas" panose="02000503000000020003" pitchFamily="2" charset="0"/>
                        </a:rPr>
                        <a:t>12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0F0F0"/>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800" b="0" i="0" u="none" strike="noStrike" dirty="0">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1037564438"/>
                  </a:ext>
                </a:extLst>
              </a:tr>
              <a:tr h="0">
                <a:tc rowSpan="5">
                  <a:txBody>
                    <a:bodyPr/>
                    <a:lstStyle/>
                    <a:p>
                      <a:pPr algn="ctr" fontAlgn="ctr"/>
                      <a:r>
                        <a:rPr lang="en-US" sz="800" b="0" i="0" u="none" strike="noStrike">
                          <a:solidFill>
                            <a:srgbClr val="000000"/>
                          </a:solidFill>
                          <a:effectLst/>
                          <a:latin typeface="Athelas" panose="02000503000000020003" pitchFamily="2" charset="0"/>
                        </a:rPr>
                        <a:t>Ani de activitate în poziția actuală</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thelas" panose="02000503000000020003" pitchFamily="2" charset="0"/>
                        </a:rPr>
                        <a:t>1-5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74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F3CD"/>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DECB4"/>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F6D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B"/>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F6DB"/>
                    </a:solidFill>
                  </a:tcPr>
                </a:tc>
                <a:tc>
                  <a:txBody>
                    <a:bodyPr/>
                    <a:lstStyle/>
                    <a:p>
                      <a:pPr algn="ctr" fontAlgn="ctr"/>
                      <a:r>
                        <a:rPr lang="en-US" sz="800" b="0" i="0" u="none" strike="noStrike">
                          <a:solidFill>
                            <a:srgbClr val="000000"/>
                          </a:solidFill>
                          <a:effectLst/>
                          <a:latin typeface="Athelas" panose="02000503000000020003" pitchFamily="2" charset="0"/>
                        </a:rPr>
                        <a:t>53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DE9A6"/>
                    </a:solidFill>
                  </a:tcPr>
                </a:tc>
                <a:tc>
                  <a:txBody>
                    <a:bodyPr/>
                    <a:lstStyle/>
                    <a:p>
                      <a:pPr algn="ctr" fontAlgn="ctr"/>
                      <a:r>
                        <a:rPr lang="en-US" sz="8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F5D6"/>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800" b="0" i="0" u="none" strike="noStrike">
                          <a:solidFill>
                            <a:srgbClr val="000000"/>
                          </a:solidFill>
                          <a:effectLst/>
                          <a:latin typeface="Athelas" panose="02000503000000020003" pitchFamily="2" charset="0"/>
                        </a:rPr>
                        <a:t>32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9"/>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EFBF"/>
                    </a:solidFill>
                  </a:tcPr>
                </a:tc>
                <a:tc>
                  <a:txBody>
                    <a:bodyPr/>
                    <a:lstStyle/>
                    <a:p>
                      <a:pPr algn="ctr" fontAlgn="ctr"/>
                      <a:r>
                        <a:rPr lang="en-US" sz="800" b="0" i="0" u="none" strike="noStrike">
                          <a:solidFill>
                            <a:srgbClr val="000000"/>
                          </a:solidFill>
                          <a:effectLst/>
                          <a:latin typeface="Athelas" panose="02000503000000020003" pitchFamily="2" charset="0"/>
                        </a:rPr>
                        <a:t>28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F3C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extLst>
                  <a:ext uri="{0D108BD9-81ED-4DB2-BD59-A6C34878D82A}">
                    <a16:rowId xmlns:a16="http://schemas.microsoft.com/office/drawing/2014/main" xmlns="" val="1555366991"/>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6-10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35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29</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800" b="0" i="0" u="none" strike="noStrike">
                          <a:solidFill>
                            <a:srgbClr val="000000"/>
                          </a:solidFill>
                          <a:effectLst/>
                          <a:latin typeface="Athelas" panose="02000503000000020003" pitchFamily="2" charset="0"/>
                        </a:rPr>
                        <a:t>51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0E9A8"/>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E"/>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EFC1"/>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E"/>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F2CA"/>
                    </a:solidFill>
                  </a:tcPr>
                </a:tc>
                <a:tc>
                  <a:txBody>
                    <a:bodyPr/>
                    <a:lstStyle/>
                    <a:p>
                      <a:pPr algn="ctr" fontAlgn="ctr"/>
                      <a:r>
                        <a:rPr lang="en-US" sz="800" b="0" i="0" u="none" strike="noStrike" dirty="0">
                          <a:solidFill>
                            <a:srgbClr val="000000"/>
                          </a:solidFill>
                          <a:effectLst/>
                          <a:latin typeface="Athelas" panose="02000503000000020003" pitchFamily="2" charset="0"/>
                        </a:rPr>
                        <a:t>51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0E9A8"/>
                    </a:solidFill>
                  </a:tcPr>
                </a:tc>
                <a:tc>
                  <a:txBody>
                    <a:bodyPr/>
                    <a:lstStyle/>
                    <a:p>
                      <a:pPr algn="ctr" fontAlgn="ctr"/>
                      <a:r>
                        <a:rPr lang="en-US" sz="800" b="0" i="0" u="none" strike="noStrike">
                          <a:solidFill>
                            <a:srgbClr val="000000"/>
                          </a:solidFill>
                          <a:effectLst/>
                          <a:latin typeface="Athelas" panose="02000503000000020003" pitchFamily="2" charset="0"/>
                        </a:rPr>
                        <a:t>14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F9E7"/>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B"/>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4096997805"/>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11-20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8"/>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F6D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F2CC"/>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4EAAC"/>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D"/>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CECB3"/>
                    </a:solidFill>
                  </a:tcPr>
                </a:tc>
                <a:tc>
                  <a:txBody>
                    <a:bodyPr/>
                    <a:lstStyle/>
                    <a:p>
                      <a:pPr algn="ctr" fontAlgn="ctr"/>
                      <a:r>
                        <a:rPr lang="en-US" sz="800" b="0" i="0" u="none" strike="noStrike">
                          <a:solidFill>
                            <a:srgbClr val="000000"/>
                          </a:solidFill>
                          <a:effectLst/>
                          <a:latin typeface="Athelas" panose="02000503000000020003" pitchFamily="2" charset="0"/>
                        </a:rPr>
                        <a:t>29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D"/>
                    </a:solidFill>
                  </a:tcPr>
                </a:tc>
                <a:tc>
                  <a:txBody>
                    <a:bodyPr/>
                    <a:lstStyle/>
                    <a:p>
                      <a:pPr algn="ctr" fontAlgn="ctr"/>
                      <a:r>
                        <a:rPr lang="en-US" sz="800" b="0" i="0" u="none" strike="noStrike" dirty="0">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800" b="0" i="0" u="none" strike="noStrike" dirty="0">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extLst>
                  <a:ext uri="{0D108BD9-81ED-4DB2-BD59-A6C34878D82A}">
                    <a16:rowId xmlns:a16="http://schemas.microsoft.com/office/drawing/2014/main" xmlns="" val="3082259304"/>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21-30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800" b="0" i="0" u="none" strike="noStrike">
                          <a:solidFill>
                            <a:srgbClr val="000000"/>
                          </a:solidFill>
                          <a:effectLst/>
                          <a:latin typeface="Athelas" panose="02000503000000020003" pitchFamily="2" charset="0"/>
                        </a:rPr>
                        <a:t>57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5E79F"/>
                    </a:solidFill>
                  </a:tcPr>
                </a:tc>
                <a:tc>
                  <a:txBody>
                    <a:bodyPr/>
                    <a:lstStyle/>
                    <a:p>
                      <a:pPr algn="ctr" fontAlgn="ctr"/>
                      <a:r>
                        <a:rPr lang="en-US" sz="8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FBE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EFBF"/>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BECB3"/>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F8E3"/>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EE9A7"/>
                    </a:solidFill>
                  </a:tcPr>
                </a:tc>
                <a:tc>
                  <a:txBody>
                    <a:bodyPr/>
                    <a:lstStyle/>
                    <a:p>
                      <a:pPr algn="ctr" fontAlgn="ctr"/>
                      <a:r>
                        <a:rPr lang="en-US" sz="800" b="0" i="0" u="none" strike="noStrike">
                          <a:solidFill>
                            <a:srgbClr val="000000"/>
                          </a:solidFill>
                          <a:effectLst/>
                          <a:latin typeface="Athelas" panose="02000503000000020003" pitchFamily="2" charset="0"/>
                        </a:rPr>
                        <a:t>12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FAEB"/>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240616881"/>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31+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EF0C3"/>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2EAAB"/>
                    </a:solid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4F9E7"/>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6EEBC"/>
                    </a:solidFill>
                  </a:tcPr>
                </a:tc>
                <a:tc>
                  <a:txBody>
                    <a:bodyPr/>
                    <a:lstStyle/>
                    <a:p>
                      <a:pPr algn="ctr" fontAlgn="ctr"/>
                      <a:r>
                        <a:rPr lang="en-US" sz="800" b="0"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AECB2"/>
                    </a:solid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4F9E7"/>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EF0C3"/>
                    </a:solidFill>
                  </a:tcPr>
                </a:tc>
                <a:tc>
                  <a:txBody>
                    <a:bodyPr/>
                    <a:lstStyle/>
                    <a:p>
                      <a:pPr algn="ctr" fontAlgn="ctr"/>
                      <a:r>
                        <a:rPr lang="en-US" sz="800" b="0"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AECB2"/>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948663022"/>
                  </a:ext>
                </a:extLst>
              </a:tr>
              <a:tr h="0">
                <a:tc rowSpan="5">
                  <a:txBody>
                    <a:bodyPr/>
                    <a:lstStyle/>
                    <a:p>
                      <a:pPr algn="ctr" fontAlgn="ctr"/>
                      <a:r>
                        <a:rPr lang="en-US" sz="800" b="0" i="0" u="none" strike="noStrike">
                          <a:solidFill>
                            <a:srgbClr val="000000"/>
                          </a:solidFill>
                          <a:effectLst/>
                          <a:latin typeface="Athelas" panose="02000503000000020003" pitchFamily="2" charset="0"/>
                        </a:rPr>
                        <a:t>Ani de activitate în domeniul industriei cărții</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Athelas" panose="02000503000000020003" pitchFamily="2" charset="0"/>
                        </a:rPr>
                        <a:t>1-5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55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25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C0C0"/>
                    </a:solidFill>
                  </a:tcPr>
                </a:tc>
                <a:tc>
                  <a:txBody>
                    <a:bodyPr/>
                    <a:lstStyle/>
                    <a:p>
                      <a:pPr algn="ctr" fontAlgn="ctr"/>
                      <a:r>
                        <a:rPr lang="en-US" sz="800" b="0" i="0" u="none" strike="noStrike">
                          <a:solidFill>
                            <a:srgbClr val="000000"/>
                          </a:solidFill>
                          <a:effectLst/>
                          <a:latin typeface="Athelas" panose="02000503000000020003" pitchFamily="2" charset="0"/>
                        </a:rPr>
                        <a:t>29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800" b="0" i="0" u="none" strike="noStrike" dirty="0">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1136447856"/>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6-10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800" b="0" i="0" u="none" strike="noStrike">
                          <a:solidFill>
                            <a:srgbClr val="000000"/>
                          </a:solidFill>
                          <a:effectLst/>
                          <a:latin typeface="Athelas" panose="02000503000000020003" pitchFamily="2" charset="0"/>
                        </a:rPr>
                        <a:t>53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B9B9"/>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8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1F1"/>
                    </a:solidFill>
                  </a:tcPr>
                </a:tc>
                <a:tc>
                  <a:txBody>
                    <a:bodyPr/>
                    <a:lstStyle/>
                    <a:p>
                      <a:pPr algn="ctr" fontAlgn="ctr"/>
                      <a:r>
                        <a:rPr lang="en-US" sz="800" b="0" i="0" u="none" strike="noStrike" dirty="0">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996438844"/>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11-20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24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800" b="0"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C0C0"/>
                    </a:solidFill>
                  </a:tcPr>
                </a:tc>
                <a:tc>
                  <a:txBody>
                    <a:bodyPr/>
                    <a:lstStyle/>
                    <a:p>
                      <a:pPr algn="ctr" fontAlgn="ctr"/>
                      <a:r>
                        <a:rPr lang="en-US" sz="8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28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DADA"/>
                    </a:solidFill>
                  </a:tcPr>
                </a:tc>
                <a:tc>
                  <a:txBody>
                    <a:bodyPr/>
                    <a:lstStyle/>
                    <a:p>
                      <a:pPr algn="ctr" fontAlgn="ctr"/>
                      <a:r>
                        <a:rPr lang="en-US" sz="800" b="0" i="0" u="none" strike="noStrike">
                          <a:solidFill>
                            <a:srgbClr val="000000"/>
                          </a:solidFill>
                          <a:effectLst/>
                          <a:latin typeface="Athelas" panose="02000503000000020003" pitchFamily="2" charset="0"/>
                        </a:rPr>
                        <a:t>54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7B7B7"/>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E8E8"/>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800" b="0" i="0" u="none" strike="noStrike" dirty="0">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dirty="0">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2695288643"/>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21-30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8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800" b="0"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EEEE"/>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800" b="0" i="0" u="none" strike="noStrike">
                          <a:solidFill>
                            <a:srgbClr val="000000"/>
                          </a:solidFill>
                          <a:effectLst/>
                          <a:latin typeface="Athelas" panose="02000503000000020003" pitchFamily="2" charset="0"/>
                        </a:rPr>
                        <a:t>54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7B7B7"/>
                    </a:solidFill>
                  </a:tcPr>
                </a:tc>
                <a:tc>
                  <a:txBody>
                    <a:bodyPr/>
                    <a:lstStyle/>
                    <a:p>
                      <a:pPr algn="ctr" fontAlgn="ctr"/>
                      <a:r>
                        <a:rPr lang="en-US" sz="800" b="0" i="0" u="none" strike="noStrike" dirty="0">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543197965"/>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31+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65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BEBEB"/>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800" b="0" i="0" u="none" strike="noStrike">
                          <a:solidFill>
                            <a:srgbClr val="000000"/>
                          </a:solidFill>
                          <a:effectLst/>
                          <a:latin typeface="Athelas" panose="02000503000000020003" pitchFamily="2" charset="0"/>
                        </a:rPr>
                        <a:t>18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7E7E7"/>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870587714"/>
                  </a:ext>
                </a:extLst>
              </a:tr>
            </a:tbl>
          </a:graphicData>
        </a:graphic>
      </p:graphicFrame>
    </p:spTree>
    <p:extLst>
      <p:ext uri="{BB962C8B-B14F-4D97-AF65-F5344CB8AC3E}">
        <p14:creationId xmlns:p14="http://schemas.microsoft.com/office/powerpoint/2010/main" val="38480297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7ABEA34-1951-4A37-D508-165F3F46EC8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004D89F1-380A-85FC-7E18-22D2E5E16F20}"/>
              </a:ext>
            </a:extLst>
          </p:cNvPr>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Q18. </a:t>
            </a:r>
            <a:r>
              <a:rPr lang="ro-RO" sz="1800" b="1" dirty="0">
                <a:solidFill>
                  <a:schemeClr val="tx1"/>
                </a:solidFill>
                <a:latin typeface="Athelas" panose="02000503000000020003" pitchFamily="2" charset="0"/>
              </a:rPr>
              <a:t>Cum ați evalua nivelul dvs. în ceea ce privește următoarele competențe? (selectați un răspuns în fiecare rând), </a:t>
            </a:r>
            <a:r>
              <a:rPr lang="en-US" sz="1800" b="1" dirty="0">
                <a:solidFill>
                  <a:schemeClr val="bg1">
                    <a:lumMod val="50000"/>
                  </a:schemeClr>
                </a:solidFill>
                <a:latin typeface="Athelas" panose="02000503000000020003" pitchFamily="2"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5" name="Rectangle 4">
            <a:extLst>
              <a:ext uri="{FF2B5EF4-FFF2-40B4-BE49-F238E27FC236}">
                <a16:creationId xmlns:a16="http://schemas.microsoft.com/office/drawing/2014/main" xmlns="" id="{08380A8A-E0E5-4E01-B9FF-EFDE980B2082}"/>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2" name="Table 1">
            <a:extLst>
              <a:ext uri="{FF2B5EF4-FFF2-40B4-BE49-F238E27FC236}">
                <a16:creationId xmlns:a16="http://schemas.microsoft.com/office/drawing/2014/main" xmlns="" id="{7E690A85-EA9D-3477-6E43-CEA0D55E3ABC}"/>
              </a:ext>
            </a:extLst>
          </p:cNvPr>
          <p:cNvGraphicFramePr>
            <a:graphicFrameLocks noGrp="1"/>
          </p:cNvGraphicFramePr>
          <p:nvPr>
            <p:extLst>
              <p:ext uri="{D42A27DB-BD31-4B8C-83A1-F6EECF244321}">
                <p14:modId xmlns:p14="http://schemas.microsoft.com/office/powerpoint/2010/main" val="3277512432"/>
              </p:ext>
            </p:extLst>
          </p:nvPr>
        </p:nvGraphicFramePr>
        <p:xfrm>
          <a:off x="0" y="2069330"/>
          <a:ext cx="12192000" cy="3401820"/>
        </p:xfrm>
        <a:graphic>
          <a:graphicData uri="http://schemas.openxmlformats.org/drawingml/2006/table">
            <a:tbl>
              <a:tblPr/>
              <a:tblGrid>
                <a:gridCol w="619760">
                  <a:extLst>
                    <a:ext uri="{9D8B030D-6E8A-4147-A177-3AD203B41FA5}">
                      <a16:colId xmlns:a16="http://schemas.microsoft.com/office/drawing/2014/main" xmlns="" val="843821236"/>
                    </a:ext>
                  </a:extLst>
                </a:gridCol>
                <a:gridCol w="1991360">
                  <a:extLst>
                    <a:ext uri="{9D8B030D-6E8A-4147-A177-3AD203B41FA5}">
                      <a16:colId xmlns:a16="http://schemas.microsoft.com/office/drawing/2014/main" xmlns="" val="3036502382"/>
                    </a:ext>
                  </a:extLst>
                </a:gridCol>
                <a:gridCol w="375920">
                  <a:extLst>
                    <a:ext uri="{9D8B030D-6E8A-4147-A177-3AD203B41FA5}">
                      <a16:colId xmlns:a16="http://schemas.microsoft.com/office/drawing/2014/main" xmlns="" val="707647648"/>
                    </a:ext>
                  </a:extLst>
                </a:gridCol>
                <a:gridCol w="613664">
                  <a:extLst>
                    <a:ext uri="{9D8B030D-6E8A-4147-A177-3AD203B41FA5}">
                      <a16:colId xmlns:a16="http://schemas.microsoft.com/office/drawing/2014/main" xmlns="" val="1284450506"/>
                    </a:ext>
                  </a:extLst>
                </a:gridCol>
                <a:gridCol w="613664">
                  <a:extLst>
                    <a:ext uri="{9D8B030D-6E8A-4147-A177-3AD203B41FA5}">
                      <a16:colId xmlns:a16="http://schemas.microsoft.com/office/drawing/2014/main" xmlns="" val="634165019"/>
                    </a:ext>
                  </a:extLst>
                </a:gridCol>
                <a:gridCol w="613664">
                  <a:extLst>
                    <a:ext uri="{9D8B030D-6E8A-4147-A177-3AD203B41FA5}">
                      <a16:colId xmlns:a16="http://schemas.microsoft.com/office/drawing/2014/main" xmlns="" val="374646108"/>
                    </a:ext>
                  </a:extLst>
                </a:gridCol>
                <a:gridCol w="613664">
                  <a:extLst>
                    <a:ext uri="{9D8B030D-6E8A-4147-A177-3AD203B41FA5}">
                      <a16:colId xmlns:a16="http://schemas.microsoft.com/office/drawing/2014/main" xmlns="" val="585483648"/>
                    </a:ext>
                  </a:extLst>
                </a:gridCol>
                <a:gridCol w="613664">
                  <a:extLst>
                    <a:ext uri="{9D8B030D-6E8A-4147-A177-3AD203B41FA5}">
                      <a16:colId xmlns:a16="http://schemas.microsoft.com/office/drawing/2014/main" xmlns="" val="364604167"/>
                    </a:ext>
                  </a:extLst>
                </a:gridCol>
                <a:gridCol w="613664">
                  <a:extLst>
                    <a:ext uri="{9D8B030D-6E8A-4147-A177-3AD203B41FA5}">
                      <a16:colId xmlns:a16="http://schemas.microsoft.com/office/drawing/2014/main" xmlns="" val="2188748235"/>
                    </a:ext>
                  </a:extLst>
                </a:gridCol>
                <a:gridCol w="613664">
                  <a:extLst>
                    <a:ext uri="{9D8B030D-6E8A-4147-A177-3AD203B41FA5}">
                      <a16:colId xmlns:a16="http://schemas.microsoft.com/office/drawing/2014/main" xmlns="" val="1968368518"/>
                    </a:ext>
                  </a:extLst>
                </a:gridCol>
                <a:gridCol w="613664">
                  <a:extLst>
                    <a:ext uri="{9D8B030D-6E8A-4147-A177-3AD203B41FA5}">
                      <a16:colId xmlns:a16="http://schemas.microsoft.com/office/drawing/2014/main" xmlns="" val="4180974322"/>
                    </a:ext>
                  </a:extLst>
                </a:gridCol>
                <a:gridCol w="613664">
                  <a:extLst>
                    <a:ext uri="{9D8B030D-6E8A-4147-A177-3AD203B41FA5}">
                      <a16:colId xmlns:a16="http://schemas.microsoft.com/office/drawing/2014/main" xmlns="" val="3666175817"/>
                    </a:ext>
                  </a:extLst>
                </a:gridCol>
                <a:gridCol w="613664">
                  <a:extLst>
                    <a:ext uri="{9D8B030D-6E8A-4147-A177-3AD203B41FA5}">
                      <a16:colId xmlns:a16="http://schemas.microsoft.com/office/drawing/2014/main" xmlns="" val="3595368807"/>
                    </a:ext>
                  </a:extLst>
                </a:gridCol>
                <a:gridCol w="613664">
                  <a:extLst>
                    <a:ext uri="{9D8B030D-6E8A-4147-A177-3AD203B41FA5}">
                      <a16:colId xmlns:a16="http://schemas.microsoft.com/office/drawing/2014/main" xmlns="" val="2550341409"/>
                    </a:ext>
                  </a:extLst>
                </a:gridCol>
                <a:gridCol w="613664">
                  <a:extLst>
                    <a:ext uri="{9D8B030D-6E8A-4147-A177-3AD203B41FA5}">
                      <a16:colId xmlns:a16="http://schemas.microsoft.com/office/drawing/2014/main" xmlns="" val="2841942197"/>
                    </a:ext>
                  </a:extLst>
                </a:gridCol>
                <a:gridCol w="613664">
                  <a:extLst>
                    <a:ext uri="{9D8B030D-6E8A-4147-A177-3AD203B41FA5}">
                      <a16:colId xmlns:a16="http://schemas.microsoft.com/office/drawing/2014/main" xmlns="" val="3633831143"/>
                    </a:ext>
                  </a:extLst>
                </a:gridCol>
                <a:gridCol w="613664">
                  <a:extLst>
                    <a:ext uri="{9D8B030D-6E8A-4147-A177-3AD203B41FA5}">
                      <a16:colId xmlns:a16="http://schemas.microsoft.com/office/drawing/2014/main" xmlns="" val="2961502057"/>
                    </a:ext>
                  </a:extLst>
                </a:gridCol>
                <a:gridCol w="613664">
                  <a:extLst>
                    <a:ext uri="{9D8B030D-6E8A-4147-A177-3AD203B41FA5}">
                      <a16:colId xmlns:a16="http://schemas.microsoft.com/office/drawing/2014/main" xmlns="" val="4199121954"/>
                    </a:ext>
                  </a:extLst>
                </a:gridCol>
              </a:tblGrid>
              <a:tr h="0">
                <a:tc rowSpan="2" gridSpan="2">
                  <a:txBody>
                    <a:bodyPr/>
                    <a:lstStyle/>
                    <a:p>
                      <a:pPr algn="ctr" fontAlgn="ctr"/>
                      <a:r>
                        <a:rPr lang="en-US" sz="800" b="1" i="0" u="none" strike="noStrike">
                          <a:solidFill>
                            <a:srgbClr val="000000"/>
                          </a:solidFill>
                          <a:effectLst/>
                          <a:latin typeface="Athelas" panose="02000503000000020003" pitchFamily="2" charset="0"/>
                        </a:rPr>
                        <a:t>% pe rând</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rowSpan="2" hMerge="1">
                  <a:txBody>
                    <a:bodyPr/>
                    <a:lstStyle/>
                    <a:p>
                      <a:endParaRPr lang="en-US"/>
                    </a:p>
                  </a:txBody>
                  <a:tcPr/>
                </a:tc>
                <a:tc rowSpan="2">
                  <a:txBody>
                    <a:bodyPr/>
                    <a:lstStyle/>
                    <a:p>
                      <a:pPr algn="ctr" fontAlgn="ctr"/>
                      <a:r>
                        <a:rPr lang="en-US" sz="800" b="1" i="0" u="none" strike="noStrike">
                          <a:solidFill>
                            <a:srgbClr val="000000"/>
                          </a:solidFill>
                          <a:effectLst/>
                          <a:latin typeface="Athelas" panose="02000503000000020003" pitchFamily="2" charset="0"/>
                        </a:rPr>
                        <a:t>N</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gridSpan="5">
                  <a:txBody>
                    <a:bodyPr/>
                    <a:lstStyle/>
                    <a:p>
                      <a:pPr algn="ctr" fontAlgn="ctr"/>
                      <a:r>
                        <a:rPr lang="en-US" sz="800" b="1" i="0" u="none" strike="noStrike">
                          <a:solidFill>
                            <a:srgbClr val="000000"/>
                          </a:solidFill>
                          <a:effectLst/>
                          <a:latin typeface="Athelas" panose="02000503000000020003" pitchFamily="2" charset="0"/>
                        </a:rPr>
                        <a:t>Adaptabilitatea / Flexibilitatea</a:t>
                      </a:r>
                    </a:p>
                  </a:txBody>
                  <a:tcPr marL="4230" marR="4230" marT="423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fontAlgn="ctr"/>
                      <a:r>
                        <a:rPr lang="en-US" sz="800" b="1" i="0" u="none" strike="noStrike">
                          <a:solidFill>
                            <a:srgbClr val="000000"/>
                          </a:solidFill>
                          <a:effectLst/>
                          <a:latin typeface="Athelas" panose="02000503000000020003" pitchFamily="2" charset="0"/>
                        </a:rPr>
                        <a:t>Gestionarea activităților și timpului</a:t>
                      </a:r>
                    </a:p>
                  </a:txBody>
                  <a:tcPr marL="4230" marR="4230" marT="423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fontAlgn="ctr"/>
                      <a:r>
                        <a:rPr lang="en-US" sz="800" b="1" i="0" u="none" strike="noStrike">
                          <a:solidFill>
                            <a:srgbClr val="000000"/>
                          </a:solidFill>
                          <a:effectLst/>
                          <a:latin typeface="Athelas" panose="02000503000000020003" pitchFamily="2" charset="0"/>
                        </a:rPr>
                        <a:t>Gestionarea personalului / echipei</a:t>
                      </a:r>
                    </a:p>
                  </a:txBody>
                  <a:tcPr marL="4230" marR="4230" marT="423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457127077"/>
                  </a:ext>
                </a:extLst>
              </a:tr>
              <a:tr h="0">
                <a:tc gridSpan="2" vMerge="1">
                  <a:txBody>
                    <a:bodyPr/>
                    <a:lstStyle/>
                    <a:p>
                      <a:endParaRPr lang="en-US"/>
                    </a:p>
                  </a:txBody>
                  <a:tcPr/>
                </a:tc>
                <a:tc hMerge="1" vMerge="1">
                  <a:txBody>
                    <a:bodyPr/>
                    <a:lstStyle/>
                    <a:p>
                      <a:endParaRPr lang="en-US"/>
                    </a:p>
                  </a:txBody>
                  <a:tcPr/>
                </a:tc>
                <a:tc vMerge="1">
                  <a:txBody>
                    <a:bodyPr/>
                    <a:lstStyle/>
                    <a:p>
                      <a:endParaRPr lang="en-US"/>
                    </a:p>
                  </a:txBody>
                  <a:tcPr/>
                </a:tc>
                <a:tc>
                  <a:txBody>
                    <a:bodyPr/>
                    <a:lstStyle/>
                    <a:p>
                      <a:pPr algn="ctr" fontAlgn="ctr"/>
                      <a:r>
                        <a:rPr lang="en-US" sz="800" b="1" i="0" u="none" strike="noStrike" dirty="0" err="1">
                          <a:solidFill>
                            <a:srgbClr val="000000"/>
                          </a:solidFill>
                          <a:effectLst/>
                          <a:latin typeface="Athelas" panose="02000503000000020003" pitchFamily="2" charset="0"/>
                        </a:rPr>
                        <a:t>Foarte</a:t>
                      </a:r>
                      <a:r>
                        <a:rPr lang="en-US" sz="800" b="1" i="0" u="none" strike="noStrike" dirty="0">
                          <a:solidFill>
                            <a:srgbClr val="000000"/>
                          </a:solidFill>
                          <a:effectLst/>
                          <a:latin typeface="Athelas" panose="02000503000000020003" pitchFamily="2" charset="0"/>
                        </a:rPr>
                        <a:t> bun</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dirty="0" err="1">
                          <a:solidFill>
                            <a:srgbClr val="000000"/>
                          </a:solidFill>
                          <a:effectLst/>
                          <a:latin typeface="Athelas" panose="02000503000000020003" pitchFamily="2" charset="0"/>
                        </a:rPr>
                        <a:t>Oarecum</a:t>
                      </a:r>
                      <a:r>
                        <a:rPr lang="en-US" sz="800" b="1" i="0" u="none" strike="noStrike" dirty="0">
                          <a:solidFill>
                            <a:srgbClr val="000000"/>
                          </a:solidFill>
                          <a:effectLst/>
                          <a:latin typeface="Athelas" panose="02000503000000020003" pitchFamily="2" charset="0"/>
                        </a:rPr>
                        <a:t> bun</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Satisfăcător</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dirty="0" err="1">
                          <a:solidFill>
                            <a:srgbClr val="000000"/>
                          </a:solidFill>
                          <a:effectLst/>
                          <a:latin typeface="Athelas" panose="02000503000000020003" pitchFamily="2" charset="0"/>
                        </a:rPr>
                        <a:t>Nesatisfăcător</a:t>
                      </a:r>
                      <a:endParaRPr lang="en-US" sz="800" b="1" i="0" u="none" strike="noStrike" dirty="0">
                        <a:solidFill>
                          <a:srgbClr val="000000"/>
                        </a:solidFill>
                        <a:effectLst/>
                        <a:latin typeface="Athelas" panose="02000503000000020003" pitchFamily="2" charset="0"/>
                      </a:endParaRP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Nu știu / Fără răspuns</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Foarte bun</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Oarecum bun</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Satisfăcător</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Nesatisfăcător</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Nu știu / Fără răspuns</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Foarte bun</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Oarecum bun</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Satisfăcător</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Nesatisfăcător</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Nu știu / Fără răspuns</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372124345"/>
                  </a:ext>
                </a:extLst>
              </a:tr>
              <a:tr h="0">
                <a:tc gridSpan="2">
                  <a:txBody>
                    <a:bodyPr/>
                    <a:lstStyle/>
                    <a:p>
                      <a:pPr algn="ctr" fontAlgn="b"/>
                      <a:r>
                        <a:rPr lang="en-US" sz="800" b="1" i="0" u="none" strike="noStrike">
                          <a:solidFill>
                            <a:srgbClr val="000000"/>
                          </a:solidFill>
                          <a:effectLst/>
                          <a:latin typeface="Athelas" panose="02000503000000020003" pitchFamily="2" charset="0"/>
                        </a:rPr>
                        <a:t>Total</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800" b="1" i="0" u="none" strike="noStrike">
                          <a:solidFill>
                            <a:srgbClr val="000000"/>
                          </a:solidFill>
                          <a:effectLst/>
                          <a:latin typeface="Athelas" panose="02000503000000020003" pitchFamily="2" charset="0"/>
                        </a:rPr>
                        <a:t>248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37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dirty="0">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28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25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25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1152872738"/>
                  </a:ext>
                </a:extLst>
              </a:tr>
              <a:tr h="0">
                <a:tc rowSpan="2">
                  <a:txBody>
                    <a:bodyPr/>
                    <a:lstStyle/>
                    <a:p>
                      <a:pPr algn="ctr" fontAlgn="ctr"/>
                      <a:r>
                        <a:rPr lang="en-US" sz="800" b="0" i="0" u="none" strike="noStrike">
                          <a:solidFill>
                            <a:srgbClr val="000000"/>
                          </a:solidFill>
                          <a:effectLst/>
                          <a:latin typeface="Athelas" panose="02000503000000020003" pitchFamily="2" charset="0"/>
                        </a:rPr>
                        <a:t>Gen</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800" b="0" i="0" u="none" strike="noStrike" dirty="0" err="1">
                          <a:solidFill>
                            <a:srgbClr val="000000"/>
                          </a:solidFill>
                          <a:effectLst/>
                          <a:latin typeface="Athelas" panose="02000503000000020003" pitchFamily="2" charset="0"/>
                        </a:rPr>
                        <a:t>Femeie</a:t>
                      </a:r>
                      <a:endParaRPr lang="en-US" sz="800" b="0" i="0" u="none" strike="noStrike" dirty="0">
                        <a:solidFill>
                          <a:srgbClr val="000000"/>
                        </a:solidFill>
                        <a:effectLst/>
                        <a:latin typeface="Athelas" panose="02000503000000020003" pitchFamily="2" charset="0"/>
                      </a:endParaRP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234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EFC0"/>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EEBC"/>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A"/>
                    </a:solidFill>
                  </a:tcPr>
                </a:tc>
                <a:tc>
                  <a:txBody>
                    <a:bodyPr/>
                    <a:lstStyle/>
                    <a:p>
                      <a:pPr algn="ctr" fontAlgn="ctr"/>
                      <a:r>
                        <a:rPr lang="en-US" sz="800" b="0" i="0" u="none" strike="noStrike">
                          <a:solidFill>
                            <a:srgbClr val="000000"/>
                          </a:solidFill>
                          <a:effectLst/>
                          <a:latin typeface="Athelas" panose="02000503000000020003" pitchFamily="2" charset="0"/>
                        </a:rPr>
                        <a:t>28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F3D0"/>
                    </a:solidFill>
                  </a:tcPr>
                </a:tc>
                <a:tc>
                  <a:txBody>
                    <a:bodyPr/>
                    <a:lstStyle/>
                    <a:p>
                      <a:pPr algn="ctr" fontAlgn="ctr"/>
                      <a:r>
                        <a:rPr lang="en-US" sz="800" b="0"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AECB2"/>
                    </a:solidFill>
                  </a:tcPr>
                </a:tc>
                <a:tc>
                  <a:txBody>
                    <a:bodyPr/>
                    <a:lstStyle/>
                    <a:p>
                      <a:pPr algn="ctr" fontAlgn="ctr"/>
                      <a:r>
                        <a:rPr lang="en-US" sz="8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D"/>
                    </a:solidFill>
                  </a:tcPr>
                </a:tc>
                <a:tc>
                  <a:txBody>
                    <a:bodyPr/>
                    <a:lstStyle/>
                    <a:p>
                      <a:pPr algn="ctr" fontAlgn="ctr"/>
                      <a:r>
                        <a:rPr lang="en-US" sz="800" b="0" i="0" u="none" strike="noStrike">
                          <a:solidFill>
                            <a:srgbClr val="000000"/>
                          </a:solidFill>
                          <a:effectLst/>
                          <a:latin typeface="Athelas" panose="02000503000000020003" pitchFamily="2" charset="0"/>
                        </a:rPr>
                        <a:t>26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F4D4"/>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8EBB0"/>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F6D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DF8"/>
                    </a:solidFill>
                  </a:tcPr>
                </a:tc>
                <a:extLst>
                  <a:ext uri="{0D108BD9-81ED-4DB2-BD59-A6C34878D82A}">
                    <a16:rowId xmlns:a16="http://schemas.microsoft.com/office/drawing/2014/main" xmlns="" val="2083654525"/>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Bărbat</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800" b="0"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AEBB1"/>
                    </a:solid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3F9E5"/>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1FCF2"/>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5F5D8"/>
                    </a:solidFill>
                  </a:tcPr>
                </a:tc>
                <a:tc>
                  <a:txBody>
                    <a:bodyPr/>
                    <a:lstStyle/>
                    <a:p>
                      <a:pPr algn="ctr" fontAlgn="ctr"/>
                      <a:r>
                        <a:rPr lang="en-US" sz="800" b="0" i="0" u="none" strike="noStrike">
                          <a:solidFill>
                            <a:srgbClr val="000000"/>
                          </a:solidFill>
                          <a:effectLst/>
                          <a:latin typeface="Athelas" panose="02000503000000020003" pitchFamily="2" charset="0"/>
                        </a:rPr>
                        <a:t>54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BE8A4"/>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5F5D8"/>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901529715"/>
                  </a:ext>
                </a:extLst>
              </a:tr>
              <a:tr h="0">
                <a:tc rowSpan="3">
                  <a:txBody>
                    <a:bodyPr/>
                    <a:lstStyle/>
                    <a:p>
                      <a:pPr algn="ctr" fontAlgn="ctr"/>
                      <a:r>
                        <a:rPr lang="en-US" sz="800" b="0" i="0" u="none" strike="noStrike">
                          <a:solidFill>
                            <a:srgbClr val="000000"/>
                          </a:solidFill>
                          <a:effectLst/>
                          <a:latin typeface="Athelas" panose="02000503000000020003" pitchFamily="2" charset="0"/>
                        </a:rPr>
                        <a:t>Vârstă</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Athelas" panose="02000503000000020003" pitchFamily="2" charset="0"/>
                        </a:rPr>
                        <a:t>18-35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7B7B7"/>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7B7B7"/>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dirty="0">
                          <a:solidFill>
                            <a:srgbClr val="000000"/>
                          </a:solidFill>
                          <a:effectLst/>
                          <a:latin typeface="Athelas" panose="02000503000000020003" pitchFamily="2" charset="0"/>
                        </a:rPr>
                        <a:t>20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800" b="0" i="0" u="none" strike="noStrike" dirty="0">
                          <a:solidFill>
                            <a:srgbClr val="000000"/>
                          </a:solidFill>
                          <a:effectLst/>
                          <a:latin typeface="Athelas" panose="02000503000000020003" pitchFamily="2" charset="0"/>
                        </a:rPr>
                        <a:t>53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CACAC"/>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2B2B2"/>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007612919"/>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36-55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109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800" b="0" i="0" u="none" strike="noStrike">
                          <a:solidFill>
                            <a:srgbClr val="000000"/>
                          </a:solidFill>
                          <a:effectLst/>
                          <a:latin typeface="Athelas" panose="02000503000000020003" pitchFamily="2" charset="0"/>
                        </a:rPr>
                        <a:t>29</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7B7B7"/>
                    </a:solidFill>
                  </a:tcPr>
                </a:tc>
                <a:tc>
                  <a:txBody>
                    <a:bodyPr/>
                    <a:lstStyle/>
                    <a:p>
                      <a:pPr algn="ctr" fontAlgn="ctr"/>
                      <a:r>
                        <a:rPr lang="en-US" sz="8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30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extLst>
                  <a:ext uri="{0D108BD9-81ED-4DB2-BD59-A6C34878D82A}">
                    <a16:rowId xmlns:a16="http://schemas.microsoft.com/office/drawing/2014/main" xmlns="" val="1897297334"/>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Peste 55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109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28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8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800" b="0" i="0" u="none" strike="noStrike">
                          <a:solidFill>
                            <a:srgbClr val="000000"/>
                          </a:solidFill>
                          <a:effectLst/>
                          <a:latin typeface="Athelas" panose="02000503000000020003" pitchFamily="2" charset="0"/>
                        </a:rPr>
                        <a:t>28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800" b="0" i="0" u="none" strike="noStrike" dirty="0">
                          <a:solidFill>
                            <a:srgbClr val="000000"/>
                          </a:solidFill>
                          <a:effectLst/>
                          <a:latin typeface="Athelas" panose="02000503000000020003" pitchFamily="2" charset="0"/>
                        </a:rPr>
                        <a:t>41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800" b="0" i="0" u="none" strike="noStrike">
                          <a:solidFill>
                            <a:srgbClr val="000000"/>
                          </a:solidFill>
                          <a:effectLst/>
                          <a:latin typeface="Athelas" panose="02000503000000020003" pitchFamily="2" charset="0"/>
                        </a:rPr>
                        <a:t>28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1B1B1"/>
                    </a:solidFill>
                  </a:tcPr>
                </a:tc>
                <a:tc>
                  <a:txBody>
                    <a:bodyPr/>
                    <a:lstStyle/>
                    <a:p>
                      <a:pPr algn="ctr" fontAlgn="ctr"/>
                      <a:r>
                        <a:rPr lang="en-US" sz="8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8F8F8"/>
                    </a:solidFill>
                  </a:tcPr>
                </a:tc>
                <a:extLst>
                  <a:ext uri="{0D108BD9-81ED-4DB2-BD59-A6C34878D82A}">
                    <a16:rowId xmlns:a16="http://schemas.microsoft.com/office/drawing/2014/main" xmlns="" val="3024688507"/>
                  </a:ext>
                </a:extLst>
              </a:tr>
              <a:tr h="0">
                <a:tc rowSpan="4">
                  <a:txBody>
                    <a:bodyPr/>
                    <a:lstStyle/>
                    <a:p>
                      <a:pPr algn="ctr" fontAlgn="ctr"/>
                      <a:r>
                        <a:rPr lang="en-US" sz="800" b="0" i="0" u="none" strike="noStrike">
                          <a:solidFill>
                            <a:srgbClr val="000000"/>
                          </a:solidFill>
                          <a:effectLst/>
                          <a:latin typeface="Athelas" panose="02000503000000020003" pitchFamily="2" charset="0"/>
                        </a:rPr>
                        <a:t>Ocupație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thelas" panose="02000503000000020003" pitchFamily="2" charset="0"/>
                        </a:rPr>
                        <a:t>Bibliotecar</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199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F0C4"/>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EFBF"/>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F6DA"/>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800" b="0" i="0" u="none" strike="noStrike">
                          <a:solidFill>
                            <a:srgbClr val="000000"/>
                          </a:solidFill>
                          <a:effectLst/>
                          <a:latin typeface="Athelas" panose="02000503000000020003" pitchFamily="2" charset="0"/>
                        </a:rPr>
                        <a:t>29</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F3CE"/>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800" b="0" i="0" u="none" strike="noStrike" dirty="0">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F4D3"/>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800" b="0" i="0" u="none" strike="noStrike">
                          <a:solidFill>
                            <a:srgbClr val="000000"/>
                          </a:solidFill>
                          <a:effectLst/>
                          <a:latin typeface="Athelas" panose="02000503000000020003" pitchFamily="2" charset="0"/>
                        </a:rPr>
                        <a:t>26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F4D4"/>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DECB5"/>
                    </a:solidFill>
                  </a:tcPr>
                </a:tc>
                <a:tc>
                  <a:txBody>
                    <a:bodyPr/>
                    <a:lstStyle/>
                    <a:p>
                      <a:pPr algn="ctr" fontAlgn="ctr"/>
                      <a:r>
                        <a:rPr lang="en-US" sz="800" b="0" i="0" u="none" strike="noStrike">
                          <a:solidFill>
                            <a:srgbClr val="000000"/>
                          </a:solidFill>
                          <a:effectLst/>
                          <a:latin typeface="Athelas" panose="02000503000000020003" pitchFamily="2" charset="0"/>
                        </a:rPr>
                        <a:t>25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F5D5"/>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EF8"/>
                    </a:solidFill>
                  </a:tcPr>
                </a:tc>
                <a:extLst>
                  <a:ext uri="{0D108BD9-81ED-4DB2-BD59-A6C34878D82A}">
                    <a16:rowId xmlns:a16="http://schemas.microsoft.com/office/drawing/2014/main" xmlns="" val="3419405203"/>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Editor / Traducător / Distribuitor / Scriitor</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1EDB8"/>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7EBAF"/>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CF2"/>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F4D3"/>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7EBAF"/>
                    </a:solidFill>
                  </a:tcPr>
                </a:tc>
                <a:tc>
                  <a:txBody>
                    <a:bodyPr/>
                    <a:lstStyle/>
                    <a:p>
                      <a:pPr algn="ctr" fontAlgn="ctr"/>
                      <a:r>
                        <a:rPr lang="en-US" sz="8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F6DC"/>
                    </a:solidFill>
                  </a:tcPr>
                </a:tc>
                <a:tc>
                  <a:txBody>
                    <a:bodyPr/>
                    <a:lstStyle/>
                    <a:p>
                      <a:pPr algn="ctr" fontAlgn="ctr"/>
                      <a:r>
                        <a:rPr lang="en-US" sz="800" b="0" i="0" u="none" strike="noStrike" dirty="0">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DF7"/>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F2CA"/>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CECB4"/>
                    </a:solidFill>
                  </a:tcPr>
                </a:tc>
                <a:tc>
                  <a:txBody>
                    <a:bodyPr/>
                    <a:lstStyle/>
                    <a:p>
                      <a:pPr algn="ctr" fontAlgn="ctr"/>
                      <a:r>
                        <a:rPr lang="en-US" sz="800" b="0" i="0" u="none" strike="noStrike">
                          <a:solidFill>
                            <a:srgbClr val="000000"/>
                          </a:solidFill>
                          <a:effectLst/>
                          <a:latin typeface="Athelas" panose="02000503000000020003" pitchFamily="2" charset="0"/>
                        </a:rPr>
                        <a:t>16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F9E5"/>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CF2"/>
                    </a:solidFill>
                  </a:tcPr>
                </a:tc>
                <a:extLst>
                  <a:ext uri="{0D108BD9-81ED-4DB2-BD59-A6C34878D82A}">
                    <a16:rowId xmlns:a16="http://schemas.microsoft.com/office/drawing/2014/main" xmlns="" val="2346855123"/>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Cadru didactic</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C"/>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2EAAB"/>
                    </a:solidFill>
                  </a:tcPr>
                </a:tc>
                <a:tc>
                  <a:txBody>
                    <a:bodyPr/>
                    <a:lstStyle/>
                    <a:p>
                      <a:pPr algn="ctr" fontAlgn="ctr"/>
                      <a:r>
                        <a:rPr lang="en-US" sz="8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FBE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F5D8"/>
                    </a:solidFill>
                  </a:tcPr>
                </a:tc>
                <a:tc>
                  <a:txBody>
                    <a:bodyPr/>
                    <a:lstStyle/>
                    <a:p>
                      <a:pPr algn="ctr" fontAlgn="ctr"/>
                      <a:r>
                        <a:rPr lang="en-US" sz="800" b="0" i="0" u="none" strike="noStrike">
                          <a:solidFill>
                            <a:srgbClr val="000000"/>
                          </a:solidFill>
                          <a:effectLst/>
                          <a:latin typeface="Athelas" panose="02000503000000020003" pitchFamily="2" charset="0"/>
                        </a:rPr>
                        <a:t>57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6E79F"/>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E"/>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F8E3"/>
                    </a:solidFill>
                  </a:tcPr>
                </a:tc>
                <a:tc>
                  <a:txBody>
                    <a:bodyPr/>
                    <a:lstStyle/>
                    <a:p>
                      <a:pPr algn="ctr" fontAlgn="ctr"/>
                      <a:r>
                        <a:rPr lang="en-US" sz="800" b="0" i="0" u="none" strike="noStrike">
                          <a:solidFill>
                            <a:srgbClr val="000000"/>
                          </a:solidFill>
                          <a:effectLst/>
                          <a:latin typeface="Athelas" panose="02000503000000020003" pitchFamily="2" charset="0"/>
                        </a:rPr>
                        <a:t>67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F8E3"/>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6367510"/>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Alta</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67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6F6DA"/>
                    </a:solidFill>
                  </a:tcPr>
                </a:tc>
                <a:tc>
                  <a:txBody>
                    <a:bodyPr/>
                    <a:lstStyle/>
                    <a:p>
                      <a:pPr algn="ctr" fontAlgn="ctr"/>
                      <a:r>
                        <a:rPr lang="en-US" sz="8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BFBED"/>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DECB4"/>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6F6D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800" b="0" i="0" u="none" strike="noStrike">
                          <a:solidFill>
                            <a:srgbClr val="000000"/>
                          </a:solidFill>
                          <a:effectLst/>
                          <a:latin typeface="Athelas" panose="02000503000000020003" pitchFamily="2" charset="0"/>
                        </a:rPr>
                        <a:t>67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547597628"/>
                  </a:ext>
                </a:extLst>
              </a:tr>
              <a:tr h="0">
                <a:tc rowSpan="4">
                  <a:txBody>
                    <a:bodyPr/>
                    <a:lstStyle/>
                    <a:p>
                      <a:pPr algn="ctr" fontAlgn="ctr"/>
                      <a:r>
                        <a:rPr lang="en-US" sz="800" b="0" i="0" u="none" strike="noStrike">
                          <a:solidFill>
                            <a:srgbClr val="000000"/>
                          </a:solidFill>
                          <a:effectLst/>
                          <a:latin typeface="Athelas" panose="02000503000000020003" pitchFamily="2" charset="0"/>
                        </a:rPr>
                        <a:t>Sectorul instituției</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Athelas" panose="02000503000000020003" pitchFamily="2" charset="0"/>
                        </a:rPr>
                        <a:t>De stat - biblioteci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122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a:solidFill>
                            <a:srgbClr val="000000"/>
                          </a:solidFill>
                          <a:effectLst/>
                          <a:latin typeface="Athelas" panose="02000503000000020003" pitchFamily="2" charset="0"/>
                        </a:rPr>
                        <a:t>30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extLst>
                  <a:ext uri="{0D108BD9-81ED-4DB2-BD59-A6C34878D82A}">
                    <a16:rowId xmlns:a16="http://schemas.microsoft.com/office/drawing/2014/main" xmlns="" val="1070829971"/>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De stat - instituții de învățământ primar/mediu</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64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2B2B2"/>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800" b="0" i="0" u="none" strike="noStrike" dirty="0">
                          <a:solidFill>
                            <a:srgbClr val="000000"/>
                          </a:solidFill>
                          <a:effectLst/>
                          <a:latin typeface="Athelas" panose="02000503000000020003" pitchFamily="2" charset="0"/>
                        </a:rPr>
                        <a:t>56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8A8A8"/>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extLst>
                  <a:ext uri="{0D108BD9-81ED-4DB2-BD59-A6C34878D82A}">
                    <a16:rowId xmlns:a16="http://schemas.microsoft.com/office/drawing/2014/main" xmlns="" val="2225209843"/>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De stat - instituții de învățământ superior</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EAEAE"/>
                    </a:solidFill>
                  </a:tcPr>
                </a:tc>
                <a:tc>
                  <a:txBody>
                    <a:bodyPr/>
                    <a:lstStyle/>
                    <a:p>
                      <a:pPr algn="ctr" fontAlgn="ctr"/>
                      <a:r>
                        <a:rPr lang="en-US" sz="800" b="0" i="0" u="none" strike="noStrike">
                          <a:solidFill>
                            <a:srgbClr val="000000"/>
                          </a:solidFill>
                          <a:effectLst/>
                          <a:latin typeface="Athelas" panose="02000503000000020003" pitchFamily="2" charset="0"/>
                        </a:rPr>
                        <a:t>14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29</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800" b="0" i="0" u="none" strike="noStrike">
                          <a:solidFill>
                            <a:srgbClr val="000000"/>
                          </a:solidFill>
                          <a:effectLst/>
                          <a:latin typeface="Athelas" panose="02000503000000020003" pitchFamily="2" charset="0"/>
                        </a:rPr>
                        <a:t>57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800" b="0" i="0" u="none" strike="noStrike">
                          <a:solidFill>
                            <a:srgbClr val="000000"/>
                          </a:solidFill>
                          <a:effectLst/>
                          <a:latin typeface="Athelas" panose="02000503000000020003" pitchFamily="2" charset="0"/>
                        </a:rPr>
                        <a:t>14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615562637"/>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Privat</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46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2B2B2"/>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2B2B2"/>
                    </a:solid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8E8E8"/>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2B2B2"/>
                    </a:solidFill>
                  </a:tcPr>
                </a:tc>
                <a:tc>
                  <a:txBody>
                    <a:bodyPr/>
                    <a:lstStyle/>
                    <a:p>
                      <a:pPr algn="ctr" fontAlgn="ctr"/>
                      <a:r>
                        <a:rPr lang="en-US" sz="800" b="0" i="0" u="none" strike="noStrike">
                          <a:solidFill>
                            <a:srgbClr val="000000"/>
                          </a:solidFill>
                          <a:effectLst/>
                          <a:latin typeface="Athelas" panose="02000503000000020003" pitchFamily="2" charset="0"/>
                        </a:rPr>
                        <a:t>12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EEEEE"/>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3740271241"/>
                  </a:ext>
                </a:extLst>
              </a:tr>
              <a:tr h="0">
                <a:tc rowSpan="5">
                  <a:txBody>
                    <a:bodyPr/>
                    <a:lstStyle/>
                    <a:p>
                      <a:pPr algn="ctr" fontAlgn="ctr"/>
                      <a:r>
                        <a:rPr lang="en-US" sz="800" b="0" i="0" u="none" strike="noStrike">
                          <a:solidFill>
                            <a:srgbClr val="000000"/>
                          </a:solidFill>
                          <a:effectLst/>
                          <a:latin typeface="Athelas" panose="02000503000000020003" pitchFamily="2" charset="0"/>
                        </a:rPr>
                        <a:t>Ani de activitate în poziția actuală</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thelas" panose="02000503000000020003" pitchFamily="2" charset="0"/>
                        </a:rPr>
                        <a:t>1-5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74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9"/>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8EBAF"/>
                    </a:solid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F9E6"/>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5EAAD"/>
                    </a:solidFill>
                  </a:tcPr>
                </a:tc>
                <a:tc>
                  <a:txBody>
                    <a:bodyPr/>
                    <a:lstStyle/>
                    <a:p>
                      <a:pPr algn="ctr" fontAlgn="ctr"/>
                      <a:r>
                        <a:rPr lang="en-US" sz="800" b="0" i="0" u="none" strike="noStrike">
                          <a:solidFill>
                            <a:srgbClr val="000000"/>
                          </a:solidFill>
                          <a:effectLst/>
                          <a:latin typeface="Athelas" panose="02000503000000020003" pitchFamily="2" charset="0"/>
                        </a:rPr>
                        <a:t>28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F3C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B"/>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DF4D2"/>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FEDB6"/>
                    </a:solidFill>
                  </a:tcPr>
                </a:tc>
                <a:tc>
                  <a:txBody>
                    <a:bodyPr/>
                    <a:lstStyle/>
                    <a:p>
                      <a:pPr algn="ctr" fontAlgn="ctr"/>
                      <a:r>
                        <a:rPr lang="en-US" sz="8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F5D6"/>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extLst>
                  <a:ext uri="{0D108BD9-81ED-4DB2-BD59-A6C34878D82A}">
                    <a16:rowId xmlns:a16="http://schemas.microsoft.com/office/drawing/2014/main" xmlns="" val="443221385"/>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6-10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35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EFC1"/>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EFC1"/>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E"/>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F2CA"/>
                    </a:solidFill>
                  </a:tcPr>
                </a:tc>
                <a:tc>
                  <a:txBody>
                    <a:bodyPr/>
                    <a:lstStyle/>
                    <a:p>
                      <a:pPr algn="ctr" fontAlgn="ctr"/>
                      <a:r>
                        <a:rPr lang="en-US" sz="800" b="0" i="0" u="none" strike="noStrike">
                          <a:solidFill>
                            <a:srgbClr val="000000"/>
                          </a:solidFill>
                          <a:effectLst/>
                          <a:latin typeface="Athelas" panose="02000503000000020003" pitchFamily="2" charset="0"/>
                        </a:rPr>
                        <a:t>51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0E9A8"/>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F8E2"/>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F4D4"/>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C"/>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F2C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B"/>
                    </a:solidFill>
                  </a:tcPr>
                </a:tc>
                <a:extLst>
                  <a:ext uri="{0D108BD9-81ED-4DB2-BD59-A6C34878D82A}">
                    <a16:rowId xmlns:a16="http://schemas.microsoft.com/office/drawing/2014/main" xmlns="" val="881493659"/>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11-20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8"/>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F0C5"/>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F4D3"/>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8"/>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EEBA"/>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F6D9"/>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F6D9"/>
                    </a:solidFill>
                  </a:tcPr>
                </a:tc>
                <a:tc>
                  <a:txBody>
                    <a:bodyPr/>
                    <a:lstStyle/>
                    <a:p>
                      <a:pPr algn="ctr" fontAlgn="ctr"/>
                      <a:r>
                        <a:rPr lang="en-US" sz="800" b="0" i="0" u="none" strike="noStrike">
                          <a:solidFill>
                            <a:srgbClr val="000000"/>
                          </a:solidFill>
                          <a:effectLst/>
                          <a:latin typeface="Athelas" panose="02000503000000020003" pitchFamily="2" charset="0"/>
                        </a:rPr>
                        <a:t>53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DE8A6"/>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D"/>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extLst>
                  <a:ext uri="{0D108BD9-81ED-4DB2-BD59-A6C34878D82A}">
                    <a16:rowId xmlns:a16="http://schemas.microsoft.com/office/drawing/2014/main" xmlns="" val="1643552767"/>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21-30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BECB3"/>
                    </a:solidFill>
                  </a:tcPr>
                </a:tc>
                <a:tc>
                  <a:txBody>
                    <a:bodyPr/>
                    <a:lstStyle/>
                    <a:p>
                      <a:pPr algn="ctr" fontAlgn="ctr"/>
                      <a:r>
                        <a:rPr lang="en-US" sz="800" b="0"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F0C3"/>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29</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800" b="0"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7EBAF"/>
                    </a:solidFill>
                  </a:tcPr>
                </a:tc>
                <a:tc>
                  <a:txBody>
                    <a:bodyPr/>
                    <a:lstStyle/>
                    <a:p>
                      <a:pPr algn="ctr" fontAlgn="ctr"/>
                      <a:r>
                        <a:rPr lang="en-US" sz="8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800" b="0"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7EBAF"/>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F8E3"/>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DF7"/>
                    </a:solidFill>
                  </a:tcPr>
                </a:tc>
                <a:extLst>
                  <a:ext uri="{0D108BD9-81ED-4DB2-BD59-A6C34878D82A}">
                    <a16:rowId xmlns:a16="http://schemas.microsoft.com/office/drawing/2014/main" xmlns="" val="2946088714"/>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31+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6EEBC"/>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6EEBC"/>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AEFC0"/>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DF4D2"/>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800" b="0" i="0" u="none" strike="noStrike">
                          <a:solidFill>
                            <a:srgbClr val="000000"/>
                          </a:solidFill>
                          <a:effectLst/>
                          <a:latin typeface="Athelas" panose="02000503000000020003" pitchFamily="2" charset="0"/>
                        </a:rPr>
                        <a:t>21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9F6DC"/>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FE9A7"/>
                    </a:solidFill>
                  </a:tcPr>
                </a:tc>
                <a:tc>
                  <a:txBody>
                    <a:bodyPr/>
                    <a:lstStyle/>
                    <a:p>
                      <a:pPr algn="ctr" fontAlgn="ctr"/>
                      <a:r>
                        <a:rPr lang="en-US" sz="8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9F6DC"/>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4FDF5"/>
                    </a:solidFill>
                  </a:tcPr>
                </a:tc>
                <a:extLst>
                  <a:ext uri="{0D108BD9-81ED-4DB2-BD59-A6C34878D82A}">
                    <a16:rowId xmlns:a16="http://schemas.microsoft.com/office/drawing/2014/main" xmlns="" val="1354027483"/>
                  </a:ext>
                </a:extLst>
              </a:tr>
              <a:tr h="0">
                <a:tc rowSpan="5">
                  <a:txBody>
                    <a:bodyPr/>
                    <a:lstStyle/>
                    <a:p>
                      <a:pPr algn="ctr" fontAlgn="ctr"/>
                      <a:r>
                        <a:rPr lang="en-US" sz="800" b="0" i="0" u="none" strike="noStrike">
                          <a:solidFill>
                            <a:srgbClr val="000000"/>
                          </a:solidFill>
                          <a:effectLst/>
                          <a:latin typeface="Athelas" panose="02000503000000020003" pitchFamily="2" charset="0"/>
                        </a:rPr>
                        <a:t>Ani de activitate în domeniul industriei cărții</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Athelas" panose="02000503000000020003" pitchFamily="2" charset="0"/>
                        </a:rPr>
                        <a:t>1-5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55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3B3B3"/>
                    </a:solid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800" b="0" i="0" u="none" strike="noStrike">
                          <a:solidFill>
                            <a:srgbClr val="000000"/>
                          </a:solidFill>
                          <a:effectLst/>
                          <a:latin typeface="Athelas" panose="02000503000000020003" pitchFamily="2" charset="0"/>
                        </a:rPr>
                        <a:t>16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8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extLst>
                  <a:ext uri="{0D108BD9-81ED-4DB2-BD59-A6C34878D82A}">
                    <a16:rowId xmlns:a16="http://schemas.microsoft.com/office/drawing/2014/main" xmlns="" val="1476699455"/>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6-10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BABA"/>
                    </a:solidFill>
                  </a:tcPr>
                </a:tc>
                <a:tc>
                  <a:txBody>
                    <a:bodyPr/>
                    <a:lstStyle/>
                    <a:p>
                      <a:pPr algn="ctr" fontAlgn="ctr"/>
                      <a:r>
                        <a:rPr lang="en-US" sz="800" b="0" i="0" u="none" strike="noStrike">
                          <a:solidFill>
                            <a:srgbClr val="000000"/>
                          </a:solidFill>
                          <a:effectLst/>
                          <a:latin typeface="Athelas" panose="02000503000000020003" pitchFamily="2" charset="0"/>
                        </a:rPr>
                        <a:t>14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800" b="0" i="0" u="none" strike="noStrike">
                          <a:solidFill>
                            <a:srgbClr val="000000"/>
                          </a:solidFill>
                          <a:effectLst/>
                          <a:latin typeface="Athelas" panose="02000503000000020003" pitchFamily="2" charset="0"/>
                        </a:rPr>
                        <a:t>28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800" b="0" i="0" u="none" strike="noStrike">
                          <a:solidFill>
                            <a:srgbClr val="000000"/>
                          </a:solidFill>
                          <a:effectLst/>
                          <a:latin typeface="Athelas" panose="02000503000000020003" pitchFamily="2" charset="0"/>
                        </a:rPr>
                        <a:t>53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DADAD"/>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800" b="0" i="0" u="none" strike="noStrike">
                          <a:solidFill>
                            <a:srgbClr val="000000"/>
                          </a:solidFill>
                          <a:effectLst/>
                          <a:latin typeface="Athelas" panose="02000503000000020003" pitchFamily="2" charset="0"/>
                        </a:rPr>
                        <a:t>28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extLst>
                  <a:ext uri="{0D108BD9-81ED-4DB2-BD59-A6C34878D82A}">
                    <a16:rowId xmlns:a16="http://schemas.microsoft.com/office/drawing/2014/main" xmlns="" val="854277902"/>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11-20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DCDCD"/>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8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DADA"/>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000000"/>
                          </a:solidFill>
                          <a:effectLst/>
                          <a:latin typeface="Athelas" panose="02000503000000020003" pitchFamily="2" charset="0"/>
                        </a:rPr>
                        <a:t>24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DADA"/>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2B2B2"/>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800" b="0" i="0" u="none" strike="noStrike">
                          <a:solidFill>
                            <a:srgbClr val="000000"/>
                          </a:solidFill>
                          <a:effectLst/>
                          <a:latin typeface="Athelas" panose="02000503000000020003" pitchFamily="2" charset="0"/>
                        </a:rPr>
                        <a:t>54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BABAB"/>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800" b="0" i="0" u="none" strike="noStrike" dirty="0">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extLst>
                  <a:ext uri="{0D108BD9-81ED-4DB2-BD59-A6C34878D82A}">
                    <a16:rowId xmlns:a16="http://schemas.microsoft.com/office/drawing/2014/main" xmlns="" val="1203431770"/>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21-30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2B2B2"/>
                    </a:solidFill>
                  </a:tcPr>
                </a:tc>
                <a:tc>
                  <a:txBody>
                    <a:bodyPr/>
                    <a:lstStyle/>
                    <a:p>
                      <a:pPr algn="ctr" fontAlgn="ctr"/>
                      <a:r>
                        <a:rPr lang="en-US" sz="800" b="0" i="0" u="none" strike="noStrike">
                          <a:solidFill>
                            <a:srgbClr val="000000"/>
                          </a:solidFill>
                          <a:effectLst/>
                          <a:latin typeface="Athelas" panose="02000503000000020003" pitchFamily="2" charset="0"/>
                        </a:rPr>
                        <a:t>28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800" b="0"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800" b="0"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EBEB"/>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extLst>
                  <a:ext uri="{0D108BD9-81ED-4DB2-BD59-A6C34878D82A}">
                    <a16:rowId xmlns:a16="http://schemas.microsoft.com/office/drawing/2014/main" xmlns="" val="1972722524"/>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31+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65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CDCDC"/>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800" b="0" i="0" u="none" strike="noStrike">
                          <a:solidFill>
                            <a:srgbClr val="000000"/>
                          </a:solidFill>
                          <a:effectLst/>
                          <a:latin typeface="Athelas" panose="02000503000000020003" pitchFamily="2" charset="0"/>
                        </a:rPr>
                        <a:t>29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18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EAEAE"/>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CDCDC"/>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6F6F6"/>
                    </a:solidFill>
                  </a:tcPr>
                </a:tc>
                <a:extLst>
                  <a:ext uri="{0D108BD9-81ED-4DB2-BD59-A6C34878D82A}">
                    <a16:rowId xmlns:a16="http://schemas.microsoft.com/office/drawing/2014/main" xmlns="" val="2878511556"/>
                  </a:ext>
                </a:extLst>
              </a:tr>
            </a:tbl>
          </a:graphicData>
        </a:graphic>
      </p:graphicFrame>
    </p:spTree>
    <p:extLst>
      <p:ext uri="{BB962C8B-B14F-4D97-AF65-F5344CB8AC3E}">
        <p14:creationId xmlns:p14="http://schemas.microsoft.com/office/powerpoint/2010/main" val="35030075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D439A65-59DD-5F75-FB2A-13C83523905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1A86035F-0314-161E-B30B-EF2AC9603046}"/>
              </a:ext>
            </a:extLst>
          </p:cNvPr>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Q18. </a:t>
            </a:r>
            <a:r>
              <a:rPr lang="ro-RO" sz="1800" b="1" dirty="0">
                <a:solidFill>
                  <a:schemeClr val="tx1"/>
                </a:solidFill>
                <a:latin typeface="Athelas" panose="02000503000000020003" pitchFamily="2" charset="0"/>
              </a:rPr>
              <a:t>Cum ați evalua nivelul dvs. în ceea ce privește următoarele competențe? (selectați un răspuns în fiecare rând), </a:t>
            </a:r>
            <a:r>
              <a:rPr lang="en-US" sz="1800" b="1" dirty="0">
                <a:solidFill>
                  <a:schemeClr val="bg1">
                    <a:lumMod val="50000"/>
                  </a:schemeClr>
                </a:solidFill>
                <a:latin typeface="Athelas" panose="02000503000000020003" pitchFamily="2"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5" name="Rectangle 4">
            <a:extLst>
              <a:ext uri="{FF2B5EF4-FFF2-40B4-BE49-F238E27FC236}">
                <a16:creationId xmlns:a16="http://schemas.microsoft.com/office/drawing/2014/main" xmlns="" id="{CC6710B7-64F7-09DB-7BE0-5AE63741E101}"/>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3" name="Table 2">
            <a:extLst>
              <a:ext uri="{FF2B5EF4-FFF2-40B4-BE49-F238E27FC236}">
                <a16:creationId xmlns:a16="http://schemas.microsoft.com/office/drawing/2014/main" xmlns="" id="{066BB04D-8CB6-1AB9-841A-7995E4481F75}"/>
              </a:ext>
            </a:extLst>
          </p:cNvPr>
          <p:cNvGraphicFramePr>
            <a:graphicFrameLocks noGrp="1"/>
          </p:cNvGraphicFramePr>
          <p:nvPr>
            <p:extLst>
              <p:ext uri="{D42A27DB-BD31-4B8C-83A1-F6EECF244321}">
                <p14:modId xmlns:p14="http://schemas.microsoft.com/office/powerpoint/2010/main" val="893869148"/>
              </p:ext>
            </p:extLst>
          </p:nvPr>
        </p:nvGraphicFramePr>
        <p:xfrm>
          <a:off x="0" y="2069330"/>
          <a:ext cx="12192000" cy="3401820"/>
        </p:xfrm>
        <a:graphic>
          <a:graphicData uri="http://schemas.openxmlformats.org/drawingml/2006/table">
            <a:tbl>
              <a:tblPr/>
              <a:tblGrid>
                <a:gridCol w="690880">
                  <a:extLst>
                    <a:ext uri="{9D8B030D-6E8A-4147-A177-3AD203B41FA5}">
                      <a16:colId xmlns:a16="http://schemas.microsoft.com/office/drawing/2014/main" xmlns="" val="1408954937"/>
                    </a:ext>
                  </a:extLst>
                </a:gridCol>
                <a:gridCol w="1991360">
                  <a:extLst>
                    <a:ext uri="{9D8B030D-6E8A-4147-A177-3AD203B41FA5}">
                      <a16:colId xmlns:a16="http://schemas.microsoft.com/office/drawing/2014/main" xmlns="" val="3999235949"/>
                    </a:ext>
                  </a:extLst>
                </a:gridCol>
                <a:gridCol w="304800">
                  <a:extLst>
                    <a:ext uri="{9D8B030D-6E8A-4147-A177-3AD203B41FA5}">
                      <a16:colId xmlns:a16="http://schemas.microsoft.com/office/drawing/2014/main" xmlns="" val="862751549"/>
                    </a:ext>
                  </a:extLst>
                </a:gridCol>
                <a:gridCol w="613664">
                  <a:extLst>
                    <a:ext uri="{9D8B030D-6E8A-4147-A177-3AD203B41FA5}">
                      <a16:colId xmlns:a16="http://schemas.microsoft.com/office/drawing/2014/main" xmlns="" val="1787963506"/>
                    </a:ext>
                  </a:extLst>
                </a:gridCol>
                <a:gridCol w="613664">
                  <a:extLst>
                    <a:ext uri="{9D8B030D-6E8A-4147-A177-3AD203B41FA5}">
                      <a16:colId xmlns:a16="http://schemas.microsoft.com/office/drawing/2014/main" xmlns="" val="3330859835"/>
                    </a:ext>
                  </a:extLst>
                </a:gridCol>
                <a:gridCol w="613664">
                  <a:extLst>
                    <a:ext uri="{9D8B030D-6E8A-4147-A177-3AD203B41FA5}">
                      <a16:colId xmlns:a16="http://schemas.microsoft.com/office/drawing/2014/main" xmlns="" val="4147546195"/>
                    </a:ext>
                  </a:extLst>
                </a:gridCol>
                <a:gridCol w="613664">
                  <a:extLst>
                    <a:ext uri="{9D8B030D-6E8A-4147-A177-3AD203B41FA5}">
                      <a16:colId xmlns:a16="http://schemas.microsoft.com/office/drawing/2014/main" xmlns="" val="3335090423"/>
                    </a:ext>
                  </a:extLst>
                </a:gridCol>
                <a:gridCol w="613664">
                  <a:extLst>
                    <a:ext uri="{9D8B030D-6E8A-4147-A177-3AD203B41FA5}">
                      <a16:colId xmlns:a16="http://schemas.microsoft.com/office/drawing/2014/main" xmlns="" val="3955049867"/>
                    </a:ext>
                  </a:extLst>
                </a:gridCol>
                <a:gridCol w="613664">
                  <a:extLst>
                    <a:ext uri="{9D8B030D-6E8A-4147-A177-3AD203B41FA5}">
                      <a16:colId xmlns:a16="http://schemas.microsoft.com/office/drawing/2014/main" xmlns="" val="455225076"/>
                    </a:ext>
                  </a:extLst>
                </a:gridCol>
                <a:gridCol w="613664">
                  <a:extLst>
                    <a:ext uri="{9D8B030D-6E8A-4147-A177-3AD203B41FA5}">
                      <a16:colId xmlns:a16="http://schemas.microsoft.com/office/drawing/2014/main" xmlns="" val="4060078578"/>
                    </a:ext>
                  </a:extLst>
                </a:gridCol>
                <a:gridCol w="613664">
                  <a:extLst>
                    <a:ext uri="{9D8B030D-6E8A-4147-A177-3AD203B41FA5}">
                      <a16:colId xmlns:a16="http://schemas.microsoft.com/office/drawing/2014/main" xmlns="" val="3591950285"/>
                    </a:ext>
                  </a:extLst>
                </a:gridCol>
                <a:gridCol w="613664">
                  <a:extLst>
                    <a:ext uri="{9D8B030D-6E8A-4147-A177-3AD203B41FA5}">
                      <a16:colId xmlns:a16="http://schemas.microsoft.com/office/drawing/2014/main" xmlns="" val="2576949217"/>
                    </a:ext>
                  </a:extLst>
                </a:gridCol>
                <a:gridCol w="613664">
                  <a:extLst>
                    <a:ext uri="{9D8B030D-6E8A-4147-A177-3AD203B41FA5}">
                      <a16:colId xmlns:a16="http://schemas.microsoft.com/office/drawing/2014/main" xmlns="" val="285037271"/>
                    </a:ext>
                  </a:extLst>
                </a:gridCol>
                <a:gridCol w="613664">
                  <a:extLst>
                    <a:ext uri="{9D8B030D-6E8A-4147-A177-3AD203B41FA5}">
                      <a16:colId xmlns:a16="http://schemas.microsoft.com/office/drawing/2014/main" xmlns="" val="1016662769"/>
                    </a:ext>
                  </a:extLst>
                </a:gridCol>
                <a:gridCol w="613664">
                  <a:extLst>
                    <a:ext uri="{9D8B030D-6E8A-4147-A177-3AD203B41FA5}">
                      <a16:colId xmlns:a16="http://schemas.microsoft.com/office/drawing/2014/main" xmlns="" val="2695078447"/>
                    </a:ext>
                  </a:extLst>
                </a:gridCol>
                <a:gridCol w="613664">
                  <a:extLst>
                    <a:ext uri="{9D8B030D-6E8A-4147-A177-3AD203B41FA5}">
                      <a16:colId xmlns:a16="http://schemas.microsoft.com/office/drawing/2014/main" xmlns="" val="917206927"/>
                    </a:ext>
                  </a:extLst>
                </a:gridCol>
                <a:gridCol w="613664">
                  <a:extLst>
                    <a:ext uri="{9D8B030D-6E8A-4147-A177-3AD203B41FA5}">
                      <a16:colId xmlns:a16="http://schemas.microsoft.com/office/drawing/2014/main" xmlns="" val="2536696623"/>
                    </a:ext>
                  </a:extLst>
                </a:gridCol>
                <a:gridCol w="613664">
                  <a:extLst>
                    <a:ext uri="{9D8B030D-6E8A-4147-A177-3AD203B41FA5}">
                      <a16:colId xmlns:a16="http://schemas.microsoft.com/office/drawing/2014/main" xmlns="" val="1536948943"/>
                    </a:ext>
                  </a:extLst>
                </a:gridCol>
              </a:tblGrid>
              <a:tr h="0">
                <a:tc rowSpan="2" gridSpan="2">
                  <a:txBody>
                    <a:bodyPr/>
                    <a:lstStyle/>
                    <a:p>
                      <a:pPr algn="ctr" fontAlgn="ctr"/>
                      <a:r>
                        <a:rPr lang="en-US" sz="800" b="1" i="0" u="none" strike="noStrike">
                          <a:solidFill>
                            <a:srgbClr val="000000"/>
                          </a:solidFill>
                          <a:effectLst/>
                          <a:latin typeface="Athelas" panose="02000503000000020003" pitchFamily="2" charset="0"/>
                        </a:rPr>
                        <a:t>% pe rând</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rowSpan="2" hMerge="1">
                  <a:txBody>
                    <a:bodyPr/>
                    <a:lstStyle/>
                    <a:p>
                      <a:endParaRPr lang="en-US"/>
                    </a:p>
                  </a:txBody>
                  <a:tcPr/>
                </a:tc>
                <a:tc rowSpan="2">
                  <a:txBody>
                    <a:bodyPr/>
                    <a:lstStyle/>
                    <a:p>
                      <a:pPr algn="ctr" fontAlgn="ctr"/>
                      <a:r>
                        <a:rPr lang="en-US" sz="800" b="1" i="0" u="none" strike="noStrike">
                          <a:solidFill>
                            <a:srgbClr val="000000"/>
                          </a:solidFill>
                          <a:effectLst/>
                          <a:latin typeface="Athelas" panose="02000503000000020003" pitchFamily="2" charset="0"/>
                        </a:rPr>
                        <a:t>N</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gridSpan="5">
                  <a:txBody>
                    <a:bodyPr/>
                    <a:lstStyle/>
                    <a:p>
                      <a:pPr algn="ctr" fontAlgn="ctr"/>
                      <a:r>
                        <a:rPr lang="it-IT" sz="800" b="1" i="0" u="none" strike="noStrike">
                          <a:solidFill>
                            <a:srgbClr val="000000"/>
                          </a:solidFill>
                          <a:effectLst/>
                          <a:latin typeface="Athelas" panose="02000503000000020003" pitchFamily="2" charset="0"/>
                        </a:rPr>
                        <a:t>Abilități analitice și de cercetare</a:t>
                      </a:r>
                    </a:p>
                  </a:txBody>
                  <a:tcPr marL="4230" marR="4230" marT="423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fontAlgn="ctr"/>
                      <a:r>
                        <a:rPr lang="en-US" sz="800" b="1" i="0" u="none" strike="noStrike">
                          <a:solidFill>
                            <a:srgbClr val="000000"/>
                          </a:solidFill>
                          <a:effectLst/>
                          <a:latin typeface="Athelas" panose="02000503000000020003" pitchFamily="2" charset="0"/>
                        </a:rPr>
                        <a:t>Lucru cu baze de date</a:t>
                      </a:r>
                    </a:p>
                  </a:txBody>
                  <a:tcPr marL="4230" marR="4230" marT="423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fontAlgn="ctr"/>
                      <a:r>
                        <a:rPr lang="en-US" sz="800" b="1" i="0" u="none" strike="noStrike">
                          <a:solidFill>
                            <a:srgbClr val="000000"/>
                          </a:solidFill>
                          <a:effectLst/>
                          <a:latin typeface="Athelas" panose="02000503000000020003" pitchFamily="2" charset="0"/>
                        </a:rPr>
                        <a:t>Promovare / Marketing</a:t>
                      </a:r>
                    </a:p>
                  </a:txBody>
                  <a:tcPr marL="4230" marR="4230" marT="423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494662921"/>
                  </a:ext>
                </a:extLst>
              </a:tr>
              <a:tr h="0">
                <a:tc gridSpan="2" vMerge="1">
                  <a:txBody>
                    <a:bodyPr/>
                    <a:lstStyle/>
                    <a:p>
                      <a:endParaRPr lang="en-US"/>
                    </a:p>
                  </a:txBody>
                  <a:tcPr/>
                </a:tc>
                <a:tc hMerge="1" vMerge="1">
                  <a:txBody>
                    <a:bodyPr/>
                    <a:lstStyle/>
                    <a:p>
                      <a:endParaRPr lang="en-US"/>
                    </a:p>
                  </a:txBody>
                  <a:tcPr/>
                </a:tc>
                <a:tc vMerge="1">
                  <a:txBody>
                    <a:bodyPr/>
                    <a:lstStyle/>
                    <a:p>
                      <a:endParaRPr lang="en-US"/>
                    </a:p>
                  </a:txBody>
                  <a:tcPr/>
                </a:tc>
                <a:tc>
                  <a:txBody>
                    <a:bodyPr/>
                    <a:lstStyle/>
                    <a:p>
                      <a:pPr algn="ctr" fontAlgn="ctr"/>
                      <a:r>
                        <a:rPr lang="en-US" sz="800" b="1" i="0" u="none" strike="noStrike" dirty="0" err="1">
                          <a:solidFill>
                            <a:srgbClr val="000000"/>
                          </a:solidFill>
                          <a:effectLst/>
                          <a:latin typeface="Athelas" panose="02000503000000020003" pitchFamily="2" charset="0"/>
                        </a:rPr>
                        <a:t>Foarte</a:t>
                      </a:r>
                      <a:r>
                        <a:rPr lang="en-US" sz="800" b="1" i="0" u="none" strike="noStrike" dirty="0">
                          <a:solidFill>
                            <a:srgbClr val="000000"/>
                          </a:solidFill>
                          <a:effectLst/>
                          <a:latin typeface="Athelas" panose="02000503000000020003" pitchFamily="2" charset="0"/>
                        </a:rPr>
                        <a:t> bun</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Oarecum bun</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Satisfăcător</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dirty="0" err="1">
                          <a:solidFill>
                            <a:srgbClr val="000000"/>
                          </a:solidFill>
                          <a:effectLst/>
                          <a:latin typeface="Athelas" panose="02000503000000020003" pitchFamily="2" charset="0"/>
                        </a:rPr>
                        <a:t>Nesatisfăcător</a:t>
                      </a:r>
                      <a:endParaRPr lang="en-US" sz="800" b="1" i="0" u="none" strike="noStrike" dirty="0">
                        <a:solidFill>
                          <a:srgbClr val="000000"/>
                        </a:solidFill>
                        <a:effectLst/>
                        <a:latin typeface="Athelas" panose="02000503000000020003" pitchFamily="2" charset="0"/>
                      </a:endParaRP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Nu știu / Fără răspuns</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Foarte bun</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Oarecum bun</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Satisfăcător</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Nesatisfăcător</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Nu știu / Fără răspuns</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Foarte bun</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Oarecum bun</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Satisfăcător</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Nesatisfăcător</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Nu știu / Fără răspuns</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3423974337"/>
                  </a:ext>
                </a:extLst>
              </a:tr>
              <a:tr h="0">
                <a:tc gridSpan="2">
                  <a:txBody>
                    <a:bodyPr/>
                    <a:lstStyle/>
                    <a:p>
                      <a:pPr algn="ctr" fontAlgn="b"/>
                      <a:r>
                        <a:rPr lang="en-US" sz="800" b="1" i="0" u="none" strike="noStrike">
                          <a:solidFill>
                            <a:srgbClr val="000000"/>
                          </a:solidFill>
                          <a:effectLst/>
                          <a:latin typeface="Athelas" panose="02000503000000020003" pitchFamily="2" charset="0"/>
                        </a:rPr>
                        <a:t>Total</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800" b="1" i="0" u="none" strike="noStrike">
                          <a:solidFill>
                            <a:srgbClr val="000000"/>
                          </a:solidFill>
                          <a:effectLst/>
                          <a:latin typeface="Athelas" panose="02000503000000020003" pitchFamily="2" charset="0"/>
                        </a:rPr>
                        <a:t>248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18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dirty="0">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28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21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41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29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17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35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2519432947"/>
                  </a:ext>
                </a:extLst>
              </a:tr>
              <a:tr h="0">
                <a:tc rowSpan="2">
                  <a:txBody>
                    <a:bodyPr/>
                    <a:lstStyle/>
                    <a:p>
                      <a:pPr algn="ctr" fontAlgn="ctr"/>
                      <a:r>
                        <a:rPr lang="en-US" sz="800" b="0" i="0" u="none" strike="noStrike">
                          <a:solidFill>
                            <a:srgbClr val="000000"/>
                          </a:solidFill>
                          <a:effectLst/>
                          <a:latin typeface="Athelas" panose="02000503000000020003" pitchFamily="2" charset="0"/>
                        </a:rPr>
                        <a:t>Gen</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thelas" panose="02000503000000020003" pitchFamily="2" charset="0"/>
                        </a:rPr>
                        <a:t>Femeie</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234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F8E3"/>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EECB5"/>
                    </a:solidFill>
                  </a:tcPr>
                </a:tc>
                <a:tc>
                  <a:txBody>
                    <a:bodyPr/>
                    <a:lstStyle/>
                    <a:p>
                      <a:pPr algn="ctr" fontAlgn="ctr"/>
                      <a:r>
                        <a:rPr lang="en-US" sz="800" b="0" i="0" u="none" strike="noStrike">
                          <a:solidFill>
                            <a:srgbClr val="000000"/>
                          </a:solidFill>
                          <a:effectLst/>
                          <a:latin typeface="Athelas" panose="02000503000000020003" pitchFamily="2" charset="0"/>
                        </a:rPr>
                        <a:t>29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F3CE"/>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DF5"/>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3EEBA"/>
                    </a:solidFill>
                  </a:tcPr>
                </a:tc>
                <a:tc>
                  <a:txBody>
                    <a:bodyPr/>
                    <a:lstStyle/>
                    <a:p>
                      <a:pPr algn="ctr" fontAlgn="ctr"/>
                      <a:r>
                        <a:rPr lang="en-US" sz="800" b="0"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F2CD"/>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DF8"/>
                    </a:solidFill>
                  </a:tcPr>
                </a:tc>
                <a:tc>
                  <a:txBody>
                    <a:bodyPr/>
                    <a:lstStyle/>
                    <a:p>
                      <a:pPr algn="ctr" fontAlgn="ctr"/>
                      <a:r>
                        <a:rPr lang="en-US" sz="800" b="0" i="0" u="none" strike="noStrike">
                          <a:solidFill>
                            <a:srgbClr val="000000"/>
                          </a:solidFill>
                          <a:effectLst/>
                          <a:latin typeface="Athelas" panose="02000503000000020003" pitchFamily="2" charset="0"/>
                        </a:rPr>
                        <a:t>18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2"/>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7EFBE"/>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F0C3"/>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A"/>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DF7"/>
                    </a:solidFill>
                  </a:tcPr>
                </a:tc>
                <a:extLst>
                  <a:ext uri="{0D108BD9-81ED-4DB2-BD59-A6C34878D82A}">
                    <a16:rowId xmlns:a16="http://schemas.microsoft.com/office/drawing/2014/main" xmlns="" val="2294827658"/>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Bărbat</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800" b="0" i="0" u="none" strike="noStrike">
                          <a:solidFill>
                            <a:srgbClr val="000000"/>
                          </a:solidFill>
                          <a:effectLst/>
                          <a:latin typeface="Athelas" panose="02000503000000020003" pitchFamily="2" charset="0"/>
                        </a:rPr>
                        <a:t>62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DE597"/>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1FCF2"/>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54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BE8A4"/>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1FCF2"/>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1FCF2"/>
                    </a:solidFill>
                  </a:tcPr>
                </a:tc>
                <a:tc>
                  <a:txBody>
                    <a:bodyPr/>
                    <a:lstStyle/>
                    <a:p>
                      <a:pPr algn="ctr" fontAlgn="ctr"/>
                      <a:r>
                        <a:rPr lang="en-US" sz="800" b="0" i="0" u="none" strike="noStrike">
                          <a:solidFill>
                            <a:srgbClr val="000000"/>
                          </a:solidFill>
                          <a:effectLst/>
                          <a:latin typeface="Athelas" panose="02000503000000020003" pitchFamily="2" charset="0"/>
                        </a:rPr>
                        <a:t>54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BE8A4"/>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5F5D8"/>
                    </a:solid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3F9E5"/>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230953112"/>
                  </a:ext>
                </a:extLst>
              </a:tr>
              <a:tr h="0">
                <a:tc rowSpan="3">
                  <a:txBody>
                    <a:bodyPr/>
                    <a:lstStyle/>
                    <a:p>
                      <a:pPr algn="ctr" fontAlgn="ctr"/>
                      <a:r>
                        <a:rPr lang="en-US" sz="800" b="0" i="0" u="none" strike="noStrike">
                          <a:solidFill>
                            <a:srgbClr val="000000"/>
                          </a:solidFill>
                          <a:effectLst/>
                          <a:latin typeface="Athelas" panose="02000503000000020003" pitchFamily="2" charset="0"/>
                        </a:rPr>
                        <a:t>Vârstă</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Athelas" panose="02000503000000020003" pitchFamily="2" charset="0"/>
                        </a:rPr>
                        <a:t>18-35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E8E8"/>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341799772"/>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36-55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109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800" b="0"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800" b="0" i="0" u="none" strike="noStrike">
                          <a:solidFill>
                            <a:srgbClr val="000000"/>
                          </a:solidFill>
                          <a:effectLst/>
                          <a:latin typeface="Athelas" panose="02000503000000020003" pitchFamily="2" charset="0"/>
                        </a:rPr>
                        <a:t>29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8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C3C3"/>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extLst>
                  <a:ext uri="{0D108BD9-81ED-4DB2-BD59-A6C34878D82A}">
                    <a16:rowId xmlns:a16="http://schemas.microsoft.com/office/drawing/2014/main" xmlns="" val="3039696349"/>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Peste 55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109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16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ABABA"/>
                    </a:solidFill>
                  </a:tcPr>
                </a:tc>
                <a:tc>
                  <a:txBody>
                    <a:bodyPr/>
                    <a:lstStyle/>
                    <a:p>
                      <a:pPr algn="ctr" fontAlgn="ctr"/>
                      <a:r>
                        <a:rPr lang="en-US" sz="8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800" b="0" i="0" u="none" strike="noStrike">
                          <a:solidFill>
                            <a:srgbClr val="000000"/>
                          </a:solidFill>
                          <a:effectLst/>
                          <a:latin typeface="Athelas" panose="02000503000000020003" pitchFamily="2" charset="0"/>
                        </a:rPr>
                        <a:t>16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800" b="0"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800" b="0" i="0" u="none" strike="noStrike" dirty="0">
                          <a:solidFill>
                            <a:srgbClr val="000000"/>
                          </a:solidFill>
                          <a:effectLst/>
                          <a:latin typeface="Athelas" panose="02000503000000020003" pitchFamily="2" charset="0"/>
                        </a:rPr>
                        <a:t>32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800" b="0" i="0" u="none" strike="noStrike">
                          <a:solidFill>
                            <a:srgbClr val="000000"/>
                          </a:solidFill>
                          <a:effectLst/>
                          <a:latin typeface="Athelas" panose="02000503000000020003" pitchFamily="2" charset="0"/>
                        </a:rPr>
                        <a:t>34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8F8F8"/>
                    </a:solidFill>
                  </a:tcPr>
                </a:tc>
                <a:extLst>
                  <a:ext uri="{0D108BD9-81ED-4DB2-BD59-A6C34878D82A}">
                    <a16:rowId xmlns:a16="http://schemas.microsoft.com/office/drawing/2014/main" xmlns="" val="4267181867"/>
                  </a:ext>
                </a:extLst>
              </a:tr>
              <a:tr h="0">
                <a:tc rowSpan="4">
                  <a:txBody>
                    <a:bodyPr/>
                    <a:lstStyle/>
                    <a:p>
                      <a:pPr algn="ctr" fontAlgn="ctr"/>
                      <a:r>
                        <a:rPr lang="en-US" sz="800" b="0" i="0" u="none" strike="noStrike">
                          <a:solidFill>
                            <a:srgbClr val="000000"/>
                          </a:solidFill>
                          <a:effectLst/>
                          <a:latin typeface="Athelas" panose="02000503000000020003" pitchFamily="2" charset="0"/>
                        </a:rPr>
                        <a:t>Ocupație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thelas" panose="02000503000000020003" pitchFamily="2" charset="0"/>
                        </a:rPr>
                        <a:t>Bibliotecar</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199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F9E6"/>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1EDB8"/>
                    </a:solidFill>
                  </a:tcPr>
                </a:tc>
                <a:tc>
                  <a:txBody>
                    <a:bodyPr/>
                    <a:lstStyle/>
                    <a:p>
                      <a:pPr algn="ctr" fontAlgn="ctr"/>
                      <a:r>
                        <a:rPr lang="en-US" sz="800" b="0" i="0" u="none" strike="noStrike">
                          <a:solidFill>
                            <a:srgbClr val="000000"/>
                          </a:solidFill>
                          <a:effectLst/>
                          <a:latin typeface="Athelas" panose="02000503000000020003" pitchFamily="2" charset="0"/>
                        </a:rPr>
                        <a:t>32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F2CA"/>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8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CF4"/>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F8E3"/>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8"/>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DF5"/>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F8E3"/>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F0C1"/>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DF7"/>
                    </a:solidFill>
                  </a:tcPr>
                </a:tc>
                <a:extLst>
                  <a:ext uri="{0D108BD9-81ED-4DB2-BD59-A6C34878D82A}">
                    <a16:rowId xmlns:a16="http://schemas.microsoft.com/office/drawing/2014/main" xmlns="" val="2714332460"/>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Editor / Traducător / Distribuitor / Scriitor</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34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F1C6"/>
                    </a:solidFill>
                  </a:tcPr>
                </a:tc>
                <a:tc>
                  <a:txBody>
                    <a:bodyPr/>
                    <a:lstStyle/>
                    <a:p>
                      <a:pPr algn="ctr" fontAlgn="ctr"/>
                      <a:r>
                        <a:rPr lang="en-US" sz="800" b="0" i="0" u="none" strike="noStrike">
                          <a:solidFill>
                            <a:srgbClr val="000000"/>
                          </a:solidFill>
                          <a:effectLst/>
                          <a:latin typeface="Athelas" panose="02000503000000020003" pitchFamily="2" charset="0"/>
                        </a:rPr>
                        <a:t>53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EE9A6"/>
                    </a:solidFill>
                  </a:tcPr>
                </a:tc>
                <a:tc>
                  <a:txBody>
                    <a:bodyPr/>
                    <a:lstStyle/>
                    <a:p>
                      <a:pPr algn="ctr" fontAlgn="ctr"/>
                      <a:r>
                        <a:rPr lang="en-US" sz="8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FBEE"/>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800" b="0" i="0" u="none" strike="noStrike">
                          <a:solidFill>
                            <a:srgbClr val="000000"/>
                          </a:solidFill>
                          <a:effectLst/>
                          <a:latin typeface="Athelas" panose="02000503000000020003" pitchFamily="2" charset="0"/>
                        </a:rPr>
                        <a:t>34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F1C6"/>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CECB4"/>
                    </a:solidFill>
                  </a:tcPr>
                </a:tc>
                <a:tc>
                  <a:txBody>
                    <a:bodyPr/>
                    <a:lstStyle/>
                    <a:p>
                      <a:pPr algn="ctr" fontAlgn="ctr"/>
                      <a:r>
                        <a:rPr lang="en-US" sz="800" b="0" i="0" u="none" strike="noStrike">
                          <a:solidFill>
                            <a:srgbClr val="000000"/>
                          </a:solidFill>
                          <a:effectLst/>
                          <a:latin typeface="Athelas" panose="02000503000000020003" pitchFamily="2" charset="0"/>
                        </a:rPr>
                        <a:t>18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800" b="0" i="0" u="none" strike="noStrike" dirty="0">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F6DC"/>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CECB4"/>
                    </a:solidFill>
                  </a:tcPr>
                </a:tc>
                <a:tc>
                  <a:txBody>
                    <a:bodyPr/>
                    <a:lstStyle/>
                    <a:p>
                      <a:pPr algn="ctr" fontAlgn="ctr"/>
                      <a:r>
                        <a:rPr lang="en-US" sz="8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F6DC"/>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CF2"/>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DF7"/>
                    </a:solidFill>
                  </a:tcPr>
                </a:tc>
                <a:extLst>
                  <a:ext uri="{0D108BD9-81ED-4DB2-BD59-A6C34878D82A}">
                    <a16:rowId xmlns:a16="http://schemas.microsoft.com/office/drawing/2014/main" xmlns="" val="4292297925"/>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Cadru didactic</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F5D8"/>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FEDB6"/>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F4D2"/>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C"/>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FEDB6"/>
                    </a:solidFill>
                  </a:tcPr>
                </a:tc>
                <a:tc>
                  <a:txBody>
                    <a:bodyPr/>
                    <a:lstStyle/>
                    <a:p>
                      <a:pPr algn="ctr" fontAlgn="ctr"/>
                      <a:r>
                        <a:rPr lang="en-US" sz="8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FBEF"/>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800" b="0" i="0" u="none" strike="noStrike" dirty="0">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E"/>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C"/>
                    </a:solidFill>
                  </a:tcPr>
                </a:tc>
                <a:tc>
                  <a:txBody>
                    <a:bodyPr/>
                    <a:lstStyle/>
                    <a:p>
                      <a:pPr algn="ctr" fontAlgn="ctr"/>
                      <a:r>
                        <a:rPr lang="en-US" sz="800" b="0"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F2CD"/>
                    </a:solidFill>
                  </a:tcPr>
                </a:tc>
                <a:tc>
                  <a:txBody>
                    <a:bodyPr/>
                    <a:lstStyle/>
                    <a:p>
                      <a:pPr algn="ctr" fontAlgn="ctr"/>
                      <a:r>
                        <a:rPr lang="en-US" sz="8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DF4"/>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extLst>
                  <a:ext uri="{0D108BD9-81ED-4DB2-BD59-A6C34878D82A}">
                    <a16:rowId xmlns:a16="http://schemas.microsoft.com/office/drawing/2014/main" xmlns="" val="1265622051"/>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Alta</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56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8E7A1"/>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8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BFBED"/>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67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8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BFBED"/>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6F6D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11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BFBED"/>
                    </a:solidFill>
                  </a:tcPr>
                </a:tc>
                <a:tc>
                  <a:txBody>
                    <a:bodyPr/>
                    <a:lstStyle/>
                    <a:p>
                      <a:pPr algn="ctr" fontAlgn="ctr"/>
                      <a:r>
                        <a:rPr lang="en-US" sz="800" b="0" i="0" u="none" strike="noStrike">
                          <a:solidFill>
                            <a:srgbClr val="000000"/>
                          </a:solidFill>
                          <a:effectLst/>
                          <a:latin typeface="Athelas" panose="02000503000000020003" pitchFamily="2" charset="0"/>
                        </a:rPr>
                        <a:t>67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8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BFBED"/>
                    </a:solidFill>
                  </a:tcPr>
                </a:tc>
                <a:tc>
                  <a:txBody>
                    <a:bodyPr/>
                    <a:lstStyle/>
                    <a:p>
                      <a:pPr algn="ctr" fontAlgn="ctr"/>
                      <a:r>
                        <a:rPr lang="en-US" sz="8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BFBED"/>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164304499"/>
                  </a:ext>
                </a:extLst>
              </a:tr>
              <a:tr h="0">
                <a:tc rowSpan="4">
                  <a:txBody>
                    <a:bodyPr/>
                    <a:lstStyle/>
                    <a:p>
                      <a:pPr algn="ctr" fontAlgn="ctr"/>
                      <a:r>
                        <a:rPr lang="en-US" sz="800" b="0" i="0" u="none" strike="noStrike">
                          <a:solidFill>
                            <a:srgbClr val="000000"/>
                          </a:solidFill>
                          <a:effectLst/>
                          <a:latin typeface="Athelas" panose="02000503000000020003" pitchFamily="2" charset="0"/>
                        </a:rPr>
                        <a:t>Sectorul instituției</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Athelas" panose="02000503000000020003" pitchFamily="2" charset="0"/>
                        </a:rPr>
                        <a:t>De stat - biblioteci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122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800" b="0" i="0" u="none" strike="noStrike">
                          <a:solidFill>
                            <a:srgbClr val="000000"/>
                          </a:solidFill>
                          <a:effectLst/>
                          <a:latin typeface="Athelas" panose="02000503000000020003" pitchFamily="2" charset="0"/>
                        </a:rPr>
                        <a:t>34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800" b="0" i="0" u="none" strike="noStrike">
                          <a:solidFill>
                            <a:srgbClr val="000000"/>
                          </a:solidFill>
                          <a:effectLst/>
                          <a:latin typeface="Athelas" panose="02000503000000020003" pitchFamily="2" charset="0"/>
                        </a:rPr>
                        <a:t>16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E8E8"/>
                    </a:solidFill>
                  </a:tcPr>
                </a:tc>
                <a:tc>
                  <a:txBody>
                    <a:bodyPr/>
                    <a:lstStyle/>
                    <a:p>
                      <a:pPr algn="ctr" fontAlgn="ctr"/>
                      <a:r>
                        <a:rPr lang="en-US" sz="800" b="0" i="0" u="none" strike="noStrike">
                          <a:solidFill>
                            <a:srgbClr val="000000"/>
                          </a:solidFill>
                          <a:effectLst/>
                          <a:latin typeface="Athelas" panose="02000503000000020003" pitchFamily="2" charset="0"/>
                        </a:rPr>
                        <a:t>34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8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800" b="0" i="0" u="none" strike="noStrike">
                          <a:solidFill>
                            <a:srgbClr val="000000"/>
                          </a:solidFill>
                          <a:effectLst/>
                          <a:latin typeface="Athelas" panose="02000503000000020003" pitchFamily="2" charset="0"/>
                        </a:rPr>
                        <a:t>16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extLst>
                  <a:ext uri="{0D108BD9-81ED-4DB2-BD59-A6C34878D82A}">
                    <a16:rowId xmlns:a16="http://schemas.microsoft.com/office/drawing/2014/main" xmlns="" val="2601080133"/>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De stat - instituții de învățământ primar/mediu</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64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800" b="0" i="0" u="none" strike="noStrike">
                          <a:solidFill>
                            <a:srgbClr val="000000"/>
                          </a:solidFill>
                          <a:effectLst/>
                          <a:latin typeface="Athelas" panose="02000503000000020003" pitchFamily="2" charset="0"/>
                        </a:rPr>
                        <a:t>34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800" b="0" i="0" u="none" strike="noStrike" dirty="0">
                          <a:solidFill>
                            <a:srgbClr val="000000"/>
                          </a:solidFill>
                          <a:effectLst/>
                          <a:latin typeface="Athelas" panose="02000503000000020003" pitchFamily="2" charset="0"/>
                        </a:rPr>
                        <a:t>16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a:solidFill>
                            <a:srgbClr val="000000"/>
                          </a:solidFill>
                          <a:effectLst/>
                          <a:latin typeface="Athelas" panose="02000503000000020003" pitchFamily="2" charset="0"/>
                        </a:rPr>
                        <a:t>34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extLst>
                  <a:ext uri="{0D108BD9-81ED-4DB2-BD59-A6C34878D82A}">
                    <a16:rowId xmlns:a16="http://schemas.microsoft.com/office/drawing/2014/main" xmlns="" val="1413702858"/>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De stat - instituții de învățământ superior</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8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800" b="0" i="0" u="none" strike="noStrike">
                          <a:solidFill>
                            <a:srgbClr val="000000"/>
                          </a:solidFill>
                          <a:effectLst/>
                          <a:latin typeface="Athelas" panose="02000503000000020003" pitchFamily="2" charset="0"/>
                        </a:rPr>
                        <a:t>62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800" b="0" i="0" u="none" strike="noStrike">
                          <a:solidFill>
                            <a:srgbClr val="000000"/>
                          </a:solidFill>
                          <a:effectLst/>
                          <a:latin typeface="Athelas" panose="02000503000000020003" pitchFamily="2" charset="0"/>
                        </a:rPr>
                        <a:t>14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EBEB"/>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800" b="0" i="0" u="none" strike="noStrike" dirty="0">
                          <a:solidFill>
                            <a:srgbClr val="000000"/>
                          </a:solidFill>
                          <a:effectLst/>
                          <a:latin typeface="Athelas" panose="02000503000000020003" pitchFamily="2" charset="0"/>
                        </a:rPr>
                        <a:t>29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162278620"/>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Privat</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800" b="0" i="0" u="none" strike="noStrike">
                          <a:solidFill>
                            <a:srgbClr val="000000"/>
                          </a:solidFill>
                          <a:effectLst/>
                          <a:latin typeface="Athelas" panose="02000503000000020003" pitchFamily="2" charset="0"/>
                        </a:rPr>
                        <a:t>58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DADAD"/>
                    </a:solidFill>
                  </a:tcPr>
                </a:tc>
                <a:tc>
                  <a:txBody>
                    <a:bodyPr/>
                    <a:lstStyle/>
                    <a:p>
                      <a:pPr algn="ctr" fontAlgn="ctr"/>
                      <a:r>
                        <a:rPr lang="en-US" sz="800" b="0" i="0" u="none" strike="noStrike">
                          <a:solidFill>
                            <a:srgbClr val="000000"/>
                          </a:solidFill>
                          <a:effectLst/>
                          <a:latin typeface="Athelas" panose="02000503000000020003" pitchFamily="2" charset="0"/>
                        </a:rPr>
                        <a:t>12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FEFE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3C3C3"/>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800" b="0" i="0" u="none" strike="noStrike">
                          <a:solidFill>
                            <a:srgbClr val="000000"/>
                          </a:solidFill>
                          <a:effectLst/>
                          <a:latin typeface="Athelas" panose="02000503000000020003" pitchFamily="2" charset="0"/>
                        </a:rPr>
                        <a:t>58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DADAD"/>
                    </a:solid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4F4F4"/>
                    </a:solidFill>
                  </a:tcPr>
                </a:tc>
                <a:extLst>
                  <a:ext uri="{0D108BD9-81ED-4DB2-BD59-A6C34878D82A}">
                    <a16:rowId xmlns:a16="http://schemas.microsoft.com/office/drawing/2014/main" xmlns="" val="1982117006"/>
                  </a:ext>
                </a:extLst>
              </a:tr>
              <a:tr h="0">
                <a:tc rowSpan="5">
                  <a:txBody>
                    <a:bodyPr/>
                    <a:lstStyle/>
                    <a:p>
                      <a:pPr algn="ctr" fontAlgn="ctr"/>
                      <a:r>
                        <a:rPr lang="en-US" sz="800" b="0" i="0" u="none" strike="noStrike">
                          <a:solidFill>
                            <a:srgbClr val="000000"/>
                          </a:solidFill>
                          <a:effectLst/>
                          <a:latin typeface="Athelas" panose="02000503000000020003" pitchFamily="2" charset="0"/>
                        </a:rPr>
                        <a:t>Ani de activitate în poziția actuală</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thelas" panose="02000503000000020003" pitchFamily="2" charset="0"/>
                        </a:rPr>
                        <a:t>1-5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74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18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2"/>
                    </a:solidFill>
                  </a:tcPr>
                </a:tc>
                <a:tc>
                  <a:txBody>
                    <a:bodyPr/>
                    <a:lstStyle/>
                    <a:p>
                      <a:pPr algn="ctr" fontAlgn="ctr"/>
                      <a:r>
                        <a:rPr lang="en-US" sz="800" b="0"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F0C2"/>
                    </a:solidFill>
                  </a:tcPr>
                </a:tc>
                <a:tc>
                  <a:txBody>
                    <a:bodyPr/>
                    <a:lstStyle/>
                    <a:p>
                      <a:pPr algn="ctr" fontAlgn="ctr"/>
                      <a:r>
                        <a:rPr lang="en-US" sz="800" b="0" i="0" u="none" strike="noStrike">
                          <a:solidFill>
                            <a:srgbClr val="000000"/>
                          </a:solidFill>
                          <a:effectLst/>
                          <a:latin typeface="Athelas" panose="02000503000000020003" pitchFamily="2" charset="0"/>
                        </a:rPr>
                        <a:t>34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6"/>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2"/>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DECB4"/>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DF4D2"/>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800" b="0" i="0" u="none" strike="noStrike">
                          <a:solidFill>
                            <a:srgbClr val="000000"/>
                          </a:solidFill>
                          <a:effectLst/>
                          <a:latin typeface="Athelas" panose="02000503000000020003" pitchFamily="2" charset="0"/>
                        </a:rPr>
                        <a:t>16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F8E4"/>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7EEBD"/>
                    </a:solidFill>
                  </a:tcPr>
                </a:tc>
                <a:tc>
                  <a:txBody>
                    <a:bodyPr/>
                    <a:lstStyle/>
                    <a:p>
                      <a:pPr algn="ctr" fontAlgn="ctr"/>
                      <a:r>
                        <a:rPr lang="en-US" sz="800" b="0"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F3CD"/>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tc>
                  <a:txBody>
                    <a:bodyPr/>
                    <a:lstStyle/>
                    <a:p>
                      <a:pPr algn="ctr" fontAlgn="ctr"/>
                      <a:r>
                        <a:rPr lang="en-US" sz="800" b="0"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FBEF"/>
                    </a:solidFill>
                  </a:tcPr>
                </a:tc>
                <a:extLst>
                  <a:ext uri="{0D108BD9-81ED-4DB2-BD59-A6C34878D82A}">
                    <a16:rowId xmlns:a16="http://schemas.microsoft.com/office/drawing/2014/main" xmlns="" val="2150983602"/>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6-10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35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F6D9"/>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C"/>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F2C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F6D9"/>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EFC1"/>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F6D9"/>
                    </a:solidFill>
                  </a:tcPr>
                </a:tc>
                <a:tc>
                  <a:txBody>
                    <a:bodyPr/>
                    <a:lstStyle/>
                    <a:p>
                      <a:pPr algn="ctr" fontAlgn="ctr"/>
                      <a:r>
                        <a:rPr lang="en-US" sz="800" b="0"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1"/>
                    </a:solidFill>
                  </a:tcPr>
                </a:tc>
                <a:tc>
                  <a:txBody>
                    <a:bodyPr/>
                    <a:lstStyle/>
                    <a:p>
                      <a:pPr algn="ctr" fontAlgn="ctr"/>
                      <a:r>
                        <a:rPr lang="en-US" sz="800" b="0"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1"/>
                    </a:solidFill>
                  </a:tcPr>
                </a:tc>
                <a:tc>
                  <a:txBody>
                    <a:bodyPr/>
                    <a:lstStyle/>
                    <a:p>
                      <a:pPr algn="ctr" fontAlgn="ctr"/>
                      <a:r>
                        <a:rPr lang="en-US" sz="800" b="0" i="0" u="none" strike="noStrike">
                          <a:solidFill>
                            <a:srgbClr val="000000"/>
                          </a:solidFill>
                          <a:effectLst/>
                          <a:latin typeface="Athelas" panose="02000503000000020003" pitchFamily="2" charset="0"/>
                        </a:rPr>
                        <a:t>14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F9E7"/>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800" b="0" i="0" u="none" strike="noStrike" dirty="0">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EFC1"/>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B"/>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B"/>
                    </a:solidFill>
                  </a:tcPr>
                </a:tc>
                <a:extLst>
                  <a:ext uri="{0D108BD9-81ED-4DB2-BD59-A6C34878D82A}">
                    <a16:rowId xmlns:a16="http://schemas.microsoft.com/office/drawing/2014/main" xmlns="" val="1973812695"/>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11-20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12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FAEB"/>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8EBB0"/>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F4D3"/>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DF5"/>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2"/>
                    </a:solidFill>
                  </a:tcPr>
                </a:tc>
                <a:tc>
                  <a:txBody>
                    <a:bodyPr/>
                    <a:lstStyle/>
                    <a:p>
                      <a:pPr algn="ctr" fontAlgn="ctr"/>
                      <a:r>
                        <a:rPr lang="en-US" sz="800" b="0" i="0" u="none" strike="noStrike">
                          <a:solidFill>
                            <a:srgbClr val="000000"/>
                          </a:solidFill>
                          <a:effectLst/>
                          <a:latin typeface="Athelas" panose="02000503000000020003" pitchFamily="2" charset="0"/>
                        </a:rPr>
                        <a:t>10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FBEE"/>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7EFBE"/>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800" b="0" i="0" u="none" strike="noStrike">
                          <a:solidFill>
                            <a:srgbClr val="000000"/>
                          </a:solidFill>
                          <a:effectLst/>
                          <a:latin typeface="Athelas" panose="02000503000000020003" pitchFamily="2" charset="0"/>
                        </a:rPr>
                        <a:t>18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8E0"/>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EEBA"/>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8"/>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2"/>
                    </a:solidFill>
                  </a:tcPr>
                </a:tc>
                <a:extLst>
                  <a:ext uri="{0D108BD9-81ED-4DB2-BD59-A6C34878D82A}">
                    <a16:rowId xmlns:a16="http://schemas.microsoft.com/office/drawing/2014/main" xmlns="" val="1470368970"/>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21-30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24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800" b="0" i="0" u="none" strike="noStrike">
                          <a:solidFill>
                            <a:srgbClr val="000000"/>
                          </a:solidFill>
                          <a:effectLst/>
                          <a:latin typeface="Athelas" panose="02000503000000020003" pitchFamily="2" charset="0"/>
                        </a:rPr>
                        <a:t>55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AE8A3"/>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800" b="0" i="0" u="none" strike="noStrike">
                          <a:solidFill>
                            <a:srgbClr val="000000"/>
                          </a:solidFill>
                          <a:effectLst/>
                          <a:latin typeface="Athelas" panose="02000503000000020003" pitchFamily="2" charset="0"/>
                        </a:rPr>
                        <a:t>29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DF7"/>
                    </a:solidFill>
                  </a:tcPr>
                </a:tc>
                <a:tc>
                  <a:txBody>
                    <a:bodyPr/>
                    <a:lstStyle/>
                    <a:p>
                      <a:pPr algn="ctr" fontAlgn="ctr"/>
                      <a:r>
                        <a:rPr lang="en-US" sz="800" b="0" i="0" u="none" strike="noStrike">
                          <a:solidFill>
                            <a:srgbClr val="000000"/>
                          </a:solidFill>
                          <a:effectLst/>
                          <a:latin typeface="Athelas" panose="02000503000000020003" pitchFamily="2" charset="0"/>
                        </a:rPr>
                        <a:t>19</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EFBF"/>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EEBB"/>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962370081"/>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31+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4F9E7"/>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2EAAB"/>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DF4D2"/>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4FDF5"/>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5F6D9"/>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2EDB9"/>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DF4D2"/>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4FDF5"/>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0F8E3"/>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AEFC0"/>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6EEBC"/>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4FDF5"/>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864693699"/>
                  </a:ext>
                </a:extLst>
              </a:tr>
              <a:tr h="0">
                <a:tc rowSpan="5">
                  <a:txBody>
                    <a:bodyPr/>
                    <a:lstStyle/>
                    <a:p>
                      <a:pPr algn="ctr" fontAlgn="ctr"/>
                      <a:r>
                        <a:rPr lang="en-US" sz="800" b="0" i="0" u="none" strike="noStrike">
                          <a:solidFill>
                            <a:srgbClr val="000000"/>
                          </a:solidFill>
                          <a:effectLst/>
                          <a:latin typeface="Athelas" panose="02000503000000020003" pitchFamily="2" charset="0"/>
                        </a:rPr>
                        <a:t>Ani de activitate în domeniul industriei cărții</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Athelas" panose="02000503000000020003" pitchFamily="2" charset="0"/>
                        </a:rPr>
                        <a:t>1-5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55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13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EDED"/>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C3C3"/>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8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C3C3"/>
                    </a:solidFill>
                  </a:tcPr>
                </a:tc>
                <a:tc>
                  <a:txBody>
                    <a:bodyPr/>
                    <a:lstStyle/>
                    <a:p>
                      <a:pPr algn="ctr" fontAlgn="ctr"/>
                      <a:r>
                        <a:rPr lang="en-US" sz="800" b="0" i="0" u="none" strike="noStrike">
                          <a:solidFill>
                            <a:srgbClr val="000000"/>
                          </a:solidFill>
                          <a:effectLst/>
                          <a:latin typeface="Athelas" panose="02000503000000020003" pitchFamily="2" charset="0"/>
                        </a:rPr>
                        <a:t>25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8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800" b="0" i="0" u="none" strike="noStrike">
                          <a:solidFill>
                            <a:srgbClr val="000000"/>
                          </a:solidFill>
                          <a:effectLst/>
                          <a:latin typeface="Athelas" panose="02000503000000020003" pitchFamily="2" charset="0"/>
                        </a:rPr>
                        <a:t>13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EDED"/>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800" b="0" i="0" u="none" strike="noStrike" dirty="0">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extLst>
                  <a:ext uri="{0D108BD9-81ED-4DB2-BD59-A6C34878D82A}">
                    <a16:rowId xmlns:a16="http://schemas.microsoft.com/office/drawing/2014/main" xmlns="" val="1863921378"/>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6-10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0F0"/>
                    </a:solidFill>
                  </a:tcPr>
                </a:tc>
                <a:tc>
                  <a:txBody>
                    <a:bodyPr/>
                    <a:lstStyle/>
                    <a:p>
                      <a:pPr algn="ctr" fontAlgn="ctr"/>
                      <a:r>
                        <a:rPr lang="en-US" sz="800" b="0" i="0" u="none" strike="noStrike">
                          <a:solidFill>
                            <a:srgbClr val="000000"/>
                          </a:solidFill>
                          <a:effectLst/>
                          <a:latin typeface="Athelas" panose="02000503000000020003" pitchFamily="2" charset="0"/>
                        </a:rPr>
                        <a:t>25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DCDC"/>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800" b="0" i="0" u="none" strike="noStrike">
                          <a:solidFill>
                            <a:srgbClr val="000000"/>
                          </a:solidFill>
                          <a:effectLst/>
                          <a:latin typeface="Athelas" panose="02000503000000020003" pitchFamily="2" charset="0"/>
                        </a:rPr>
                        <a:t>28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8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800" b="0" i="0" u="none" strike="noStrike">
                          <a:solidFill>
                            <a:srgbClr val="000000"/>
                          </a:solidFill>
                          <a:effectLst/>
                          <a:latin typeface="Athelas" panose="02000503000000020003" pitchFamily="2" charset="0"/>
                        </a:rPr>
                        <a:t>22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800" b="0" i="0" u="none" strike="noStrike">
                          <a:solidFill>
                            <a:srgbClr val="000000"/>
                          </a:solidFill>
                          <a:effectLst/>
                          <a:latin typeface="Athelas" panose="02000503000000020003" pitchFamily="2" charset="0"/>
                        </a:rPr>
                        <a:t>28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extLst>
                  <a:ext uri="{0D108BD9-81ED-4DB2-BD59-A6C34878D82A}">
                    <a16:rowId xmlns:a16="http://schemas.microsoft.com/office/drawing/2014/main" xmlns="" val="3028135875"/>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11-20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17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800" b="0"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BBBB"/>
                    </a:solidFill>
                  </a:tcPr>
                </a:tc>
                <a:tc>
                  <a:txBody>
                    <a:bodyPr/>
                    <a:lstStyle/>
                    <a:p>
                      <a:pPr algn="ctr" fontAlgn="ctr"/>
                      <a:r>
                        <a:rPr lang="en-US" sz="8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800" b="0" i="0" u="none" strike="noStrike">
                          <a:solidFill>
                            <a:srgbClr val="000000"/>
                          </a:solidFill>
                          <a:effectLst/>
                          <a:latin typeface="Athelas" panose="02000503000000020003" pitchFamily="2" charset="0"/>
                        </a:rPr>
                        <a:t>13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EDED"/>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800" b="0"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000000"/>
                          </a:solidFill>
                          <a:effectLst/>
                          <a:latin typeface="Athelas" panose="02000503000000020003" pitchFamily="2" charset="0"/>
                        </a:rPr>
                        <a:t>13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EDED"/>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extLst>
                  <a:ext uri="{0D108BD9-81ED-4DB2-BD59-A6C34878D82A}">
                    <a16:rowId xmlns:a16="http://schemas.microsoft.com/office/drawing/2014/main" xmlns="" val="97815145"/>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21-30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24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800" b="0"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BBBB"/>
                    </a:solidFill>
                  </a:tcPr>
                </a:tc>
                <a:tc>
                  <a:txBody>
                    <a:bodyPr/>
                    <a:lstStyle/>
                    <a:p>
                      <a:pPr algn="ctr" fontAlgn="ctr"/>
                      <a:r>
                        <a:rPr lang="en-US" sz="8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800" b="0" i="0" u="none" strike="noStrike">
                          <a:solidFill>
                            <a:srgbClr val="000000"/>
                          </a:solidFill>
                          <a:effectLst/>
                          <a:latin typeface="Athelas" panose="02000503000000020003" pitchFamily="2" charset="0"/>
                        </a:rPr>
                        <a:t>26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DADA"/>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8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DADA"/>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800" b="0" i="0" u="none" strike="noStrike">
                          <a:solidFill>
                            <a:srgbClr val="000000"/>
                          </a:solidFill>
                          <a:effectLst/>
                          <a:latin typeface="Athelas" panose="02000503000000020003" pitchFamily="2" charset="0"/>
                        </a:rPr>
                        <a:t>26</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DADA"/>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800" b="0"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800" b="0" i="0" u="none" strike="noStrike" dirty="0">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extLst>
                  <a:ext uri="{0D108BD9-81ED-4DB2-BD59-A6C34878D82A}">
                    <a16:rowId xmlns:a16="http://schemas.microsoft.com/office/drawing/2014/main" xmlns="" val="4266914463"/>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31+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65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15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9B9B9"/>
                    </a:solidFill>
                  </a:tcPr>
                </a:tc>
                <a:tc>
                  <a:txBody>
                    <a:bodyPr/>
                    <a:lstStyle/>
                    <a:p>
                      <a:pPr algn="ctr" fontAlgn="ctr"/>
                      <a:r>
                        <a:rPr lang="en-US" sz="8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ADADA"/>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000000"/>
                          </a:solidFill>
                          <a:effectLst/>
                          <a:latin typeface="Athelas" panose="02000503000000020003" pitchFamily="2" charset="0"/>
                        </a:rPr>
                        <a:t>20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800" b="0" i="0" u="none" strike="noStrike">
                          <a:solidFill>
                            <a:srgbClr val="000000"/>
                          </a:solidFill>
                          <a:effectLst/>
                          <a:latin typeface="Athelas" panose="02000503000000020003" pitchFamily="2" charset="0"/>
                        </a:rPr>
                        <a:t>34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8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800" b="0" i="0" u="none" strike="noStrike">
                          <a:solidFill>
                            <a:srgbClr val="000000"/>
                          </a:solidFill>
                          <a:effectLst/>
                          <a:latin typeface="Athelas" panose="02000503000000020003" pitchFamily="2" charset="0"/>
                        </a:rPr>
                        <a:t>14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CECEC"/>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8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800" b="0" i="0" u="none" strike="noStrike" dirty="0">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3956295333"/>
                  </a:ext>
                </a:extLst>
              </a:tr>
            </a:tbl>
          </a:graphicData>
        </a:graphic>
      </p:graphicFrame>
    </p:spTree>
    <p:extLst>
      <p:ext uri="{BB962C8B-B14F-4D97-AF65-F5344CB8AC3E}">
        <p14:creationId xmlns:p14="http://schemas.microsoft.com/office/powerpoint/2010/main" val="23990744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Q19. </a:t>
            </a:r>
            <a:r>
              <a:rPr lang="ro-RO" sz="1800" b="1" dirty="0">
                <a:solidFill>
                  <a:schemeClr val="tx1"/>
                </a:solidFill>
                <a:latin typeface="Athelas" panose="02000503000000020003" pitchFamily="2" charset="0"/>
              </a:rPr>
              <a:t>În ultimii 3 ani, la câte instruiri, seminare sau cursuri de formare profesională în domeniul industriei cărții și lecturii publice ați participat? (scrieți răspunsul mai jos),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rPr>
              <a:t>%</a:t>
            </a:r>
          </a:p>
        </p:txBody>
      </p:sp>
      <p:pic>
        <p:nvPicPr>
          <p:cNvPr id="2" name="Picture 1">
            <a:extLst>
              <a:ext uri="{FF2B5EF4-FFF2-40B4-BE49-F238E27FC236}">
                <a16:creationId xmlns:a16="http://schemas.microsoft.com/office/drawing/2014/main" xmlns="" id="{65E77B7A-B80F-B36F-BF26-83C0F2C9A224}"/>
              </a:ext>
            </a:extLst>
          </p:cNvPr>
          <p:cNvPicPr>
            <a:picLocks noChangeAspect="1"/>
          </p:cNvPicPr>
          <p:nvPr/>
        </p:nvPicPr>
        <p:blipFill>
          <a:blip r:embed="rId3"/>
          <a:srcRect l="8002" t="20305" r="46982" b="13615"/>
          <a:stretch/>
        </p:blipFill>
        <p:spPr>
          <a:xfrm>
            <a:off x="304802" y="2091303"/>
            <a:ext cx="5791198" cy="3357869"/>
          </a:xfrm>
          <a:prstGeom prst="rect">
            <a:avLst/>
          </a:prstGeom>
        </p:spPr>
      </p:pic>
      <p:sp>
        <p:nvSpPr>
          <p:cNvPr id="3" name="TextBox 2">
            <a:extLst>
              <a:ext uri="{FF2B5EF4-FFF2-40B4-BE49-F238E27FC236}">
                <a16:creationId xmlns:a16="http://schemas.microsoft.com/office/drawing/2014/main" xmlns="" id="{86EDC12A-900C-BCD2-F19E-C1A09CD06503}"/>
              </a:ext>
            </a:extLst>
          </p:cNvPr>
          <p:cNvSpPr txBox="1"/>
          <p:nvPr/>
        </p:nvSpPr>
        <p:spPr>
          <a:xfrm>
            <a:off x="7873179" y="3108519"/>
            <a:ext cx="3480621" cy="1323439"/>
          </a:xfrm>
          <a:prstGeom prst="rect">
            <a:avLst/>
          </a:prstGeom>
          <a:noFill/>
        </p:spPr>
        <p:txBody>
          <a:bodyPr wrap="square" rtlCol="0">
            <a:spAutoFit/>
          </a:bodyPr>
          <a:lstStyle/>
          <a:p>
            <a:pPr algn="just"/>
            <a:r>
              <a:rPr lang="ro-RO" sz="1600" dirty="0">
                <a:latin typeface="Athelas" panose="02000503000000020003" pitchFamily="2" charset="0"/>
              </a:rPr>
              <a:t>Majoritatea respondenților (66%) au participat la mai mult de 3 instruiri, seminare sau cursuri de formare profesională în domeniul industriei cărții în ultimii 3 ani.</a:t>
            </a:r>
          </a:p>
        </p:txBody>
      </p:sp>
    </p:spTree>
    <p:extLst>
      <p:ext uri="{BB962C8B-B14F-4D97-AF65-F5344CB8AC3E}">
        <p14:creationId xmlns:p14="http://schemas.microsoft.com/office/powerpoint/2010/main" val="8875363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Q19. </a:t>
            </a:r>
            <a:r>
              <a:rPr lang="ro-RO" sz="1800" b="1" dirty="0">
                <a:solidFill>
                  <a:schemeClr val="tx1"/>
                </a:solidFill>
                <a:latin typeface="Athelas" panose="02000503000000020003" pitchFamily="2" charset="0"/>
              </a:rPr>
              <a:t>În ultimii 3 ani, la câte instruiri, seminare sau cursuri de formare profesională în domeniul industriei cărții și lecturii publice ați participat? (scrieți răspunsul mai jos), </a:t>
            </a:r>
            <a:r>
              <a:rPr lang="en-US" sz="1800" b="1" dirty="0">
                <a:solidFill>
                  <a:schemeClr val="bg1">
                    <a:lumMod val="50000"/>
                  </a:schemeClr>
                </a:solidFill>
                <a:latin typeface="Athelas" panose="02000503000000020003" pitchFamily="2"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5" name="Rectangle 4">
            <a:extLst>
              <a:ext uri="{FF2B5EF4-FFF2-40B4-BE49-F238E27FC236}">
                <a16:creationId xmlns:a16="http://schemas.microsoft.com/office/drawing/2014/main" xmlns="" id="{146A4557-8D4F-5A82-FED0-6BCB343AF9F8}"/>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2" name="Table 1">
            <a:extLst>
              <a:ext uri="{FF2B5EF4-FFF2-40B4-BE49-F238E27FC236}">
                <a16:creationId xmlns:a16="http://schemas.microsoft.com/office/drawing/2014/main" xmlns="" id="{13E41D93-8842-A7A7-3A4F-0E09BAD8424F}"/>
              </a:ext>
            </a:extLst>
          </p:cNvPr>
          <p:cNvGraphicFramePr>
            <a:graphicFrameLocks noGrp="1"/>
          </p:cNvGraphicFramePr>
          <p:nvPr>
            <p:extLst>
              <p:ext uri="{D42A27DB-BD31-4B8C-83A1-F6EECF244321}">
                <p14:modId xmlns:p14="http://schemas.microsoft.com/office/powerpoint/2010/main" val="1697939664"/>
              </p:ext>
            </p:extLst>
          </p:nvPr>
        </p:nvGraphicFramePr>
        <p:xfrm>
          <a:off x="304801" y="1338713"/>
          <a:ext cx="11048999" cy="4863055"/>
        </p:xfrm>
        <a:graphic>
          <a:graphicData uri="http://schemas.openxmlformats.org/drawingml/2006/table">
            <a:tbl>
              <a:tblPr/>
              <a:tblGrid>
                <a:gridCol w="1148078">
                  <a:extLst>
                    <a:ext uri="{9D8B030D-6E8A-4147-A177-3AD203B41FA5}">
                      <a16:colId xmlns:a16="http://schemas.microsoft.com/office/drawing/2014/main" xmlns="" val="1147133463"/>
                    </a:ext>
                  </a:extLst>
                </a:gridCol>
                <a:gridCol w="2990028">
                  <a:extLst>
                    <a:ext uri="{9D8B030D-6E8A-4147-A177-3AD203B41FA5}">
                      <a16:colId xmlns:a16="http://schemas.microsoft.com/office/drawing/2014/main" xmlns="" val="3519761356"/>
                    </a:ext>
                  </a:extLst>
                </a:gridCol>
                <a:gridCol w="365760">
                  <a:extLst>
                    <a:ext uri="{9D8B030D-6E8A-4147-A177-3AD203B41FA5}">
                      <a16:colId xmlns:a16="http://schemas.microsoft.com/office/drawing/2014/main" xmlns="" val="3316810522"/>
                    </a:ext>
                  </a:extLst>
                </a:gridCol>
                <a:gridCol w="935019">
                  <a:extLst>
                    <a:ext uri="{9D8B030D-6E8A-4147-A177-3AD203B41FA5}">
                      <a16:colId xmlns:a16="http://schemas.microsoft.com/office/drawing/2014/main" xmlns="" val="3848446438"/>
                    </a:ext>
                  </a:extLst>
                </a:gridCol>
                <a:gridCol w="935019">
                  <a:extLst>
                    <a:ext uri="{9D8B030D-6E8A-4147-A177-3AD203B41FA5}">
                      <a16:colId xmlns:a16="http://schemas.microsoft.com/office/drawing/2014/main" xmlns="" val="337428488"/>
                    </a:ext>
                  </a:extLst>
                </a:gridCol>
                <a:gridCol w="935019">
                  <a:extLst>
                    <a:ext uri="{9D8B030D-6E8A-4147-A177-3AD203B41FA5}">
                      <a16:colId xmlns:a16="http://schemas.microsoft.com/office/drawing/2014/main" xmlns="" val="1133107001"/>
                    </a:ext>
                  </a:extLst>
                </a:gridCol>
                <a:gridCol w="935019">
                  <a:extLst>
                    <a:ext uri="{9D8B030D-6E8A-4147-A177-3AD203B41FA5}">
                      <a16:colId xmlns:a16="http://schemas.microsoft.com/office/drawing/2014/main" xmlns="" val="3343506173"/>
                    </a:ext>
                  </a:extLst>
                </a:gridCol>
                <a:gridCol w="935019">
                  <a:extLst>
                    <a:ext uri="{9D8B030D-6E8A-4147-A177-3AD203B41FA5}">
                      <a16:colId xmlns:a16="http://schemas.microsoft.com/office/drawing/2014/main" xmlns="" val="2893425447"/>
                    </a:ext>
                  </a:extLst>
                </a:gridCol>
                <a:gridCol w="935019">
                  <a:extLst>
                    <a:ext uri="{9D8B030D-6E8A-4147-A177-3AD203B41FA5}">
                      <a16:colId xmlns:a16="http://schemas.microsoft.com/office/drawing/2014/main" xmlns="" val="3287961262"/>
                    </a:ext>
                  </a:extLst>
                </a:gridCol>
                <a:gridCol w="935019">
                  <a:extLst>
                    <a:ext uri="{9D8B030D-6E8A-4147-A177-3AD203B41FA5}">
                      <a16:colId xmlns:a16="http://schemas.microsoft.com/office/drawing/2014/main" xmlns="" val="3992820627"/>
                    </a:ext>
                  </a:extLst>
                </a:gridCol>
              </a:tblGrid>
              <a:tr h="0">
                <a:tc gridSpan="2">
                  <a:txBody>
                    <a:bodyPr/>
                    <a:lstStyle/>
                    <a:p>
                      <a:pPr algn="ctr" fontAlgn="ctr"/>
                      <a:r>
                        <a:rPr lang="en-US" sz="1200" b="1" i="0" u="none" strike="noStrike">
                          <a:solidFill>
                            <a:srgbClr val="000000"/>
                          </a:solidFill>
                          <a:effectLst/>
                          <a:latin typeface="Athelas" panose="02000503000000020003" pitchFamily="2" charset="0"/>
                        </a:rPr>
                        <a:t>% pe rând</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a:txBody>
                    <a:bodyPr/>
                    <a:lstStyle/>
                    <a:p>
                      <a:pPr algn="ctr" fontAlgn="ctr"/>
                      <a:r>
                        <a:rPr lang="en-US" sz="1200" b="1" i="0" u="none" strike="noStrike" dirty="0">
                          <a:solidFill>
                            <a:srgbClr val="000000"/>
                          </a:solidFill>
                          <a:effectLst/>
                          <a:latin typeface="Athelas" panose="02000503000000020003" pitchFamily="2" charset="0"/>
                        </a:rPr>
                        <a:t>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effectLst/>
                          <a:latin typeface="Athelas" panose="02000503000000020003" pitchFamily="2" charset="0"/>
                        </a:rPr>
                        <a:t>Media </a:t>
                      </a:r>
                      <a:r>
                        <a:rPr lang="en-US" sz="1200" b="1" i="0" u="none" strike="noStrike" dirty="0" err="1">
                          <a:solidFill>
                            <a:srgbClr val="000000"/>
                          </a:solidFill>
                          <a:effectLst/>
                          <a:latin typeface="Athelas" panose="02000503000000020003" pitchFamily="2" charset="0"/>
                        </a:rPr>
                        <a:t>artimetică</a:t>
                      </a:r>
                      <a:endParaRPr lang="en-US" sz="1200" b="1" i="0" u="none" strike="noStrike" dirty="0">
                        <a:solidFill>
                          <a:srgbClr val="000000"/>
                        </a:solidFill>
                        <a:effectLst/>
                        <a:latin typeface="Athelas" panose="02000503000000020003" pitchFamily="2" charset="0"/>
                      </a:endParaRP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err="1">
                          <a:solidFill>
                            <a:srgbClr val="000000"/>
                          </a:solidFill>
                          <a:effectLst/>
                          <a:latin typeface="Athelas" panose="02000503000000020003" pitchFamily="2" charset="0"/>
                        </a:rPr>
                        <a:t>Niciuna</a:t>
                      </a:r>
                      <a:endParaRPr lang="en-US" sz="1200" b="1" i="0" u="none" strike="noStrike" dirty="0">
                        <a:solidFill>
                          <a:srgbClr val="000000"/>
                        </a:solidFill>
                        <a:effectLst/>
                        <a:latin typeface="Athelas" panose="02000503000000020003" pitchFamily="2" charset="0"/>
                      </a:endParaRP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1-2 instruiri</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3-5 instruiri</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6-10 instruiri</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 instruiri</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Nu știu/Nu răspund</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3550600331"/>
                  </a:ext>
                </a:extLst>
              </a:tr>
              <a:tr h="0">
                <a:tc gridSpan="2">
                  <a:txBody>
                    <a:bodyPr/>
                    <a:lstStyle/>
                    <a:p>
                      <a:pPr algn="ctr" fontAlgn="b"/>
                      <a:r>
                        <a:rPr lang="en-US" sz="1200" b="1" i="0" u="none" strike="noStrike">
                          <a:solidFill>
                            <a:srgbClr val="000000"/>
                          </a:solidFill>
                          <a:effectLst/>
                          <a:latin typeface="Athelas" panose="02000503000000020003" pitchFamily="2" charset="0"/>
                        </a:rPr>
                        <a:t>Total</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1200" b="1" i="0" u="none" strike="noStrike">
                          <a:solidFill>
                            <a:srgbClr val="000000"/>
                          </a:solidFill>
                          <a:effectLst/>
                          <a:latin typeface="Athelas" panose="02000503000000020003" pitchFamily="2" charset="0"/>
                        </a:rPr>
                        <a:t>248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12.0</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17</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18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28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3964260070"/>
                  </a:ext>
                </a:extLst>
              </a:tr>
              <a:tr h="0">
                <a:tc rowSpan="2">
                  <a:txBody>
                    <a:bodyPr/>
                    <a:lstStyle/>
                    <a:p>
                      <a:pPr algn="ctr" fontAlgn="ctr"/>
                      <a:r>
                        <a:rPr lang="en-US" sz="1200" b="0" i="0" u="none" strike="noStrike" dirty="0">
                          <a:solidFill>
                            <a:srgbClr val="000000"/>
                          </a:solidFill>
                          <a:effectLst/>
                          <a:latin typeface="Athelas" panose="02000503000000020003" pitchFamily="2" charset="0"/>
                        </a:rPr>
                        <a:t>Gen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dirty="0" err="1">
                          <a:solidFill>
                            <a:srgbClr val="000000"/>
                          </a:solidFill>
                          <a:effectLst/>
                          <a:latin typeface="Athelas" panose="02000503000000020003" pitchFamily="2" charset="0"/>
                        </a:rPr>
                        <a:t>Femeie</a:t>
                      </a:r>
                      <a:endParaRPr lang="en-US" sz="1200" b="0" i="0" u="none" strike="noStrike" dirty="0">
                        <a:solidFill>
                          <a:srgbClr val="000000"/>
                        </a:solidFill>
                        <a:effectLst/>
                        <a:latin typeface="Athelas" panose="02000503000000020003" pitchFamily="2" charset="0"/>
                      </a:endParaRP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234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12.5</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Athelas" panose="02000503000000020003" pitchFamily="2" charset="0"/>
                        </a:rPr>
                        <a:t>15</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1200" b="0" i="0" u="none" strike="noStrike" dirty="0">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F8E1"/>
                    </a:solid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F5D6"/>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1200" b="0"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F0C1"/>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extLst>
                  <a:ext uri="{0D108BD9-81ED-4DB2-BD59-A6C34878D82A}">
                    <a16:rowId xmlns:a16="http://schemas.microsoft.com/office/drawing/2014/main" xmlns="" val="223372508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Bărbat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2.7</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54</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EFBEF"/>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CF7DF"/>
                    </a:solidFill>
                  </a:tcPr>
                </a:tc>
                <a:extLst>
                  <a:ext uri="{0D108BD9-81ED-4DB2-BD59-A6C34878D82A}">
                    <a16:rowId xmlns:a16="http://schemas.microsoft.com/office/drawing/2014/main" xmlns="" val="1260147547"/>
                  </a:ext>
                </a:extLst>
              </a:tr>
              <a:tr h="0">
                <a:tc rowSpan="3">
                  <a:txBody>
                    <a:bodyPr/>
                    <a:lstStyle/>
                    <a:p>
                      <a:pPr algn="ctr" fontAlgn="ctr"/>
                      <a:r>
                        <a:rPr lang="en-US" sz="1200" b="0" i="0" u="none" strike="noStrike">
                          <a:solidFill>
                            <a:srgbClr val="000000"/>
                          </a:solidFill>
                          <a:effectLst/>
                          <a:latin typeface="Athelas" panose="02000503000000020003" pitchFamily="2" charset="0"/>
                        </a:rPr>
                        <a:t>Vârstă</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18-35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20.5</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1200" b="0" i="0" u="none" strike="noStrike" dirty="0">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383812797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36-55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9.2</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EBEB"/>
                    </a:solidFill>
                  </a:tcPr>
                </a:tc>
                <a:tc>
                  <a:txBody>
                    <a:bodyPr/>
                    <a:lstStyle/>
                    <a:p>
                      <a:pPr algn="ctr" fontAlgn="ctr"/>
                      <a:r>
                        <a:rPr lang="en-US" sz="1200" b="0" i="0" u="none" strike="noStrike">
                          <a:solidFill>
                            <a:srgbClr val="000000"/>
                          </a:solidFill>
                          <a:effectLst/>
                          <a:latin typeface="Athelas" panose="02000503000000020003" pitchFamily="2" charset="0"/>
                        </a:rPr>
                        <a:t>18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extLst>
                  <a:ext uri="{0D108BD9-81ED-4DB2-BD59-A6C34878D82A}">
                    <a16:rowId xmlns:a16="http://schemas.microsoft.com/office/drawing/2014/main" xmlns="" val="1929126168"/>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Peste 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12.4</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1200" b="0" i="0" u="none" strike="noStrike" dirty="0">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1200" b="0"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899675870"/>
                  </a:ext>
                </a:extLst>
              </a:tr>
              <a:tr h="0">
                <a:tc rowSpan="4">
                  <a:txBody>
                    <a:bodyPr/>
                    <a:lstStyle/>
                    <a:p>
                      <a:pPr algn="ctr" fontAlgn="ctr"/>
                      <a:r>
                        <a:rPr lang="en-US" sz="1200" b="0" i="0" u="none" strike="noStrike">
                          <a:solidFill>
                            <a:srgbClr val="000000"/>
                          </a:solidFill>
                          <a:effectLst/>
                          <a:latin typeface="Athelas" panose="02000503000000020003" pitchFamily="2" charset="0"/>
                        </a:rPr>
                        <a:t>Ocupație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Bibliotecar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199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14.1</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FAE9"/>
                    </a:solidFill>
                  </a:tcPr>
                </a:tc>
                <a:tc>
                  <a:txBody>
                    <a:bodyPr/>
                    <a:lstStyle/>
                    <a:p>
                      <a:pPr algn="ctr" fontAlgn="ctr"/>
                      <a:r>
                        <a:rPr lang="en-US" sz="1200" b="0"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F9E5"/>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F4D4"/>
                    </a:solid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F5D5"/>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FEDB6"/>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extLst>
                  <a:ext uri="{0D108BD9-81ED-4DB2-BD59-A6C34878D82A}">
                    <a16:rowId xmlns:a16="http://schemas.microsoft.com/office/drawing/2014/main" xmlns="" val="79872304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Editor / Traducător / Distribuitor / Scriitor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5EAAD"/>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F4D3"/>
                    </a:solidFill>
                  </a:tcPr>
                </a:tc>
                <a:tc>
                  <a:txBody>
                    <a:bodyPr/>
                    <a:lstStyle/>
                    <a:p>
                      <a:pPr algn="ctr" fontAlgn="ctr"/>
                      <a:r>
                        <a:rPr lang="en-US" sz="1200" b="0" i="0" u="none" strike="noStrike" dirty="0">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F4D3"/>
                    </a:solidFill>
                  </a:tcPr>
                </a:tc>
                <a:tc>
                  <a:txBody>
                    <a:bodyPr/>
                    <a:lstStyle/>
                    <a:p>
                      <a:pPr algn="ctr" fontAlgn="ctr"/>
                      <a:r>
                        <a:rPr lang="en-US" sz="1200" b="0" i="0" u="none" strike="noStrike" dirty="0">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FAE9"/>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FBEF"/>
                    </a:solidFill>
                  </a:tcPr>
                </a:tc>
                <a:extLst>
                  <a:ext uri="{0D108BD9-81ED-4DB2-BD59-A6C34878D82A}">
                    <a16:rowId xmlns:a16="http://schemas.microsoft.com/office/drawing/2014/main" xmlns="" val="102077758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Cadru didactic</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EFC1"/>
                    </a:solid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F5D6"/>
                    </a:solidFill>
                  </a:tcPr>
                </a:tc>
                <a:tc>
                  <a:txBody>
                    <a:bodyPr/>
                    <a:lstStyle/>
                    <a:p>
                      <a:pPr algn="ctr" fontAlgn="ctr"/>
                      <a:r>
                        <a:rPr lang="en-US" sz="1200" b="0" i="0" u="none" strike="noStrike" dirty="0">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F8E4"/>
                    </a:solidFill>
                  </a:tcPr>
                </a:tc>
                <a:tc>
                  <a:txBody>
                    <a:bodyPr/>
                    <a:lstStyle/>
                    <a:p>
                      <a:pPr algn="ctr" fontAlgn="ctr"/>
                      <a:r>
                        <a:rPr lang="en-US" sz="1200" b="0" i="0" u="none" strike="noStrike" dirty="0">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F8E4"/>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77914841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Alta</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8.9</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3EEBA"/>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3EEBA"/>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6FAE8"/>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CF4D1"/>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398418385"/>
                  </a:ext>
                </a:extLst>
              </a:tr>
              <a:tr h="0">
                <a:tc rowSpan="4">
                  <a:txBody>
                    <a:bodyPr/>
                    <a:lstStyle/>
                    <a:p>
                      <a:pPr algn="ctr" fontAlgn="ctr"/>
                      <a:r>
                        <a:rPr lang="en-US" sz="1200" b="0" i="0" u="none" strike="noStrike">
                          <a:solidFill>
                            <a:srgbClr val="000000"/>
                          </a:solidFill>
                          <a:effectLst/>
                          <a:latin typeface="Athelas" panose="02000503000000020003" pitchFamily="2" charset="0"/>
                        </a:rPr>
                        <a:t>Sectorul instituției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De stat - biblioteci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14.8</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1200" b="0" i="0" u="none" strike="noStrike" dirty="0">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280015981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primar/mediu</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8.1</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DADA"/>
                    </a:solidFill>
                  </a:tcPr>
                </a:tc>
                <a:tc>
                  <a:txBody>
                    <a:bodyPr/>
                    <a:lstStyle/>
                    <a:p>
                      <a:pPr algn="ctr" fontAlgn="ctr"/>
                      <a:r>
                        <a:rPr lang="en-US" sz="1200" b="0" i="0" u="none" strike="noStrike">
                          <a:solidFill>
                            <a:srgbClr val="000000"/>
                          </a:solidFill>
                          <a:effectLst/>
                          <a:latin typeface="Athelas" panose="02000503000000020003" pitchFamily="2" charset="0"/>
                        </a:rPr>
                        <a:t>16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DCDC"/>
                    </a:solidFill>
                  </a:tcPr>
                </a:tc>
                <a:tc>
                  <a:txBody>
                    <a:bodyPr/>
                    <a:lstStyle/>
                    <a:p>
                      <a:pPr algn="ctr" fontAlgn="ctr"/>
                      <a:r>
                        <a:rPr lang="en-US" sz="1200" b="0" i="0" u="none" strike="noStrike" dirty="0">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1200" b="0" i="0" u="none" strike="noStrike" dirty="0">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DADA"/>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65984070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superior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23.0</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E7E7"/>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1200" b="0" i="0" u="none" strike="noStrike" dirty="0">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EFEF"/>
                    </a:solidFill>
                  </a:tcPr>
                </a:tc>
                <a:tc>
                  <a:txBody>
                    <a:bodyPr/>
                    <a:lstStyle/>
                    <a:p>
                      <a:pPr algn="ctr" fontAlgn="ctr"/>
                      <a:r>
                        <a:rPr lang="en-US" sz="1200" b="0" i="0" u="none" strike="noStrike">
                          <a:solidFill>
                            <a:srgbClr val="000000"/>
                          </a:solidFill>
                          <a:effectLst/>
                          <a:latin typeface="Athelas" panose="02000503000000020003" pitchFamily="2" charset="0"/>
                        </a:rPr>
                        <a:t>52</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87742682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Privat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1.8</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CECEC"/>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CECEC"/>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CECEC"/>
                    </a:solidFill>
                  </a:tcPr>
                </a:tc>
                <a:extLst>
                  <a:ext uri="{0D108BD9-81ED-4DB2-BD59-A6C34878D82A}">
                    <a16:rowId xmlns:a16="http://schemas.microsoft.com/office/drawing/2014/main" xmlns="" val="3723877810"/>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poziția actuală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74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7.8</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28</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F0C4"/>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1200" b="0" i="0" u="none" strike="noStrike">
                          <a:solidFill>
                            <a:srgbClr val="000000"/>
                          </a:solidFill>
                          <a:effectLst/>
                          <a:latin typeface="Athelas" panose="02000503000000020003" pitchFamily="2" charset="0"/>
                        </a:rPr>
                        <a:t>18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F6DB"/>
                    </a:solidFill>
                  </a:tcPr>
                </a:tc>
                <a:tc>
                  <a:txBody>
                    <a:bodyPr/>
                    <a:lstStyle/>
                    <a:p>
                      <a:pPr algn="ctr" fontAlgn="ctr"/>
                      <a:r>
                        <a:rPr lang="en-US" sz="1200" b="0" i="0" u="none" strike="noStrike" dirty="0">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F4D2"/>
                    </a:solidFill>
                  </a:tcPr>
                </a:tc>
                <a:tc>
                  <a:txBody>
                    <a:bodyPr/>
                    <a:lstStyle/>
                    <a:p>
                      <a:pPr algn="ctr" fontAlgn="ctr"/>
                      <a:r>
                        <a:rPr lang="en-US" sz="1200" b="0" i="0" u="none" strike="noStrike" dirty="0">
                          <a:solidFill>
                            <a:srgbClr val="000000"/>
                          </a:solidFill>
                          <a:effectLst/>
                          <a:latin typeface="Athelas" panose="02000503000000020003" pitchFamily="2" charset="0"/>
                        </a:rPr>
                        <a:t>3</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extLst>
                  <a:ext uri="{0D108BD9-81ED-4DB2-BD59-A6C34878D82A}">
                    <a16:rowId xmlns:a16="http://schemas.microsoft.com/office/drawing/2014/main" xmlns="" val="425900105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18.2</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2"/>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2"/>
                    </a:solid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F5D6"/>
                    </a:solidFill>
                  </a:tcPr>
                </a:tc>
                <a:tc>
                  <a:txBody>
                    <a:bodyPr/>
                    <a:lstStyle/>
                    <a:p>
                      <a:pPr algn="ctr" fontAlgn="ctr"/>
                      <a:r>
                        <a:rPr lang="en-US" sz="1200" b="0" i="0" u="none" strike="noStrike" dirty="0">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F6DC"/>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F0C4"/>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CF4"/>
                    </a:solidFill>
                  </a:tcPr>
                </a:tc>
                <a:extLst>
                  <a:ext uri="{0D108BD9-81ED-4DB2-BD59-A6C34878D82A}">
                    <a16:rowId xmlns:a16="http://schemas.microsoft.com/office/drawing/2014/main" xmlns="" val="302925692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8.7</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CF3"/>
                    </a:solidFill>
                  </a:tcPr>
                </a:tc>
                <a:tc>
                  <a:txBody>
                    <a:bodyPr/>
                    <a:lstStyle/>
                    <a:p>
                      <a:pPr algn="ctr" fontAlgn="ctr"/>
                      <a:r>
                        <a:rPr lang="en-US" sz="1200" b="0" i="0" u="none" strike="noStrike">
                          <a:solidFill>
                            <a:srgbClr val="000000"/>
                          </a:solidFill>
                          <a:effectLst/>
                          <a:latin typeface="Athelas" panose="02000503000000020003" pitchFamily="2" charset="0"/>
                        </a:rPr>
                        <a:t>18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F6D9"/>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EFBF"/>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F3D0"/>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F3D0"/>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5676714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10.1</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9"/>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F7DD"/>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F7DD"/>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2"/>
                    </a:solid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9"/>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57925724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19.2</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1FCF2"/>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6FDF7"/>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FF4D3"/>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1200" b="0" i="0" u="none" strike="noStrike" dirty="0">
                          <a:solidFill>
                            <a:srgbClr val="000000"/>
                          </a:solidFill>
                          <a:effectLst/>
                          <a:latin typeface="Athelas" panose="02000503000000020003" pitchFamily="2" charset="0"/>
                        </a:rPr>
                        <a:t>47</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4E69D"/>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EFB"/>
                    </a:solidFill>
                  </a:tcPr>
                </a:tc>
                <a:extLst>
                  <a:ext uri="{0D108BD9-81ED-4DB2-BD59-A6C34878D82A}">
                    <a16:rowId xmlns:a16="http://schemas.microsoft.com/office/drawing/2014/main" xmlns="" val="3808253287"/>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domeniul industriei cărții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55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7.4</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27</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EDED"/>
                    </a:solidFill>
                  </a:tcPr>
                </a:tc>
                <a:tc>
                  <a:txBody>
                    <a:bodyPr/>
                    <a:lstStyle/>
                    <a:p>
                      <a:pPr algn="ctr" fontAlgn="ctr"/>
                      <a:r>
                        <a:rPr lang="en-US" sz="1200" b="0" i="0" u="none" strike="noStrike">
                          <a:solidFill>
                            <a:srgbClr val="000000"/>
                          </a:solidFill>
                          <a:effectLst/>
                          <a:latin typeface="Athelas" panose="02000503000000020003" pitchFamily="2" charset="0"/>
                        </a:rPr>
                        <a:t>18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1200" b="0" i="0" u="none" strike="noStrike" dirty="0">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extLst>
                  <a:ext uri="{0D108BD9-81ED-4DB2-BD59-A6C34878D82A}">
                    <a16:rowId xmlns:a16="http://schemas.microsoft.com/office/drawing/2014/main" xmlns="" val="387371455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17.7</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E8E8"/>
                    </a:solidFill>
                  </a:tcPr>
                </a:tc>
                <a:tc>
                  <a:txBody>
                    <a:bodyPr/>
                    <a:lstStyle/>
                    <a:p>
                      <a:pPr algn="ctr" fontAlgn="ctr"/>
                      <a:r>
                        <a:rPr lang="en-US" sz="1200" b="0" i="0" u="none" strike="noStrike">
                          <a:solidFill>
                            <a:srgbClr val="000000"/>
                          </a:solidFill>
                          <a:effectLst/>
                          <a:latin typeface="Athelas" panose="02000503000000020003" pitchFamily="2" charset="0"/>
                        </a:rPr>
                        <a:t>25</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1200" b="0" i="0" u="none" strike="noStrike" dirty="0">
                          <a:solidFill>
                            <a:srgbClr val="000000"/>
                          </a:solidFill>
                          <a:effectLst/>
                          <a:latin typeface="Athelas" panose="02000503000000020003" pitchFamily="2" charset="0"/>
                        </a:rPr>
                        <a:t>3</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extLst>
                  <a:ext uri="{0D108BD9-81ED-4DB2-BD59-A6C34878D82A}">
                    <a16:rowId xmlns:a16="http://schemas.microsoft.com/office/drawing/2014/main" xmlns="" val="121092029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6.2</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1F1"/>
                    </a:solid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200" b="0" i="0" u="none" strike="noStrike" dirty="0">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extLst>
                  <a:ext uri="{0D108BD9-81ED-4DB2-BD59-A6C34878D82A}">
                    <a16:rowId xmlns:a16="http://schemas.microsoft.com/office/drawing/2014/main" xmlns="" val="411075655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10.1</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24</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200" b="0" i="0" u="none" strike="noStrike" dirty="0">
                          <a:solidFill>
                            <a:srgbClr val="000000"/>
                          </a:solidFill>
                          <a:effectLst/>
                          <a:latin typeface="Athelas" panose="02000503000000020003" pitchFamily="2" charset="0"/>
                        </a:rPr>
                        <a:t>24</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15318228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18.1</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0F0F0"/>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1200" b="0" i="0" u="none" strike="noStrike" dirty="0">
                          <a:solidFill>
                            <a:srgbClr val="000000"/>
                          </a:solidFill>
                          <a:effectLst/>
                          <a:latin typeface="Athelas" panose="02000503000000020003" pitchFamily="2" charset="0"/>
                        </a:rPr>
                        <a:t>48</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DADAD"/>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3664161272"/>
                  </a:ext>
                </a:extLst>
              </a:tr>
            </a:tbl>
          </a:graphicData>
        </a:graphic>
      </p:graphicFrame>
    </p:spTree>
    <p:extLst>
      <p:ext uri="{BB962C8B-B14F-4D97-AF65-F5344CB8AC3E}">
        <p14:creationId xmlns:p14="http://schemas.microsoft.com/office/powerpoint/2010/main" val="2420708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2341125-E46E-8DA2-54E0-F8FC246D1D8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xmlns="" id="{355D26B2-909B-06F4-1C7F-1CAEFEA92C84}"/>
              </a:ext>
            </a:extLst>
          </p:cNvPr>
          <p:cNvSpPr>
            <a:spLocks noGrp="1"/>
          </p:cNvSpPr>
          <p:nvPr>
            <p:ph type="title"/>
          </p:nvPr>
        </p:nvSpPr>
        <p:spPr>
          <a:xfrm>
            <a:off x="611157" y="17250"/>
            <a:ext cx="7848601" cy="990600"/>
          </a:xfrm>
        </p:spPr>
        <p:txBody>
          <a:bodyPr>
            <a:normAutofit/>
          </a:bodyPr>
          <a:lstStyle/>
          <a:p>
            <a:r>
              <a:rPr lang="en-GB" sz="2400" b="1" dirty="0">
                <a:solidFill>
                  <a:schemeClr val="tx1"/>
                </a:solidFill>
                <a:latin typeface="Athelas" panose="02000503000000020003" pitchFamily="2" charset="0"/>
                <a:ea typeface="Exo" charset="0"/>
                <a:cs typeface="Exo" charset="0"/>
              </a:rPr>
              <a:t>MET</a:t>
            </a:r>
            <a:r>
              <a:rPr lang="ro-RO" sz="2400" b="1" dirty="0">
                <a:solidFill>
                  <a:schemeClr val="tx1"/>
                </a:solidFill>
                <a:latin typeface="Athelas" panose="02000503000000020003" pitchFamily="2" charset="0"/>
                <a:ea typeface="Exo" charset="0"/>
                <a:cs typeface="Exo" charset="0"/>
              </a:rPr>
              <a:t>ODOLOGIE – STUDIU CALITATIV</a:t>
            </a:r>
            <a:endParaRPr lang="x-none" sz="2400" b="1" dirty="0">
              <a:solidFill>
                <a:schemeClr val="tx1"/>
              </a:solidFill>
              <a:latin typeface="Athelas" panose="02000503000000020003" pitchFamily="2" charset="0"/>
              <a:ea typeface="Exo" charset="0"/>
              <a:cs typeface="Exo" charset="0"/>
            </a:endParaRPr>
          </a:p>
        </p:txBody>
      </p:sp>
      <p:sp>
        <p:nvSpPr>
          <p:cNvPr id="4" name="Rectangle 3">
            <a:extLst>
              <a:ext uri="{FF2B5EF4-FFF2-40B4-BE49-F238E27FC236}">
                <a16:creationId xmlns:a16="http://schemas.microsoft.com/office/drawing/2014/main" xmlns="" id="{44ACFB7F-7EC8-FDE3-690F-7BF46A9FA1FC}"/>
              </a:ext>
            </a:extLst>
          </p:cNvPr>
          <p:cNvSpPr/>
          <p:nvPr/>
        </p:nvSpPr>
        <p:spPr>
          <a:xfrm>
            <a:off x="611157" y="2071991"/>
            <a:ext cx="10864563" cy="3510192"/>
          </a:xfrm>
          <a:prstGeom prst="rect">
            <a:avLst/>
          </a:prstGeom>
        </p:spPr>
        <p:txBody>
          <a:bodyPr wrap="square">
            <a:spAutoFit/>
          </a:bodyPr>
          <a:lstStyle/>
          <a:p>
            <a:pPr algn="just">
              <a:spcBef>
                <a:spcPts val="600"/>
              </a:spcBef>
              <a:spcAft>
                <a:spcPts val="600"/>
              </a:spcAft>
            </a:pPr>
            <a:r>
              <a:rPr lang="ro-RO" b="1" dirty="0">
                <a:latin typeface="Athelas" panose="02000503000000020003" pitchFamily="2" charset="0"/>
              </a:rPr>
              <a:t>DISTRIBUȚIE FOCUS GRUPURI</a:t>
            </a:r>
            <a:r>
              <a:rPr lang="en-GB" b="1" dirty="0">
                <a:latin typeface="Athelas" panose="02000503000000020003" pitchFamily="2" charset="0"/>
              </a:rPr>
              <a:t>:</a:t>
            </a:r>
            <a:endParaRPr lang="ro-RO" dirty="0">
              <a:latin typeface="Athelas" panose="02000503000000020003" pitchFamily="2" charset="0"/>
            </a:endParaRPr>
          </a:p>
          <a:p>
            <a:pPr algn="just">
              <a:spcBef>
                <a:spcPts val="600"/>
              </a:spcBef>
              <a:spcAft>
                <a:spcPts val="600"/>
              </a:spcAft>
            </a:pPr>
            <a:endParaRPr lang="ro-RO" dirty="0">
              <a:latin typeface="Athelas" panose="02000503000000020003" pitchFamily="2" charset="0"/>
            </a:endParaRPr>
          </a:p>
          <a:p>
            <a:pPr algn="just">
              <a:spcBef>
                <a:spcPts val="600"/>
              </a:spcBef>
              <a:spcAft>
                <a:spcPts val="600"/>
              </a:spcAft>
            </a:pPr>
            <a:endParaRPr lang="ro-RO" b="1" i="0" u="none" strike="noStrike" cap="none" dirty="0">
              <a:latin typeface="Athelas" panose="02000503000000020003" pitchFamily="2" charset="0"/>
              <a:ea typeface="Exo"/>
              <a:cs typeface="Exo"/>
              <a:sym typeface="Exo"/>
            </a:endParaRPr>
          </a:p>
          <a:p>
            <a:pPr algn="just">
              <a:spcBef>
                <a:spcPts val="600"/>
              </a:spcBef>
              <a:spcAft>
                <a:spcPts val="600"/>
              </a:spcAft>
            </a:pPr>
            <a:endParaRPr lang="ro-RO" b="1" dirty="0">
              <a:latin typeface="Athelas" panose="02000503000000020003" pitchFamily="2" charset="0"/>
              <a:ea typeface="Exo"/>
              <a:cs typeface="Exo"/>
              <a:sym typeface="Exo"/>
            </a:endParaRPr>
          </a:p>
          <a:p>
            <a:pPr algn="just">
              <a:lnSpc>
                <a:spcPct val="115000"/>
              </a:lnSpc>
              <a:spcBef>
                <a:spcPts val="1200"/>
              </a:spcBef>
              <a:spcAft>
                <a:spcPts val="600"/>
              </a:spcAft>
              <a:tabLst>
                <a:tab pos="5671185" algn="r"/>
              </a:tabLst>
            </a:pPr>
            <a:endParaRPr lang="ro-RO" b="1" i="0" u="none" strike="noStrike" cap="none" dirty="0">
              <a:latin typeface="Athelas" panose="02000503000000020003" pitchFamily="2" charset="0"/>
              <a:ea typeface="Exo"/>
              <a:cs typeface="Exo"/>
              <a:sym typeface="Exo"/>
            </a:endParaRPr>
          </a:p>
          <a:p>
            <a:pPr algn="just">
              <a:lnSpc>
                <a:spcPct val="115000"/>
              </a:lnSpc>
              <a:spcBef>
                <a:spcPts val="1200"/>
              </a:spcBef>
              <a:spcAft>
                <a:spcPts val="600"/>
              </a:spcAft>
              <a:tabLst>
                <a:tab pos="5671185" algn="r"/>
              </a:tabLst>
            </a:pPr>
            <a:r>
              <a:rPr lang="ro-RO" sz="1800" dirty="0">
                <a:effectLst/>
                <a:latin typeface="Athelas" panose="02000503000000020003" pitchFamily="2" charset="0"/>
                <a:ea typeface="Times New Roman" panose="02020603050405020304" pitchFamily="18" charset="0"/>
                <a:cs typeface="Times New Roman" panose="02020603050405020304" pitchFamily="18" charset="0"/>
                <a:sym typeface="Exo"/>
              </a:rPr>
              <a:t>Focus Grupurile au fost realizate online. </a:t>
            </a:r>
            <a:r>
              <a:rPr lang="ro-RO" sz="1800" dirty="0">
                <a:effectLst/>
                <a:latin typeface="Athelas" panose="02000503000000020003" pitchFamily="2" charset="0"/>
                <a:ea typeface="Times New Roman" panose="02020603050405020304" pitchFamily="18" charset="0"/>
                <a:cs typeface="Calibri" panose="020F0502020204030204" pitchFamily="34" charset="0"/>
              </a:rPr>
              <a:t>Moderarea focus grupurilor a fost realizată de către beneficiar, în urma instruirii de către Magenta Consulting. </a:t>
            </a:r>
            <a:r>
              <a:rPr lang="en-US" sz="1800" dirty="0">
                <a:effectLst/>
                <a:latin typeface="Athelas" panose="02000503000000020003" pitchFamily="2" charset="0"/>
                <a:ea typeface="Times New Roman" panose="02020603050405020304" pitchFamily="18" charset="0"/>
                <a:cs typeface="Calibri" panose="020F0502020204030204" pitchFamily="34" charset="0"/>
              </a:rPr>
              <a:t>Focus </a:t>
            </a:r>
            <a:r>
              <a:rPr lang="en-US" sz="1800" dirty="0" err="1">
                <a:effectLst/>
                <a:latin typeface="Athelas" panose="02000503000000020003" pitchFamily="2" charset="0"/>
                <a:ea typeface="Times New Roman" panose="02020603050405020304" pitchFamily="18" charset="0"/>
                <a:cs typeface="Calibri" panose="020F0502020204030204" pitchFamily="34" charset="0"/>
              </a:rPr>
              <a:t>Grupuri</a:t>
            </a:r>
            <a:r>
              <a:rPr lang="ro-RO" sz="1800" dirty="0">
                <a:effectLst/>
                <a:latin typeface="Athelas" panose="02000503000000020003" pitchFamily="2" charset="0"/>
                <a:ea typeface="Times New Roman" panose="02020603050405020304" pitchFamily="18" charset="0"/>
                <a:cs typeface="Calibri" panose="020F0502020204030204" pitchFamily="34" charset="0"/>
              </a:rPr>
              <a:t>le</a:t>
            </a:r>
            <a:r>
              <a:rPr lang="en-US" sz="1800" dirty="0">
                <a:effectLst/>
                <a:latin typeface="Athelas" panose="02000503000000020003" pitchFamily="2" charset="0"/>
                <a:ea typeface="Times New Roman" panose="02020603050405020304" pitchFamily="18" charset="0"/>
                <a:cs typeface="Calibri" panose="020F0502020204030204" pitchFamily="34" charset="0"/>
              </a:rPr>
              <a:t> </a:t>
            </a:r>
            <a:r>
              <a:rPr lang="ro-RO" sz="1800" dirty="0">
                <a:effectLst/>
                <a:latin typeface="Athelas" panose="02000503000000020003" pitchFamily="2" charset="0"/>
                <a:ea typeface="Times New Roman" panose="02020603050405020304" pitchFamily="18" charset="0"/>
                <a:cs typeface="Calibri" panose="020F0502020204030204" pitchFamily="34" charset="0"/>
              </a:rPr>
              <a:t>s-au desfășurat în limba română. </a:t>
            </a:r>
            <a:endParaRPr lang="ro-RO" sz="1800" dirty="0">
              <a:effectLst/>
              <a:highlight>
                <a:srgbClr val="FF0000"/>
              </a:highlight>
              <a:latin typeface="Athelas" panose="02000503000000020003" pitchFamily="2" charset="0"/>
              <a:ea typeface="Times New Roman" panose="02020603050405020304" pitchFamily="18" charset="0"/>
              <a:cs typeface="Times New Roman" panose="02020603050405020304" pitchFamily="18" charset="0"/>
            </a:endParaRPr>
          </a:p>
          <a:p>
            <a:pPr>
              <a:spcBef>
                <a:spcPts val="600"/>
              </a:spcBef>
              <a:spcAft>
                <a:spcPts val="600"/>
              </a:spcAft>
            </a:pPr>
            <a:r>
              <a:rPr lang="ro-RO" b="1" dirty="0">
                <a:latin typeface="Athelas" panose="02000503000000020003" pitchFamily="2" charset="0"/>
                <a:ea typeface="Exo" charset="0"/>
                <a:cs typeface="Exo" charset="0"/>
              </a:rPr>
              <a:t>PERIOADA DE COLECTARE A DATELOR</a:t>
            </a:r>
            <a:r>
              <a:rPr lang="en-US" b="1" dirty="0">
                <a:latin typeface="Athelas" panose="02000503000000020003" pitchFamily="2" charset="0"/>
                <a:ea typeface="Exo" charset="0"/>
                <a:cs typeface="Exo" charset="0"/>
              </a:rPr>
              <a:t>:</a:t>
            </a:r>
            <a:r>
              <a:rPr lang="ro-RO" b="1" dirty="0">
                <a:latin typeface="Athelas" panose="02000503000000020003" pitchFamily="2" charset="0"/>
                <a:ea typeface="Exo" charset="0"/>
                <a:cs typeface="Exo" charset="0"/>
              </a:rPr>
              <a:t> </a:t>
            </a:r>
            <a:r>
              <a:rPr lang="ro-RO" dirty="0">
                <a:latin typeface="Athelas" panose="02000503000000020003" pitchFamily="2" charset="0"/>
                <a:ea typeface="Exo" charset="0"/>
                <a:cs typeface="Exo" charset="0"/>
              </a:rPr>
              <a:t>20 – 27 noiembrie 2024</a:t>
            </a:r>
            <a:endParaRPr lang="ro-MD" dirty="0">
              <a:latin typeface="Athelas" panose="02000503000000020003" pitchFamily="2" charset="0"/>
            </a:endParaRPr>
          </a:p>
        </p:txBody>
      </p:sp>
      <p:graphicFrame>
        <p:nvGraphicFramePr>
          <p:cNvPr id="8" name="Table 7">
            <a:extLst>
              <a:ext uri="{FF2B5EF4-FFF2-40B4-BE49-F238E27FC236}">
                <a16:creationId xmlns:a16="http://schemas.microsoft.com/office/drawing/2014/main" xmlns="" id="{119E50D2-0FC6-1C3C-B7D0-7B62DAACE8C2}"/>
              </a:ext>
            </a:extLst>
          </p:cNvPr>
          <p:cNvGraphicFramePr>
            <a:graphicFrameLocks noGrp="1"/>
          </p:cNvGraphicFramePr>
          <p:nvPr>
            <p:extLst>
              <p:ext uri="{D42A27DB-BD31-4B8C-83A1-F6EECF244321}">
                <p14:modId xmlns:p14="http://schemas.microsoft.com/office/powerpoint/2010/main" val="1081979399"/>
              </p:ext>
            </p:extLst>
          </p:nvPr>
        </p:nvGraphicFramePr>
        <p:xfrm>
          <a:off x="716280" y="2622090"/>
          <a:ext cx="4877130" cy="1691640"/>
        </p:xfrm>
        <a:graphic>
          <a:graphicData uri="http://schemas.openxmlformats.org/drawingml/2006/table">
            <a:tbl>
              <a:tblPr firstRow="1" firstCol="1" bandRow="1"/>
              <a:tblGrid>
                <a:gridCol w="3631984">
                  <a:extLst>
                    <a:ext uri="{9D8B030D-6E8A-4147-A177-3AD203B41FA5}">
                      <a16:colId xmlns:a16="http://schemas.microsoft.com/office/drawing/2014/main" xmlns="" val="865745741"/>
                    </a:ext>
                  </a:extLst>
                </a:gridCol>
                <a:gridCol w="1245146">
                  <a:extLst>
                    <a:ext uri="{9D8B030D-6E8A-4147-A177-3AD203B41FA5}">
                      <a16:colId xmlns:a16="http://schemas.microsoft.com/office/drawing/2014/main" xmlns="" val="2224407044"/>
                    </a:ext>
                  </a:extLst>
                </a:gridCol>
              </a:tblGrid>
              <a:tr h="252000">
                <a:tc>
                  <a:txBody>
                    <a:bodyPr/>
                    <a:lstStyle/>
                    <a:p>
                      <a:pPr algn="ctr" fontAlgn="ctr"/>
                      <a:r>
                        <a:rPr lang="ro-RO" sz="1800" b="1" i="0" u="none" strike="noStrike" dirty="0">
                          <a:solidFill>
                            <a:srgbClr val="000000"/>
                          </a:solidFill>
                          <a:effectLst/>
                          <a:latin typeface="Athelas" panose="02000503000000020003" pitchFamily="2" charset="0"/>
                        </a:rPr>
                        <a:t>Categorie</a:t>
                      </a:r>
                      <a:endParaRPr lang="en-US" sz="1800" b="1" i="0" u="none" strike="noStrike" dirty="0">
                        <a:solidFill>
                          <a:srgbClr val="000000"/>
                        </a:solidFill>
                        <a:effectLst/>
                        <a:latin typeface="Athelas" panose="02000503000000020003" pitchFamily="2" charset="0"/>
                      </a:endParaRPr>
                    </a:p>
                  </a:txBody>
                  <a:tcPr marL="7620" marR="7620" marT="762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D9D9D9"/>
                    </a:solidFill>
                  </a:tcPr>
                </a:tc>
                <a:tc>
                  <a:txBody>
                    <a:bodyPr/>
                    <a:lstStyle/>
                    <a:p>
                      <a:pPr algn="ctr" fontAlgn="ctr"/>
                      <a:r>
                        <a:rPr lang="ro-RO" sz="1800" b="1" i="0" u="none" strike="noStrike" dirty="0">
                          <a:solidFill>
                            <a:srgbClr val="000000"/>
                          </a:solidFill>
                          <a:effectLst/>
                          <a:latin typeface="Athelas" panose="02000503000000020003" pitchFamily="2" charset="0"/>
                        </a:rPr>
                        <a:t>Nr. </a:t>
                      </a:r>
                      <a:endParaRPr lang="en-US" sz="1800" b="1" i="0" u="none" strike="noStrike" dirty="0">
                        <a:solidFill>
                          <a:srgbClr val="000000"/>
                        </a:solidFill>
                        <a:effectLst/>
                        <a:latin typeface="Athelas" panose="02000503000000020003" pitchFamily="2" charset="0"/>
                      </a:endParaRPr>
                    </a:p>
                  </a:txBody>
                  <a:tcPr marL="7620" marR="7620" marT="762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D9D9D9"/>
                    </a:solidFill>
                  </a:tcPr>
                </a:tc>
                <a:extLst>
                  <a:ext uri="{0D108BD9-81ED-4DB2-BD59-A6C34878D82A}">
                    <a16:rowId xmlns:a16="http://schemas.microsoft.com/office/drawing/2014/main" xmlns="" val="3161637738"/>
                  </a:ext>
                </a:extLst>
              </a:tr>
              <a:tr h="252000">
                <a:tc>
                  <a:txBody>
                    <a:bodyPr/>
                    <a:lstStyle/>
                    <a:p>
                      <a:pPr algn="l" fontAlgn="ctr"/>
                      <a:r>
                        <a:rPr lang="ro-RO" sz="1800" b="0" i="0" u="none" strike="noStrike" dirty="0">
                          <a:solidFill>
                            <a:srgbClr val="000000"/>
                          </a:solidFill>
                          <a:effectLst/>
                          <a:latin typeface="Athelas" panose="02000503000000020003" pitchFamily="2" charset="0"/>
                        </a:rPr>
                        <a:t>Scriitori/scriitoare</a:t>
                      </a:r>
                      <a:endParaRPr lang="en-US" sz="1800" b="0" i="0" u="none" strike="noStrike" dirty="0">
                        <a:solidFill>
                          <a:srgbClr val="000000"/>
                        </a:solidFill>
                        <a:effectLst/>
                        <a:latin typeface="Athelas" panose="02000503000000020003" pitchFamily="2" charset="0"/>
                      </a:endParaRPr>
                    </a:p>
                  </a:txBody>
                  <a:tcPr marL="7620" marR="7620" marT="762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fontAlgn="ctr"/>
                      <a:r>
                        <a:rPr lang="ro-RO" sz="1800" b="0" i="0" u="none" strike="noStrike" dirty="0">
                          <a:solidFill>
                            <a:srgbClr val="000000"/>
                          </a:solidFill>
                          <a:effectLst/>
                          <a:latin typeface="Athelas" panose="02000503000000020003" pitchFamily="2" charset="0"/>
                        </a:rPr>
                        <a:t>1</a:t>
                      </a:r>
                      <a:endParaRPr lang="en-US" sz="1800" b="0" i="0" u="none" strike="noStrike" dirty="0">
                        <a:solidFill>
                          <a:srgbClr val="000000"/>
                        </a:solidFill>
                        <a:effectLst/>
                        <a:latin typeface="Athelas" panose="02000503000000020003" pitchFamily="2" charset="0"/>
                      </a:endParaRPr>
                    </a:p>
                  </a:txBody>
                  <a:tcPr marL="7620" marR="7620" marT="762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xmlns="" val="1176004975"/>
                  </a:ext>
                </a:extLst>
              </a:tr>
              <a:tr h="252000">
                <a:tc>
                  <a:txBody>
                    <a:bodyPr/>
                    <a:lstStyle/>
                    <a:p>
                      <a:pPr algn="l" fontAlgn="ctr"/>
                      <a:r>
                        <a:rPr lang="ro-RO" sz="1800" b="0" i="0" u="none" strike="noStrike" dirty="0">
                          <a:solidFill>
                            <a:srgbClr val="000000"/>
                          </a:solidFill>
                          <a:effectLst/>
                          <a:latin typeface="Athelas" panose="02000503000000020003" pitchFamily="2" charset="0"/>
                        </a:rPr>
                        <a:t>Cadre didactice</a:t>
                      </a:r>
                      <a:endParaRPr lang="en-US" sz="1800" b="0" i="0" u="none" strike="noStrike" dirty="0">
                        <a:solidFill>
                          <a:srgbClr val="000000"/>
                        </a:solidFill>
                        <a:effectLst/>
                        <a:latin typeface="Athelas" panose="02000503000000020003" pitchFamily="2" charset="0"/>
                      </a:endParaRPr>
                    </a:p>
                  </a:txBody>
                  <a:tcPr marL="7620" marR="7620" marT="762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fontAlgn="ctr"/>
                      <a:r>
                        <a:rPr lang="ro-RO" sz="1800" b="0" i="0" u="none" strike="noStrike" dirty="0">
                          <a:solidFill>
                            <a:srgbClr val="000000"/>
                          </a:solidFill>
                          <a:effectLst/>
                          <a:latin typeface="Athelas" panose="02000503000000020003" pitchFamily="2" charset="0"/>
                        </a:rPr>
                        <a:t>1</a:t>
                      </a:r>
                      <a:endParaRPr lang="en-US" sz="1800" b="0" i="0" u="none" strike="noStrike" dirty="0">
                        <a:solidFill>
                          <a:srgbClr val="000000"/>
                        </a:solidFill>
                        <a:effectLst/>
                        <a:latin typeface="Athelas" panose="02000503000000020003" pitchFamily="2" charset="0"/>
                      </a:endParaRPr>
                    </a:p>
                  </a:txBody>
                  <a:tcPr marL="7620" marR="7620" marT="762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xmlns="" val="2206068542"/>
                  </a:ext>
                </a:extLst>
              </a:tr>
              <a:tr h="252000">
                <a:tc>
                  <a:txBody>
                    <a:bodyPr/>
                    <a:lstStyle/>
                    <a:p>
                      <a:pPr algn="l" fontAlgn="ctr"/>
                      <a:r>
                        <a:rPr lang="ro-RO" sz="1800" b="0" i="0" u="none" strike="noStrike" dirty="0">
                          <a:solidFill>
                            <a:srgbClr val="000000"/>
                          </a:solidFill>
                          <a:effectLst/>
                          <a:latin typeface="Athelas" panose="02000503000000020003" pitchFamily="2" charset="0"/>
                        </a:rPr>
                        <a:t>Bibliotecari</a:t>
                      </a:r>
                      <a:endParaRPr lang="en-US" sz="1800" b="0" i="0" u="none" strike="noStrike" dirty="0">
                        <a:solidFill>
                          <a:srgbClr val="000000"/>
                        </a:solidFill>
                        <a:effectLst/>
                        <a:latin typeface="Athelas" panose="02000503000000020003" pitchFamily="2" charset="0"/>
                      </a:endParaRPr>
                    </a:p>
                  </a:txBody>
                  <a:tcPr marL="7620" marR="7620" marT="762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fontAlgn="ctr"/>
                      <a:r>
                        <a:rPr lang="ro-RO" sz="1800" b="0" i="0" u="none" strike="noStrike" dirty="0">
                          <a:solidFill>
                            <a:srgbClr val="000000"/>
                          </a:solidFill>
                          <a:effectLst/>
                          <a:latin typeface="Athelas" panose="02000503000000020003" pitchFamily="2" charset="0"/>
                        </a:rPr>
                        <a:t>1</a:t>
                      </a:r>
                      <a:endParaRPr lang="en-US" sz="1800" b="0" i="0" u="none" strike="noStrike" dirty="0">
                        <a:solidFill>
                          <a:srgbClr val="000000"/>
                        </a:solidFill>
                        <a:effectLst/>
                        <a:latin typeface="Athelas" panose="02000503000000020003" pitchFamily="2" charset="0"/>
                      </a:endParaRPr>
                    </a:p>
                  </a:txBody>
                  <a:tcPr marL="7620" marR="7620" marT="762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xmlns="" val="1354622945"/>
                  </a:ext>
                </a:extLst>
              </a:tr>
              <a:tr h="252000">
                <a:tc>
                  <a:txBody>
                    <a:bodyPr/>
                    <a:lstStyle/>
                    <a:p>
                      <a:pPr algn="l" fontAlgn="ctr"/>
                      <a:r>
                        <a:rPr lang="ro-RO" sz="1800" b="0" i="0" u="none" strike="noStrike" dirty="0">
                          <a:solidFill>
                            <a:srgbClr val="000000"/>
                          </a:solidFill>
                          <a:effectLst/>
                          <a:latin typeface="Athelas" panose="02000503000000020003" pitchFamily="2" charset="0"/>
                        </a:rPr>
                        <a:t>Editori</a:t>
                      </a:r>
                      <a:endParaRPr lang="en-US" sz="1800" b="0" i="0" u="none" strike="noStrike" dirty="0">
                        <a:solidFill>
                          <a:srgbClr val="000000"/>
                        </a:solidFill>
                        <a:effectLst/>
                        <a:latin typeface="Athelas" panose="02000503000000020003" pitchFamily="2" charset="0"/>
                      </a:endParaRPr>
                    </a:p>
                  </a:txBody>
                  <a:tcPr marL="7620" marR="7620" marT="762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ctr" fontAlgn="ctr"/>
                      <a:r>
                        <a:rPr lang="ro-RO" sz="1800" b="0" i="0" u="none" strike="noStrike" dirty="0">
                          <a:solidFill>
                            <a:srgbClr val="000000"/>
                          </a:solidFill>
                          <a:effectLst/>
                          <a:latin typeface="Athelas" panose="02000503000000020003" pitchFamily="2" charset="0"/>
                        </a:rPr>
                        <a:t>1</a:t>
                      </a:r>
                      <a:endParaRPr lang="en-US" sz="1800" b="0" i="0" u="none" strike="noStrike" dirty="0">
                        <a:solidFill>
                          <a:srgbClr val="000000"/>
                        </a:solidFill>
                        <a:effectLst/>
                        <a:latin typeface="Athelas" panose="02000503000000020003" pitchFamily="2" charset="0"/>
                      </a:endParaRPr>
                    </a:p>
                  </a:txBody>
                  <a:tcPr marL="7620" marR="7620" marT="762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xmlns="" val="3986864372"/>
                  </a:ext>
                </a:extLst>
              </a:tr>
              <a:tr h="145968">
                <a:tc>
                  <a:txBody>
                    <a:bodyPr/>
                    <a:lstStyle/>
                    <a:p>
                      <a:pPr algn="ctr" fontAlgn="ctr"/>
                      <a:r>
                        <a:rPr lang="ro-RO" sz="1800" b="1" i="0" u="none" strike="noStrike" dirty="0">
                          <a:solidFill>
                            <a:srgbClr val="000000"/>
                          </a:solidFill>
                          <a:effectLst/>
                          <a:latin typeface="Athelas" panose="02000503000000020003" pitchFamily="2" charset="0"/>
                        </a:rPr>
                        <a:t>Total</a:t>
                      </a:r>
                      <a:endParaRPr lang="en-US" sz="1800" b="1" i="0" u="none" strike="noStrike" dirty="0">
                        <a:solidFill>
                          <a:srgbClr val="000000"/>
                        </a:solidFill>
                        <a:effectLst/>
                        <a:latin typeface="Athelas" panose="02000503000000020003" pitchFamily="2" charset="0"/>
                      </a:endParaRPr>
                    </a:p>
                  </a:txBody>
                  <a:tcPr marL="7620" marR="7620" marT="762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accent5">
                        <a:lumMod val="20000"/>
                        <a:lumOff val="80000"/>
                      </a:schemeClr>
                    </a:solidFill>
                  </a:tcPr>
                </a:tc>
                <a:tc>
                  <a:txBody>
                    <a:bodyPr/>
                    <a:lstStyle/>
                    <a:p>
                      <a:pPr algn="ctr" fontAlgn="ctr"/>
                      <a:r>
                        <a:rPr lang="ro-RO" sz="1800" b="1" i="0" u="none" strike="noStrike" dirty="0">
                          <a:solidFill>
                            <a:srgbClr val="000000"/>
                          </a:solidFill>
                          <a:effectLst/>
                          <a:latin typeface="Athelas" panose="02000503000000020003" pitchFamily="2" charset="0"/>
                        </a:rPr>
                        <a:t>4</a:t>
                      </a:r>
                      <a:endParaRPr lang="en-US" sz="1800" b="1" i="0" u="none" strike="noStrike" dirty="0">
                        <a:solidFill>
                          <a:srgbClr val="000000"/>
                        </a:solidFill>
                        <a:effectLst/>
                        <a:latin typeface="Athelas" panose="02000503000000020003" pitchFamily="2" charset="0"/>
                      </a:endParaRPr>
                    </a:p>
                  </a:txBody>
                  <a:tcPr marL="7620" marR="7620" marT="762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563392455"/>
                  </a:ext>
                </a:extLst>
              </a:tr>
            </a:tbl>
          </a:graphicData>
        </a:graphic>
      </p:graphicFrame>
    </p:spTree>
    <p:extLst>
      <p:ext uri="{BB962C8B-B14F-4D97-AF65-F5344CB8AC3E}">
        <p14:creationId xmlns:p14="http://schemas.microsoft.com/office/powerpoint/2010/main" val="4962913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Q20. </a:t>
            </a:r>
            <a:r>
              <a:rPr lang="ro-RO" sz="1800" b="1" dirty="0">
                <a:solidFill>
                  <a:schemeClr val="tx1"/>
                </a:solidFill>
                <a:latin typeface="Athelas" panose="02000503000000020003" pitchFamily="2" charset="0"/>
              </a:rPr>
              <a:t>Cum ați aprecia suficiența instruirilor, seminarelor sau cursurilor de formare profesională în domeniul industriei cărții și lecturii publice în RM? (selectați un răspuns),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p>
        </p:txBody>
      </p:sp>
      <p:pic>
        <p:nvPicPr>
          <p:cNvPr id="3" name="Picture 2">
            <a:extLst>
              <a:ext uri="{FF2B5EF4-FFF2-40B4-BE49-F238E27FC236}">
                <a16:creationId xmlns:a16="http://schemas.microsoft.com/office/drawing/2014/main" xmlns="" id="{15FD24C0-F822-77B5-5B17-F61BAB853D76}"/>
              </a:ext>
            </a:extLst>
          </p:cNvPr>
          <p:cNvPicPr>
            <a:picLocks noChangeAspect="1"/>
          </p:cNvPicPr>
          <p:nvPr/>
        </p:nvPicPr>
        <p:blipFill>
          <a:blip r:embed="rId3"/>
          <a:srcRect l="3352" t="18457" r="36834" b="19915"/>
          <a:stretch/>
        </p:blipFill>
        <p:spPr>
          <a:xfrm>
            <a:off x="304802" y="2231383"/>
            <a:ext cx="5791198" cy="3077713"/>
          </a:xfrm>
          <a:prstGeom prst="rect">
            <a:avLst/>
          </a:prstGeom>
        </p:spPr>
      </p:pic>
      <p:sp>
        <p:nvSpPr>
          <p:cNvPr id="2" name="TextBox 1">
            <a:extLst>
              <a:ext uri="{FF2B5EF4-FFF2-40B4-BE49-F238E27FC236}">
                <a16:creationId xmlns:a16="http://schemas.microsoft.com/office/drawing/2014/main" xmlns="" id="{24803D52-FACE-C625-5573-5CCCAC47FDF0}"/>
              </a:ext>
            </a:extLst>
          </p:cNvPr>
          <p:cNvSpPr txBox="1"/>
          <p:nvPr/>
        </p:nvSpPr>
        <p:spPr>
          <a:xfrm>
            <a:off x="7873179" y="3231630"/>
            <a:ext cx="3480621" cy="1077218"/>
          </a:xfrm>
          <a:prstGeom prst="rect">
            <a:avLst/>
          </a:prstGeom>
          <a:noFill/>
        </p:spPr>
        <p:txBody>
          <a:bodyPr wrap="square" rtlCol="0">
            <a:spAutoFit/>
          </a:bodyPr>
          <a:lstStyle/>
          <a:p>
            <a:r>
              <a:rPr lang="ro-RO" sz="1600" dirty="0">
                <a:latin typeface="Athelas" panose="02000503000000020003" pitchFamily="2" charset="0"/>
              </a:rPr>
              <a:t>Circa două treimi dintre respondenți (67%) apreciază suficiența instruirilor, seminarelor sau cursurilor de formare profesională ca fiind una bună. </a:t>
            </a:r>
          </a:p>
        </p:txBody>
      </p:sp>
    </p:spTree>
    <p:extLst>
      <p:ext uri="{BB962C8B-B14F-4D97-AF65-F5344CB8AC3E}">
        <p14:creationId xmlns:p14="http://schemas.microsoft.com/office/powerpoint/2010/main" val="42785330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Q20. </a:t>
            </a:r>
            <a:r>
              <a:rPr lang="ro-RO" sz="1800" b="1" dirty="0">
                <a:solidFill>
                  <a:schemeClr val="tx1"/>
                </a:solidFill>
                <a:latin typeface="Athelas" panose="02000503000000020003" pitchFamily="2" charset="0"/>
              </a:rPr>
              <a:t>Cum ați aprecia suficiența instruirilor, seminarelor sau cursurilor de formare profesională în domeniul industriei cărții și lecturii publice în RM? (selectați un răspuns),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8" name="Rectangle 7">
            <a:extLst>
              <a:ext uri="{FF2B5EF4-FFF2-40B4-BE49-F238E27FC236}">
                <a16:creationId xmlns:a16="http://schemas.microsoft.com/office/drawing/2014/main" xmlns="" id="{A542AA5C-447B-3DA7-5554-81608E37B48A}"/>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2" name="Table 1">
            <a:extLst>
              <a:ext uri="{FF2B5EF4-FFF2-40B4-BE49-F238E27FC236}">
                <a16:creationId xmlns:a16="http://schemas.microsoft.com/office/drawing/2014/main" xmlns="" id="{2D681AFC-27DB-AA64-B0FA-3B0A900C3C7B}"/>
              </a:ext>
            </a:extLst>
          </p:cNvPr>
          <p:cNvGraphicFramePr>
            <a:graphicFrameLocks noGrp="1"/>
          </p:cNvGraphicFramePr>
          <p:nvPr>
            <p:extLst>
              <p:ext uri="{D42A27DB-BD31-4B8C-83A1-F6EECF244321}">
                <p14:modId xmlns:p14="http://schemas.microsoft.com/office/powerpoint/2010/main" val="1446257631"/>
              </p:ext>
            </p:extLst>
          </p:nvPr>
        </p:nvGraphicFramePr>
        <p:xfrm>
          <a:off x="304802" y="1338713"/>
          <a:ext cx="11048998" cy="4863055"/>
        </p:xfrm>
        <a:graphic>
          <a:graphicData uri="http://schemas.openxmlformats.org/drawingml/2006/table">
            <a:tbl>
              <a:tblPr/>
              <a:tblGrid>
                <a:gridCol w="1076958">
                  <a:extLst>
                    <a:ext uri="{9D8B030D-6E8A-4147-A177-3AD203B41FA5}">
                      <a16:colId xmlns:a16="http://schemas.microsoft.com/office/drawing/2014/main" xmlns="" val="1508581021"/>
                    </a:ext>
                  </a:extLst>
                </a:gridCol>
                <a:gridCol w="3048000">
                  <a:extLst>
                    <a:ext uri="{9D8B030D-6E8A-4147-A177-3AD203B41FA5}">
                      <a16:colId xmlns:a16="http://schemas.microsoft.com/office/drawing/2014/main" xmlns="" val="2248903579"/>
                    </a:ext>
                  </a:extLst>
                </a:gridCol>
                <a:gridCol w="416560">
                  <a:extLst>
                    <a:ext uri="{9D8B030D-6E8A-4147-A177-3AD203B41FA5}">
                      <a16:colId xmlns:a16="http://schemas.microsoft.com/office/drawing/2014/main" xmlns="" val="1318247077"/>
                    </a:ext>
                  </a:extLst>
                </a:gridCol>
                <a:gridCol w="1301496">
                  <a:extLst>
                    <a:ext uri="{9D8B030D-6E8A-4147-A177-3AD203B41FA5}">
                      <a16:colId xmlns:a16="http://schemas.microsoft.com/office/drawing/2014/main" xmlns="" val="1886646876"/>
                    </a:ext>
                  </a:extLst>
                </a:gridCol>
                <a:gridCol w="1301496">
                  <a:extLst>
                    <a:ext uri="{9D8B030D-6E8A-4147-A177-3AD203B41FA5}">
                      <a16:colId xmlns:a16="http://schemas.microsoft.com/office/drawing/2014/main" xmlns="" val="3444457552"/>
                    </a:ext>
                  </a:extLst>
                </a:gridCol>
                <a:gridCol w="1301496">
                  <a:extLst>
                    <a:ext uri="{9D8B030D-6E8A-4147-A177-3AD203B41FA5}">
                      <a16:colId xmlns:a16="http://schemas.microsoft.com/office/drawing/2014/main" xmlns="" val="1722939607"/>
                    </a:ext>
                  </a:extLst>
                </a:gridCol>
                <a:gridCol w="1301496">
                  <a:extLst>
                    <a:ext uri="{9D8B030D-6E8A-4147-A177-3AD203B41FA5}">
                      <a16:colId xmlns:a16="http://schemas.microsoft.com/office/drawing/2014/main" xmlns="" val="2603618938"/>
                    </a:ext>
                  </a:extLst>
                </a:gridCol>
                <a:gridCol w="1301496">
                  <a:extLst>
                    <a:ext uri="{9D8B030D-6E8A-4147-A177-3AD203B41FA5}">
                      <a16:colId xmlns:a16="http://schemas.microsoft.com/office/drawing/2014/main" xmlns="" val="1757145498"/>
                    </a:ext>
                  </a:extLst>
                </a:gridCol>
              </a:tblGrid>
              <a:tr h="0">
                <a:tc gridSpan="2">
                  <a:txBody>
                    <a:bodyPr/>
                    <a:lstStyle/>
                    <a:p>
                      <a:pPr algn="ctr" fontAlgn="ctr"/>
                      <a:r>
                        <a:rPr lang="en-US" sz="1200" b="1" i="0" u="none" strike="noStrike">
                          <a:solidFill>
                            <a:srgbClr val="000000"/>
                          </a:solidFill>
                          <a:effectLst/>
                          <a:latin typeface="Athelas" panose="02000503000000020003" pitchFamily="2" charset="0"/>
                        </a:rPr>
                        <a:t>% pe rând</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a:txBody>
                    <a:bodyPr/>
                    <a:lstStyle/>
                    <a:p>
                      <a:pPr algn="ctr" fontAlgn="ctr"/>
                      <a:r>
                        <a:rPr lang="en-US" sz="1200" b="1" i="0" u="none" strike="noStrike" dirty="0">
                          <a:solidFill>
                            <a:srgbClr val="000000"/>
                          </a:solidFill>
                          <a:effectLst/>
                          <a:latin typeface="Athelas" panose="02000503000000020003" pitchFamily="2" charset="0"/>
                        </a:rPr>
                        <a:t>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err="1">
                          <a:solidFill>
                            <a:srgbClr val="000000"/>
                          </a:solidFill>
                          <a:effectLst/>
                          <a:latin typeface="Athelas" panose="02000503000000020003" pitchFamily="2" charset="0"/>
                        </a:rPr>
                        <a:t>Foarte</a:t>
                      </a:r>
                      <a:r>
                        <a:rPr lang="en-US" sz="1200" b="1" i="0" u="none" strike="noStrike" dirty="0">
                          <a:solidFill>
                            <a:srgbClr val="000000"/>
                          </a:solidFill>
                          <a:effectLst/>
                          <a:latin typeface="Athelas" panose="02000503000000020003" pitchFamily="2" charset="0"/>
                        </a:rPr>
                        <a:t> </a:t>
                      </a:r>
                      <a:r>
                        <a:rPr lang="en-US" sz="1200" b="1" i="0" u="none" strike="noStrike" dirty="0" err="1">
                          <a:solidFill>
                            <a:srgbClr val="000000"/>
                          </a:solidFill>
                          <a:effectLst/>
                          <a:latin typeface="Athelas" panose="02000503000000020003" pitchFamily="2" charset="0"/>
                        </a:rPr>
                        <a:t>bună</a:t>
                      </a:r>
                      <a:endParaRPr lang="en-US" sz="1200" b="1" i="0" u="none" strike="noStrike" dirty="0">
                        <a:solidFill>
                          <a:srgbClr val="000000"/>
                        </a:solidFill>
                        <a:effectLst/>
                        <a:latin typeface="Athelas" panose="02000503000000020003" pitchFamily="2" charset="0"/>
                      </a:endParaRP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Oarecum bună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Satisfăcătoare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Nesatisfăcătoare </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Nu știu / Fără răspuns</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511048025"/>
                  </a:ext>
                </a:extLst>
              </a:tr>
              <a:tr h="0">
                <a:tc gridSpan="2">
                  <a:txBody>
                    <a:bodyPr/>
                    <a:lstStyle/>
                    <a:p>
                      <a:pPr algn="ctr" fontAlgn="b"/>
                      <a:r>
                        <a:rPr lang="en-US" sz="1200" b="1" i="0" u="none" strike="noStrike">
                          <a:solidFill>
                            <a:srgbClr val="000000"/>
                          </a:solidFill>
                          <a:effectLst/>
                          <a:latin typeface="Athelas" panose="02000503000000020003" pitchFamily="2" charset="0"/>
                        </a:rPr>
                        <a:t>Total</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1200" b="1" i="0" u="none" strike="noStrike">
                          <a:solidFill>
                            <a:srgbClr val="000000"/>
                          </a:solidFill>
                          <a:effectLst/>
                          <a:latin typeface="Athelas" panose="02000503000000020003" pitchFamily="2" charset="0"/>
                        </a:rPr>
                        <a:t>248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18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1803132530"/>
                  </a:ext>
                </a:extLst>
              </a:tr>
              <a:tr h="0">
                <a:tc rowSpan="2">
                  <a:txBody>
                    <a:bodyPr/>
                    <a:lstStyle/>
                    <a:p>
                      <a:pPr algn="ctr" fontAlgn="ctr"/>
                      <a:r>
                        <a:rPr lang="en-US" sz="1200" b="0" i="0" u="none" strike="noStrike">
                          <a:solidFill>
                            <a:srgbClr val="000000"/>
                          </a:solidFill>
                          <a:effectLst/>
                          <a:latin typeface="Athelas" panose="02000503000000020003" pitchFamily="2" charset="0"/>
                        </a:rPr>
                        <a:t>Gen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Femeie</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234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9EBB0"/>
                    </a:solidFill>
                  </a:tcPr>
                </a:tc>
                <a:tc>
                  <a:txBody>
                    <a:bodyPr/>
                    <a:lstStyle/>
                    <a:p>
                      <a:pPr algn="ctr" fontAlgn="ctr"/>
                      <a:r>
                        <a:rPr lang="en-US" sz="1200" b="0" i="0" u="none" strike="noStrike" dirty="0">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5EAAD"/>
                    </a:solidFill>
                  </a:tcPr>
                </a:tc>
                <a:tc>
                  <a:txBody>
                    <a:bodyPr/>
                    <a:lstStyle/>
                    <a:p>
                      <a:pPr algn="ctr" fontAlgn="ctr"/>
                      <a:r>
                        <a:rPr lang="en-US" sz="1200" b="0" i="0" u="none" strike="noStrike" dirty="0">
                          <a:solidFill>
                            <a:srgbClr val="000000"/>
                          </a:solidFill>
                          <a:effectLst/>
                          <a:latin typeface="Athelas" panose="02000503000000020003" pitchFamily="2" charset="0"/>
                        </a:rPr>
                        <a:t>18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F6D9"/>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FCF1"/>
                    </a:solidFill>
                  </a:tcPr>
                </a:tc>
                <a:extLst>
                  <a:ext uri="{0D108BD9-81ED-4DB2-BD59-A6C34878D82A}">
                    <a16:rowId xmlns:a16="http://schemas.microsoft.com/office/drawing/2014/main" xmlns="" val="277095939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Bărbat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0FCF2"/>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BF7DF"/>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BF7DF"/>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2EDB9"/>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2EDB9"/>
                    </a:solidFill>
                  </a:tcPr>
                </a:tc>
                <a:extLst>
                  <a:ext uri="{0D108BD9-81ED-4DB2-BD59-A6C34878D82A}">
                    <a16:rowId xmlns:a16="http://schemas.microsoft.com/office/drawing/2014/main" xmlns="" val="1895866632"/>
                  </a:ext>
                </a:extLst>
              </a:tr>
              <a:tr h="0">
                <a:tc rowSpan="3">
                  <a:txBody>
                    <a:bodyPr/>
                    <a:lstStyle/>
                    <a:p>
                      <a:pPr algn="ctr" fontAlgn="ctr"/>
                      <a:r>
                        <a:rPr lang="en-US" sz="1200" b="0" i="0" u="none" strike="noStrike">
                          <a:solidFill>
                            <a:srgbClr val="000000"/>
                          </a:solidFill>
                          <a:effectLst/>
                          <a:latin typeface="Athelas" panose="02000503000000020003" pitchFamily="2" charset="0"/>
                        </a:rPr>
                        <a:t>Vârstă</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18-35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1200" b="0" i="0" u="none" strike="noStrike" dirty="0">
                          <a:solidFill>
                            <a:srgbClr val="000000"/>
                          </a:solidFill>
                          <a:effectLst/>
                          <a:latin typeface="Athelas" panose="02000503000000020003" pitchFamily="2" charset="0"/>
                        </a:rPr>
                        <a:t>50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extLst>
                  <a:ext uri="{0D108BD9-81ED-4DB2-BD59-A6C34878D82A}">
                    <a16:rowId xmlns:a16="http://schemas.microsoft.com/office/drawing/2014/main" xmlns="" val="146725010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36-55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1200" b="0" i="0" u="none" strike="noStrike" dirty="0">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1F1"/>
                    </a:solidFill>
                  </a:tcPr>
                </a:tc>
                <a:extLst>
                  <a:ext uri="{0D108BD9-81ED-4DB2-BD59-A6C34878D82A}">
                    <a16:rowId xmlns:a16="http://schemas.microsoft.com/office/drawing/2014/main" xmlns="" val="27079991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Peste 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7B7B7"/>
                    </a:solid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1200" b="0" i="0" u="none" strike="noStrike" dirty="0">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CDCDC"/>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3798715702"/>
                  </a:ext>
                </a:extLst>
              </a:tr>
              <a:tr h="0">
                <a:tc rowSpan="4">
                  <a:txBody>
                    <a:bodyPr/>
                    <a:lstStyle/>
                    <a:p>
                      <a:pPr algn="ctr" fontAlgn="ctr"/>
                      <a:r>
                        <a:rPr lang="en-US" sz="1200" b="0" i="0" u="none" strike="noStrike">
                          <a:solidFill>
                            <a:srgbClr val="000000"/>
                          </a:solidFill>
                          <a:effectLst/>
                          <a:latin typeface="Athelas" panose="02000503000000020003" pitchFamily="2" charset="0"/>
                        </a:rPr>
                        <a:t>Ocupație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Bibliotecar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199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CE8A5"/>
                    </a:solidFill>
                  </a:tcPr>
                </a:tc>
                <a:tc>
                  <a:txBody>
                    <a:bodyPr/>
                    <a:lstStyle/>
                    <a:p>
                      <a:pPr algn="ctr" fontAlgn="ctr"/>
                      <a:r>
                        <a:rPr lang="en-US" sz="1200" b="0"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5EAAD"/>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F6DA"/>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EF8"/>
                    </a:solidFill>
                  </a:tcPr>
                </a:tc>
                <a:extLst>
                  <a:ext uri="{0D108BD9-81ED-4DB2-BD59-A6C34878D82A}">
                    <a16:rowId xmlns:a16="http://schemas.microsoft.com/office/drawing/2014/main" xmlns="" val="237752195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Editor / Traducător / Distribuitor / Scriitor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FAEB"/>
                    </a:solid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F0C4"/>
                    </a:solidFill>
                  </a:tcPr>
                </a:tc>
                <a:tc>
                  <a:txBody>
                    <a:bodyPr/>
                    <a:lstStyle/>
                    <a:p>
                      <a:pPr algn="ctr" fontAlgn="ctr"/>
                      <a:r>
                        <a:rPr lang="en-US" sz="1200" b="0" i="0" u="none" strike="noStrike" dirty="0">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F3D1"/>
                    </a:solidFill>
                  </a:tcPr>
                </a:tc>
                <a:tc>
                  <a:txBody>
                    <a:bodyPr/>
                    <a:lstStyle/>
                    <a:p>
                      <a:pPr algn="ctr" fontAlgn="ctr"/>
                      <a:r>
                        <a:rPr lang="en-US" sz="1200" b="0" i="0" u="none" strike="noStrike" dirty="0">
                          <a:solidFill>
                            <a:srgbClr val="000000"/>
                          </a:solidFill>
                          <a:effectLst/>
                          <a:latin typeface="Athelas" panose="02000503000000020003" pitchFamily="2" charset="0"/>
                        </a:rPr>
                        <a:t>16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E"/>
                    </a:solid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F0C4"/>
                    </a:solidFill>
                  </a:tcPr>
                </a:tc>
                <a:extLst>
                  <a:ext uri="{0D108BD9-81ED-4DB2-BD59-A6C34878D82A}">
                    <a16:rowId xmlns:a16="http://schemas.microsoft.com/office/drawing/2014/main" xmlns="" val="216859891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Cadru didactic</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1200" b="0" i="0" u="none" strike="noStrike">
                          <a:solidFill>
                            <a:srgbClr val="000000"/>
                          </a:solidFill>
                          <a:effectLst/>
                          <a:latin typeface="Athelas" panose="02000503000000020003" pitchFamily="2" charset="0"/>
                        </a:rPr>
                        <a:t>40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9E8A2"/>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F6DB"/>
                    </a:solidFill>
                  </a:tcPr>
                </a:tc>
                <a:tc>
                  <a:txBody>
                    <a:bodyPr/>
                    <a:lstStyle/>
                    <a:p>
                      <a:pPr algn="ctr" fontAlgn="ctr"/>
                      <a:r>
                        <a:rPr lang="en-US" sz="1200" b="0" i="0" u="none" strike="noStrike" dirty="0">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FAEC"/>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FAEC"/>
                    </a:solidFill>
                  </a:tcPr>
                </a:tc>
                <a:extLst>
                  <a:ext uri="{0D108BD9-81ED-4DB2-BD59-A6C34878D82A}">
                    <a16:rowId xmlns:a16="http://schemas.microsoft.com/office/drawing/2014/main" xmlns="" val="375216138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Alta</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7FAE9"/>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9F3CE"/>
                    </a:solidFill>
                  </a:tcPr>
                </a:tc>
                <a:tc>
                  <a:txBody>
                    <a:bodyPr/>
                    <a:lstStyle/>
                    <a:p>
                      <a:pPr algn="ctr" fontAlgn="ctr"/>
                      <a:r>
                        <a:rPr lang="en-US" sz="1200" b="0" i="0" u="none" strike="noStrike" dirty="0">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9F3CE"/>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9F3CE"/>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9F3CE"/>
                    </a:solidFill>
                  </a:tcPr>
                </a:tc>
                <a:extLst>
                  <a:ext uri="{0D108BD9-81ED-4DB2-BD59-A6C34878D82A}">
                    <a16:rowId xmlns:a16="http://schemas.microsoft.com/office/drawing/2014/main" xmlns="" val="3329994271"/>
                  </a:ext>
                </a:extLst>
              </a:tr>
              <a:tr h="0">
                <a:tc rowSpan="4">
                  <a:txBody>
                    <a:bodyPr/>
                    <a:lstStyle/>
                    <a:p>
                      <a:pPr algn="ctr" fontAlgn="ctr"/>
                      <a:r>
                        <a:rPr lang="en-US" sz="1200" b="0" i="0" u="none" strike="noStrike">
                          <a:solidFill>
                            <a:srgbClr val="000000"/>
                          </a:solidFill>
                          <a:effectLst/>
                          <a:latin typeface="Athelas" panose="02000503000000020003" pitchFamily="2" charset="0"/>
                        </a:rPr>
                        <a:t>Sectorul instituției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De stat - biblioteci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1200" b="0"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C0C0"/>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extLst>
                  <a:ext uri="{0D108BD9-81ED-4DB2-BD59-A6C34878D82A}">
                    <a16:rowId xmlns:a16="http://schemas.microsoft.com/office/drawing/2014/main" xmlns="" val="3731879368"/>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primar/mediu</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1200" b="0"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1200" b="0" i="0" u="none" strike="noStrike" dirty="0">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273618683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superior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1200" b="0" i="0" u="none" strike="noStrike" dirty="0">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1200" b="0" i="0" u="none" strike="noStrike" dirty="0">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171817309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Privat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EEEEE"/>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7E7E7"/>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7E7E7"/>
                    </a:solidFill>
                  </a:tcPr>
                </a:tc>
                <a:tc>
                  <a:txBody>
                    <a:bodyPr/>
                    <a:lstStyle/>
                    <a:p>
                      <a:pPr algn="ctr" fontAlgn="ctr"/>
                      <a:r>
                        <a:rPr lang="en-US" sz="1200" b="0" i="0" u="none" strike="noStrike">
                          <a:solidFill>
                            <a:srgbClr val="000000"/>
                          </a:solidFill>
                          <a:effectLst/>
                          <a:latin typeface="Athelas" panose="02000503000000020003" pitchFamily="2" charset="0"/>
                        </a:rPr>
                        <a:t>27</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1D1D1"/>
                    </a:solidFill>
                  </a:tcPr>
                </a:tc>
                <a:extLst>
                  <a:ext uri="{0D108BD9-81ED-4DB2-BD59-A6C34878D82A}">
                    <a16:rowId xmlns:a16="http://schemas.microsoft.com/office/drawing/2014/main" xmlns="" val="1087620169"/>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poziția actuală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74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1EDB8"/>
                    </a:solid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FE9A7"/>
                    </a:solidFill>
                  </a:tcPr>
                </a:tc>
                <a:tc>
                  <a:txBody>
                    <a:bodyPr/>
                    <a:lstStyle/>
                    <a:p>
                      <a:pPr algn="ctr" fontAlgn="ctr"/>
                      <a:r>
                        <a:rPr lang="en-US" sz="1200" b="0" i="0" u="none" strike="noStrike" dirty="0">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FCF1"/>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FBED"/>
                    </a:solidFill>
                  </a:tcPr>
                </a:tc>
                <a:tc>
                  <a:txBody>
                    <a:bodyPr/>
                    <a:lstStyle/>
                    <a:p>
                      <a:pPr algn="ctr" fontAlgn="ctr"/>
                      <a:r>
                        <a:rPr lang="en-US" sz="1200" b="0" i="0" u="none" strike="noStrike" dirty="0">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F8E3"/>
                    </a:solidFill>
                  </a:tcPr>
                </a:tc>
                <a:extLst>
                  <a:ext uri="{0D108BD9-81ED-4DB2-BD59-A6C34878D82A}">
                    <a16:rowId xmlns:a16="http://schemas.microsoft.com/office/drawing/2014/main" xmlns="" val="211827132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F1C5"/>
                    </a:solidFill>
                  </a:tcPr>
                </a:tc>
                <a:tc>
                  <a:txBody>
                    <a:bodyPr/>
                    <a:lstStyle/>
                    <a:p>
                      <a:pPr algn="ctr" fontAlgn="ctr"/>
                      <a:r>
                        <a:rPr lang="en-US" sz="1200" b="0" i="0" u="none" strike="noStrike">
                          <a:solidFill>
                            <a:srgbClr val="000000"/>
                          </a:solidFill>
                          <a:effectLst/>
                          <a:latin typeface="Athelas" panose="02000503000000020003" pitchFamily="2" charset="0"/>
                        </a:rPr>
                        <a:t>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8EBB0"/>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FBEF"/>
                    </a:solidFill>
                  </a:tcPr>
                </a:tc>
                <a:extLst>
                  <a:ext uri="{0D108BD9-81ED-4DB2-BD59-A6C34878D82A}">
                    <a16:rowId xmlns:a16="http://schemas.microsoft.com/office/drawing/2014/main" xmlns="" val="22763456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CE8A5"/>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7EBAF"/>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F3CD"/>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70710885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F6DB"/>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BECB2"/>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F3D0"/>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F9E7"/>
                    </a:solidFill>
                  </a:tcPr>
                </a:tc>
                <a:tc>
                  <a:txBody>
                    <a:bodyPr/>
                    <a:lstStyle/>
                    <a:p>
                      <a:pPr algn="ctr" fontAlgn="ctr"/>
                      <a:r>
                        <a:rPr lang="en-US" sz="1200" b="0" i="0" u="none" strike="noStrike" dirty="0">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F6DB"/>
                    </a:solidFill>
                  </a:tcPr>
                </a:tc>
                <a:extLst>
                  <a:ext uri="{0D108BD9-81ED-4DB2-BD59-A6C34878D82A}">
                    <a16:rowId xmlns:a16="http://schemas.microsoft.com/office/drawing/2014/main" xmlns="" val="251515789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6EEBD"/>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8F6DB"/>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EFA"/>
                    </a:solidFill>
                  </a:tcPr>
                </a:tc>
                <a:extLst>
                  <a:ext uri="{0D108BD9-81ED-4DB2-BD59-A6C34878D82A}">
                    <a16:rowId xmlns:a16="http://schemas.microsoft.com/office/drawing/2014/main" xmlns="" val="2736681443"/>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domeniul industriei cărții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55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C3C3"/>
                    </a:solid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EFEF"/>
                    </a:solidFill>
                  </a:tcPr>
                </a:tc>
                <a:tc>
                  <a:txBody>
                    <a:bodyPr/>
                    <a:lstStyle/>
                    <a:p>
                      <a:pPr algn="ctr" fontAlgn="ctr"/>
                      <a:r>
                        <a:rPr lang="en-US" sz="1200" b="0" i="0" u="none" strike="noStrike" dirty="0">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EFEF"/>
                    </a:solidFill>
                  </a:tcPr>
                </a:tc>
                <a:extLst>
                  <a:ext uri="{0D108BD9-81ED-4DB2-BD59-A6C34878D82A}">
                    <a16:rowId xmlns:a16="http://schemas.microsoft.com/office/drawing/2014/main" xmlns="" val="115906609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1200" b="0" i="0" u="none" strike="noStrike">
                          <a:solidFill>
                            <a:srgbClr val="000000"/>
                          </a:solidFill>
                          <a:effectLst/>
                          <a:latin typeface="Athelas" panose="02000503000000020003" pitchFamily="2" charset="0"/>
                        </a:rPr>
                        <a:t>28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1200" b="0" i="0" u="none" strike="noStrike" dirty="0">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dirty="0">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extLst>
                  <a:ext uri="{0D108BD9-81ED-4DB2-BD59-A6C34878D82A}">
                    <a16:rowId xmlns:a16="http://schemas.microsoft.com/office/drawing/2014/main" xmlns="" val="232553956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C3C3"/>
                    </a:solid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extLst>
                  <a:ext uri="{0D108BD9-81ED-4DB2-BD59-A6C34878D82A}">
                    <a16:rowId xmlns:a16="http://schemas.microsoft.com/office/drawing/2014/main" xmlns="" val="123315073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tc>
                  <a:txBody>
                    <a:bodyPr/>
                    <a:lstStyle/>
                    <a:p>
                      <a:pPr algn="ctr" fontAlgn="ctr"/>
                      <a:r>
                        <a:rPr lang="en-US" sz="1200" b="0" i="0" u="none" strike="noStrike" dirty="0">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E3E3"/>
                    </a:solidFill>
                  </a:tcPr>
                </a:tc>
                <a:extLst>
                  <a:ext uri="{0D108BD9-81ED-4DB2-BD59-A6C34878D82A}">
                    <a16:rowId xmlns:a16="http://schemas.microsoft.com/office/drawing/2014/main" xmlns="" val="50040168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1200" b="0" i="0" u="none" strike="noStrike">
                          <a:solidFill>
                            <a:srgbClr val="000000"/>
                          </a:solidFill>
                          <a:effectLst/>
                          <a:latin typeface="Athelas" panose="02000503000000020003" pitchFamily="2" charset="0"/>
                        </a:rPr>
                        <a:t>32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1200" b="0" i="0" u="none" strike="noStrike" dirty="0">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1200" b="0" i="0" u="none" strike="noStrike" dirty="0">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BFB"/>
                    </a:solidFill>
                  </a:tcPr>
                </a:tc>
                <a:extLst>
                  <a:ext uri="{0D108BD9-81ED-4DB2-BD59-A6C34878D82A}">
                    <a16:rowId xmlns:a16="http://schemas.microsoft.com/office/drawing/2014/main" xmlns="" val="1277909547"/>
                  </a:ext>
                </a:extLst>
              </a:tr>
            </a:tbl>
          </a:graphicData>
        </a:graphic>
      </p:graphicFrame>
    </p:spTree>
    <p:extLst>
      <p:ext uri="{BB962C8B-B14F-4D97-AF65-F5344CB8AC3E}">
        <p14:creationId xmlns:p14="http://schemas.microsoft.com/office/powerpoint/2010/main" val="34699736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CF9E5B9-6966-97DB-1AEE-B88E3494130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F084A844-75DE-CEEC-DD0C-60A2878B3826}"/>
              </a:ext>
            </a:extLst>
          </p:cNvPr>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Q21. </a:t>
            </a:r>
            <a:r>
              <a:rPr lang="ro-RO" sz="1800" b="1" dirty="0">
                <a:solidFill>
                  <a:schemeClr val="tx1"/>
                </a:solidFill>
                <a:latin typeface="Athelas" panose="02000503000000020003" pitchFamily="2" charset="0"/>
              </a:rPr>
              <a:t>În ce măsură sunteți interesat/ă în participarea la instruiri, seminare sau cursuri de formare profesională în domeniul industriei cărții și lecturii publice în RM în următorii 2 ani? (selectați un răspuns),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p>
        </p:txBody>
      </p:sp>
      <p:pic>
        <p:nvPicPr>
          <p:cNvPr id="3" name="Picture 2">
            <a:extLst>
              <a:ext uri="{FF2B5EF4-FFF2-40B4-BE49-F238E27FC236}">
                <a16:creationId xmlns:a16="http://schemas.microsoft.com/office/drawing/2014/main" xmlns="" id="{FF225227-93CB-DADB-4A9E-62617F5EF616}"/>
              </a:ext>
            </a:extLst>
          </p:cNvPr>
          <p:cNvPicPr>
            <a:picLocks noChangeAspect="1"/>
          </p:cNvPicPr>
          <p:nvPr/>
        </p:nvPicPr>
        <p:blipFill>
          <a:blip r:embed="rId3"/>
          <a:srcRect l="2130" t="19483" r="31726" b="17291"/>
          <a:stretch/>
        </p:blipFill>
        <p:spPr>
          <a:xfrm>
            <a:off x="304802" y="2353469"/>
            <a:ext cx="5791198" cy="3008640"/>
          </a:xfrm>
          <a:prstGeom prst="rect">
            <a:avLst/>
          </a:prstGeom>
        </p:spPr>
      </p:pic>
      <p:sp>
        <p:nvSpPr>
          <p:cNvPr id="2" name="TextBox 1">
            <a:extLst>
              <a:ext uri="{FF2B5EF4-FFF2-40B4-BE49-F238E27FC236}">
                <a16:creationId xmlns:a16="http://schemas.microsoft.com/office/drawing/2014/main" xmlns="" id="{B4541823-288E-35DF-8524-16405B5495CC}"/>
              </a:ext>
            </a:extLst>
          </p:cNvPr>
          <p:cNvSpPr txBox="1"/>
          <p:nvPr/>
        </p:nvSpPr>
        <p:spPr>
          <a:xfrm>
            <a:off x="7873179" y="3196069"/>
            <a:ext cx="3480621" cy="1323439"/>
          </a:xfrm>
          <a:prstGeom prst="rect">
            <a:avLst/>
          </a:prstGeom>
          <a:noFill/>
        </p:spPr>
        <p:txBody>
          <a:bodyPr wrap="square" rtlCol="0">
            <a:spAutoFit/>
          </a:bodyPr>
          <a:lstStyle/>
          <a:p>
            <a:pPr algn="just"/>
            <a:r>
              <a:rPr lang="ro-RO" sz="1600" dirty="0">
                <a:latin typeface="Athelas" panose="02000503000000020003" pitchFamily="2" charset="0"/>
              </a:rPr>
              <a:t>Majoritatea respondenților (93%) au declarat că sunt interesați în participarea la instruiri, seminare sau cursuri de formare profesională în următorii 2 ani.</a:t>
            </a:r>
          </a:p>
        </p:txBody>
      </p:sp>
    </p:spTree>
    <p:extLst>
      <p:ext uri="{BB962C8B-B14F-4D97-AF65-F5344CB8AC3E}">
        <p14:creationId xmlns:p14="http://schemas.microsoft.com/office/powerpoint/2010/main" val="6167624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46E9C34-D327-9D50-7AF4-EBD915C2431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130C03AB-4525-9049-88EE-7B85774EBDD9}"/>
              </a:ext>
            </a:extLst>
          </p:cNvPr>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Q21. </a:t>
            </a:r>
            <a:r>
              <a:rPr lang="ro-RO" sz="1800" b="1" dirty="0">
                <a:solidFill>
                  <a:schemeClr val="tx1"/>
                </a:solidFill>
                <a:latin typeface="Athelas" panose="02000503000000020003" pitchFamily="2" charset="0"/>
              </a:rPr>
              <a:t>În ce măsură sunteți interesat/ă în participarea la instruiri, seminare sau cursuri de formare profesională în domeniul industriei cărții și lecturii publice în RM în următorii 2 ani? (selectați un răspuns),</a:t>
            </a:r>
            <a:r>
              <a:rPr lang="ro-RO" sz="1800" b="1" dirty="0">
                <a:solidFill>
                  <a:schemeClr val="tx1">
                    <a:lumMod val="95000"/>
                    <a:lumOff val="5000"/>
                  </a:schemeClr>
                </a:solidFill>
                <a:latin typeface="Athelas" panose="02000503000000020003" pitchFamily="2" charset="0"/>
                <a:ea typeface="Exo" charset="0"/>
                <a:cs typeface="Exo" charset="0"/>
              </a:rPr>
              <a:t>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8" name="Rectangle 7">
            <a:extLst>
              <a:ext uri="{FF2B5EF4-FFF2-40B4-BE49-F238E27FC236}">
                <a16:creationId xmlns:a16="http://schemas.microsoft.com/office/drawing/2014/main" xmlns="" id="{D0B4DB34-0F04-E6E6-5AE1-400B0FEBC217}"/>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2" name="Table 1">
            <a:extLst>
              <a:ext uri="{FF2B5EF4-FFF2-40B4-BE49-F238E27FC236}">
                <a16:creationId xmlns:a16="http://schemas.microsoft.com/office/drawing/2014/main" xmlns="" id="{819FF1A2-E870-D89F-FBDE-2411FC36DAED}"/>
              </a:ext>
            </a:extLst>
          </p:cNvPr>
          <p:cNvGraphicFramePr>
            <a:graphicFrameLocks noGrp="1"/>
          </p:cNvGraphicFramePr>
          <p:nvPr>
            <p:extLst>
              <p:ext uri="{D42A27DB-BD31-4B8C-83A1-F6EECF244321}">
                <p14:modId xmlns:p14="http://schemas.microsoft.com/office/powerpoint/2010/main" val="355304577"/>
              </p:ext>
            </p:extLst>
          </p:nvPr>
        </p:nvGraphicFramePr>
        <p:xfrm>
          <a:off x="304802" y="1338713"/>
          <a:ext cx="11048998" cy="4863055"/>
        </p:xfrm>
        <a:graphic>
          <a:graphicData uri="http://schemas.openxmlformats.org/drawingml/2006/table">
            <a:tbl>
              <a:tblPr/>
              <a:tblGrid>
                <a:gridCol w="1046478">
                  <a:extLst>
                    <a:ext uri="{9D8B030D-6E8A-4147-A177-3AD203B41FA5}">
                      <a16:colId xmlns:a16="http://schemas.microsoft.com/office/drawing/2014/main" xmlns="" val="3598955586"/>
                    </a:ext>
                  </a:extLst>
                </a:gridCol>
                <a:gridCol w="3037840">
                  <a:extLst>
                    <a:ext uri="{9D8B030D-6E8A-4147-A177-3AD203B41FA5}">
                      <a16:colId xmlns:a16="http://schemas.microsoft.com/office/drawing/2014/main" xmlns="" val="2604892851"/>
                    </a:ext>
                  </a:extLst>
                </a:gridCol>
                <a:gridCol w="447040">
                  <a:extLst>
                    <a:ext uri="{9D8B030D-6E8A-4147-A177-3AD203B41FA5}">
                      <a16:colId xmlns:a16="http://schemas.microsoft.com/office/drawing/2014/main" xmlns="" val="855455166"/>
                    </a:ext>
                  </a:extLst>
                </a:gridCol>
                <a:gridCol w="1303528">
                  <a:extLst>
                    <a:ext uri="{9D8B030D-6E8A-4147-A177-3AD203B41FA5}">
                      <a16:colId xmlns:a16="http://schemas.microsoft.com/office/drawing/2014/main" xmlns="" val="2509940057"/>
                    </a:ext>
                  </a:extLst>
                </a:gridCol>
                <a:gridCol w="1303528">
                  <a:extLst>
                    <a:ext uri="{9D8B030D-6E8A-4147-A177-3AD203B41FA5}">
                      <a16:colId xmlns:a16="http://schemas.microsoft.com/office/drawing/2014/main" xmlns="" val="1640845091"/>
                    </a:ext>
                  </a:extLst>
                </a:gridCol>
                <a:gridCol w="1303528">
                  <a:extLst>
                    <a:ext uri="{9D8B030D-6E8A-4147-A177-3AD203B41FA5}">
                      <a16:colId xmlns:a16="http://schemas.microsoft.com/office/drawing/2014/main" xmlns="" val="3665785055"/>
                    </a:ext>
                  </a:extLst>
                </a:gridCol>
                <a:gridCol w="1303528">
                  <a:extLst>
                    <a:ext uri="{9D8B030D-6E8A-4147-A177-3AD203B41FA5}">
                      <a16:colId xmlns:a16="http://schemas.microsoft.com/office/drawing/2014/main" xmlns="" val="1651048563"/>
                    </a:ext>
                  </a:extLst>
                </a:gridCol>
                <a:gridCol w="1303528">
                  <a:extLst>
                    <a:ext uri="{9D8B030D-6E8A-4147-A177-3AD203B41FA5}">
                      <a16:colId xmlns:a16="http://schemas.microsoft.com/office/drawing/2014/main" xmlns="" val="1591330424"/>
                    </a:ext>
                  </a:extLst>
                </a:gridCol>
              </a:tblGrid>
              <a:tr h="0">
                <a:tc gridSpan="2">
                  <a:txBody>
                    <a:bodyPr/>
                    <a:lstStyle/>
                    <a:p>
                      <a:pPr algn="ctr" fontAlgn="ctr"/>
                      <a:r>
                        <a:rPr lang="en-US" sz="1200" b="1" i="0" u="none" strike="noStrike">
                          <a:solidFill>
                            <a:srgbClr val="000000"/>
                          </a:solidFill>
                          <a:effectLst/>
                          <a:latin typeface="Athelas" panose="02000503000000020003" pitchFamily="2" charset="0"/>
                        </a:rPr>
                        <a:t>% pe rând</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a:txBody>
                    <a:bodyPr/>
                    <a:lstStyle/>
                    <a:p>
                      <a:pPr algn="ctr" fontAlgn="ctr"/>
                      <a:r>
                        <a:rPr lang="en-US" sz="1200" b="1" i="0" u="none" strike="noStrike" dirty="0">
                          <a:solidFill>
                            <a:srgbClr val="000000"/>
                          </a:solidFill>
                          <a:effectLst/>
                          <a:latin typeface="Athelas" panose="02000503000000020003" pitchFamily="2" charset="0"/>
                        </a:rPr>
                        <a:t>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err="1">
                          <a:solidFill>
                            <a:srgbClr val="000000"/>
                          </a:solidFill>
                          <a:effectLst/>
                          <a:latin typeface="Athelas" panose="02000503000000020003" pitchFamily="2" charset="0"/>
                        </a:rPr>
                        <a:t>Foarte</a:t>
                      </a:r>
                      <a:r>
                        <a:rPr lang="en-US" sz="1200" b="1" i="0" u="none" strike="noStrike" dirty="0">
                          <a:solidFill>
                            <a:srgbClr val="000000"/>
                          </a:solidFill>
                          <a:effectLst/>
                          <a:latin typeface="Athelas" panose="02000503000000020003" pitchFamily="2" charset="0"/>
                        </a:rPr>
                        <a:t> </a:t>
                      </a:r>
                      <a:r>
                        <a:rPr lang="en-US" sz="1200" b="1" i="0" u="none" strike="noStrike" dirty="0" err="1">
                          <a:solidFill>
                            <a:srgbClr val="000000"/>
                          </a:solidFill>
                          <a:effectLst/>
                          <a:latin typeface="Athelas" panose="02000503000000020003" pitchFamily="2" charset="0"/>
                        </a:rPr>
                        <a:t>interesat</a:t>
                      </a:r>
                      <a:r>
                        <a:rPr lang="en-US" sz="1200" b="1" i="0" u="none" strike="noStrike" dirty="0">
                          <a:solidFill>
                            <a:srgbClr val="000000"/>
                          </a:solidFill>
                          <a:effectLst/>
                          <a:latin typeface="Athelas" panose="02000503000000020003" pitchFamily="2" charset="0"/>
                        </a:rPr>
                        <a:t>/ă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Mai degrabă interesat/ă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Mai degrabă neinteresat/ă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Deloc interesat/ă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Nu știu / Fără răspuns</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3059187125"/>
                  </a:ext>
                </a:extLst>
              </a:tr>
              <a:tr h="0">
                <a:tc gridSpan="2">
                  <a:txBody>
                    <a:bodyPr/>
                    <a:lstStyle/>
                    <a:p>
                      <a:pPr algn="ctr" fontAlgn="b"/>
                      <a:r>
                        <a:rPr lang="en-US" sz="1200" b="1" i="0" u="none" strike="noStrike">
                          <a:solidFill>
                            <a:srgbClr val="000000"/>
                          </a:solidFill>
                          <a:effectLst/>
                          <a:latin typeface="Athelas" panose="02000503000000020003" pitchFamily="2" charset="0"/>
                        </a:rPr>
                        <a:t>Total</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1200" b="1" i="0" u="none" strike="noStrike">
                          <a:solidFill>
                            <a:srgbClr val="000000"/>
                          </a:solidFill>
                          <a:effectLst/>
                          <a:latin typeface="Athelas" panose="02000503000000020003" pitchFamily="2" charset="0"/>
                        </a:rPr>
                        <a:t>248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50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43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2359986444"/>
                  </a:ext>
                </a:extLst>
              </a:tr>
              <a:tr h="0">
                <a:tc rowSpan="2">
                  <a:txBody>
                    <a:bodyPr/>
                    <a:lstStyle/>
                    <a:p>
                      <a:pPr algn="ctr" fontAlgn="ctr"/>
                      <a:r>
                        <a:rPr lang="en-US" sz="1200" b="0" i="0" u="none" strike="noStrike">
                          <a:solidFill>
                            <a:srgbClr val="000000"/>
                          </a:solidFill>
                          <a:effectLst/>
                          <a:latin typeface="Athelas" panose="02000503000000020003" pitchFamily="2" charset="0"/>
                        </a:rPr>
                        <a:t>Gen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Femeie</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234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Athelas" panose="02000503000000020003" pitchFamily="2" charset="0"/>
                        </a:rPr>
                        <a:t>51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0E59A"/>
                    </a:solidFill>
                  </a:tcPr>
                </a:tc>
                <a:tc>
                  <a:txBody>
                    <a:bodyPr/>
                    <a:lstStyle/>
                    <a:p>
                      <a:pPr algn="ctr" fontAlgn="ctr"/>
                      <a:r>
                        <a:rPr lang="en-US" sz="1200" b="0" i="0" u="none" strike="noStrike">
                          <a:solidFill>
                            <a:srgbClr val="000000"/>
                          </a:solidFill>
                          <a:effectLst/>
                          <a:latin typeface="Athelas" panose="02000503000000020003" pitchFamily="2" charset="0"/>
                        </a:rPr>
                        <a:t>43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3EAAB"/>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extLst>
                  <a:ext uri="{0D108BD9-81ED-4DB2-BD59-A6C34878D82A}">
                    <a16:rowId xmlns:a16="http://schemas.microsoft.com/office/drawing/2014/main" xmlns="" val="3106352565"/>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Bărbat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CECB3"/>
                    </a:solidFill>
                  </a:tcPr>
                </a:tc>
                <a:tc>
                  <a:txBody>
                    <a:bodyPr/>
                    <a:lstStyle/>
                    <a:p>
                      <a:pPr algn="ctr" fontAlgn="ctr"/>
                      <a:r>
                        <a:rPr lang="en-US" sz="1200" b="0" i="0" u="none" strike="noStrike" dirty="0">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CECB3"/>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FFCF0"/>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FFCF0"/>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FFCF0"/>
                    </a:solidFill>
                  </a:tcPr>
                </a:tc>
                <a:extLst>
                  <a:ext uri="{0D108BD9-81ED-4DB2-BD59-A6C34878D82A}">
                    <a16:rowId xmlns:a16="http://schemas.microsoft.com/office/drawing/2014/main" xmlns="" val="590189226"/>
                  </a:ext>
                </a:extLst>
              </a:tr>
              <a:tr h="0">
                <a:tc rowSpan="3">
                  <a:txBody>
                    <a:bodyPr/>
                    <a:lstStyle/>
                    <a:p>
                      <a:pPr algn="ctr" fontAlgn="ctr"/>
                      <a:r>
                        <a:rPr lang="en-US" sz="1200" b="0" i="0" u="none" strike="noStrike">
                          <a:solidFill>
                            <a:srgbClr val="000000"/>
                          </a:solidFill>
                          <a:effectLst/>
                          <a:latin typeface="Athelas" panose="02000503000000020003" pitchFamily="2" charset="0"/>
                        </a:rPr>
                        <a:t>Vârstă</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18-35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73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EBEB"/>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42474761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36-55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1200" b="0" i="0" u="none" strike="noStrike" dirty="0">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extLst>
                  <a:ext uri="{0D108BD9-81ED-4DB2-BD59-A6C34878D82A}">
                    <a16:rowId xmlns:a16="http://schemas.microsoft.com/office/drawing/2014/main" xmlns="" val="66651214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Peste 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1200" b="0" i="0" u="none" strike="noStrike">
                          <a:solidFill>
                            <a:srgbClr val="000000"/>
                          </a:solidFill>
                          <a:effectLst/>
                          <a:latin typeface="Athelas" panose="02000503000000020003" pitchFamily="2" charset="0"/>
                        </a:rPr>
                        <a:t>44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3209787603"/>
                  </a:ext>
                </a:extLst>
              </a:tr>
              <a:tr h="0">
                <a:tc rowSpan="4">
                  <a:txBody>
                    <a:bodyPr/>
                    <a:lstStyle/>
                    <a:p>
                      <a:pPr algn="ctr" fontAlgn="ctr"/>
                      <a:r>
                        <a:rPr lang="en-US" sz="1200" b="0" i="0" u="none" strike="noStrike">
                          <a:solidFill>
                            <a:srgbClr val="000000"/>
                          </a:solidFill>
                          <a:effectLst/>
                          <a:latin typeface="Athelas" panose="02000503000000020003" pitchFamily="2" charset="0"/>
                        </a:rPr>
                        <a:t>Ocupație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Bibliotecar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199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53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DE597"/>
                    </a:solidFill>
                  </a:tcPr>
                </a:tc>
                <a:tc>
                  <a:txBody>
                    <a:bodyPr/>
                    <a:lstStyle/>
                    <a:p>
                      <a:pPr algn="ctr" fontAlgn="ctr"/>
                      <a:r>
                        <a:rPr lang="en-US" sz="1200" b="0" i="0" u="none" strike="noStrike">
                          <a:solidFill>
                            <a:srgbClr val="000000"/>
                          </a:solidFill>
                          <a:effectLst/>
                          <a:latin typeface="Athelas" panose="02000503000000020003" pitchFamily="2" charset="0"/>
                        </a:rPr>
                        <a:t>45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DE9A6"/>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C"/>
                    </a:solidFill>
                  </a:tcPr>
                </a:tc>
                <a:extLst>
                  <a:ext uri="{0D108BD9-81ED-4DB2-BD59-A6C34878D82A}">
                    <a16:rowId xmlns:a16="http://schemas.microsoft.com/office/drawing/2014/main" xmlns="" val="1192547105"/>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Editor / Traducător / Distribuitor / Scriitor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AEBB1"/>
                    </a:solidFill>
                  </a:tcPr>
                </a:tc>
                <a:tc>
                  <a:txBody>
                    <a:bodyPr/>
                    <a:lstStyle/>
                    <a:p>
                      <a:pPr algn="ctr" fontAlgn="ctr"/>
                      <a:r>
                        <a:rPr lang="en-US" sz="1200" b="0" i="0" u="none" strike="noStrike" dirty="0">
                          <a:solidFill>
                            <a:srgbClr val="000000"/>
                          </a:solidFill>
                          <a:effectLst/>
                          <a:latin typeface="Athelas" panose="02000503000000020003" pitchFamily="2" charset="0"/>
                        </a:rPr>
                        <a:t>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C"/>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FAEB"/>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DF5"/>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FAEB"/>
                    </a:solidFill>
                  </a:tcPr>
                </a:tc>
                <a:extLst>
                  <a:ext uri="{0D108BD9-81ED-4DB2-BD59-A6C34878D82A}">
                    <a16:rowId xmlns:a16="http://schemas.microsoft.com/office/drawing/2014/main" xmlns="" val="368420396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Cadru didactic</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1200" b="0" i="0" u="none" strike="noStrike">
                          <a:solidFill>
                            <a:srgbClr val="000000"/>
                          </a:solidFill>
                          <a:effectLst/>
                          <a:latin typeface="Athelas" panose="02000503000000020003" pitchFamily="2" charset="0"/>
                        </a:rPr>
                        <a:t>50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3E69D"/>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1200" b="0" i="0" u="none" strike="noStrike" dirty="0">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CF2"/>
                    </a:solidFill>
                  </a:tcPr>
                </a:tc>
                <a:extLst>
                  <a:ext uri="{0D108BD9-81ED-4DB2-BD59-A6C34878D82A}">
                    <a16:rowId xmlns:a16="http://schemas.microsoft.com/office/drawing/2014/main" xmlns="" val="1032996815"/>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Alta</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56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7E392"/>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7EFBE"/>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7FAEA"/>
                    </a:solidFill>
                  </a:tcPr>
                </a:tc>
                <a:extLst>
                  <a:ext uri="{0D108BD9-81ED-4DB2-BD59-A6C34878D82A}">
                    <a16:rowId xmlns:a16="http://schemas.microsoft.com/office/drawing/2014/main" xmlns="" val="512167745"/>
                  </a:ext>
                </a:extLst>
              </a:tr>
              <a:tr h="0">
                <a:tc rowSpan="4">
                  <a:txBody>
                    <a:bodyPr/>
                    <a:lstStyle/>
                    <a:p>
                      <a:pPr algn="ctr" fontAlgn="ctr"/>
                      <a:r>
                        <a:rPr lang="en-US" sz="1200" b="0" i="0" u="none" strike="noStrike">
                          <a:solidFill>
                            <a:srgbClr val="000000"/>
                          </a:solidFill>
                          <a:effectLst/>
                          <a:latin typeface="Athelas" panose="02000503000000020003" pitchFamily="2" charset="0"/>
                        </a:rPr>
                        <a:t>Sectorul instituției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De stat - biblioteci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59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323560165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primar/mediu</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1200" b="0" i="0" u="none" strike="noStrike">
                          <a:solidFill>
                            <a:srgbClr val="000000"/>
                          </a:solidFill>
                          <a:effectLst/>
                          <a:latin typeface="Athelas" panose="02000503000000020003" pitchFamily="2" charset="0"/>
                        </a:rPr>
                        <a:t>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390209227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superior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1200" b="0" i="0" u="none" strike="noStrike">
                          <a:solidFill>
                            <a:srgbClr val="000000"/>
                          </a:solidFill>
                          <a:effectLst/>
                          <a:latin typeface="Athelas" panose="02000503000000020003" pitchFamily="2" charset="0"/>
                        </a:rPr>
                        <a:t>71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9A9A9"/>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14924127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Privat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ADADA"/>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1F1F1"/>
                    </a:solidFill>
                  </a:tcPr>
                </a:tc>
                <a:tc>
                  <a:txBody>
                    <a:bodyPr/>
                    <a:lstStyle/>
                    <a:p>
                      <a:pPr algn="ctr" fontAlgn="ctr"/>
                      <a:r>
                        <a:rPr lang="en-US" sz="1200" b="0" i="0" u="none" strike="noStrike" dirty="0">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1200" b="0" i="0" u="none" strike="noStrike" dirty="0">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6F6F6"/>
                    </a:solidFill>
                  </a:tcPr>
                </a:tc>
                <a:extLst>
                  <a:ext uri="{0D108BD9-81ED-4DB2-BD59-A6C34878D82A}">
                    <a16:rowId xmlns:a16="http://schemas.microsoft.com/office/drawing/2014/main" xmlns="" val="866392174"/>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poziția actuală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74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53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DE597"/>
                    </a:solidFill>
                  </a:tcPr>
                </a:tc>
                <a:tc>
                  <a:txBody>
                    <a:bodyPr/>
                    <a:lstStyle/>
                    <a:p>
                      <a:pPr algn="ctr" fontAlgn="ctr"/>
                      <a:r>
                        <a:rPr lang="en-US" sz="1200" b="0"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5EAAD"/>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DF7"/>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extLst>
                  <a:ext uri="{0D108BD9-81ED-4DB2-BD59-A6C34878D82A}">
                    <a16:rowId xmlns:a16="http://schemas.microsoft.com/office/drawing/2014/main" xmlns="" val="255774228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CE8A5"/>
                    </a:solidFill>
                  </a:tcPr>
                </a:tc>
                <a:tc>
                  <a:txBody>
                    <a:bodyPr/>
                    <a:lstStyle/>
                    <a:p>
                      <a:pPr algn="ctr" fontAlgn="ctr"/>
                      <a:r>
                        <a:rPr lang="en-US" sz="1200" b="0" i="0" u="none" strike="noStrike">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6E79F"/>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extLst>
                  <a:ext uri="{0D108BD9-81ED-4DB2-BD59-A6C34878D82A}">
                    <a16:rowId xmlns:a16="http://schemas.microsoft.com/office/drawing/2014/main" xmlns="" val="332054015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57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1200" b="0" i="0" u="none" strike="noStrike">
                          <a:solidFill>
                            <a:srgbClr val="000000"/>
                          </a:solidFill>
                          <a:effectLst/>
                          <a:latin typeface="Athelas" panose="02000503000000020003" pitchFamily="2" charset="0"/>
                        </a:rPr>
                        <a:t>43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2EAAB"/>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41709615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DECB4"/>
                    </a:solidFill>
                  </a:tcPr>
                </a:tc>
                <a:tc>
                  <a:txBody>
                    <a:bodyPr/>
                    <a:lstStyle/>
                    <a:p>
                      <a:pPr algn="ctr" fontAlgn="ctr"/>
                      <a:r>
                        <a:rPr lang="en-US" sz="1200" b="0" i="0" u="none" strike="noStrike">
                          <a:solidFill>
                            <a:srgbClr val="000000"/>
                          </a:solidFill>
                          <a:effectLst/>
                          <a:latin typeface="Athelas" panose="02000503000000020003" pitchFamily="2" charset="0"/>
                        </a:rPr>
                        <a:t>45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DE9A6"/>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F9E8"/>
                    </a:solidFill>
                  </a:tcPr>
                </a:tc>
                <a:extLst>
                  <a:ext uri="{0D108BD9-81ED-4DB2-BD59-A6C34878D82A}">
                    <a16:rowId xmlns:a16="http://schemas.microsoft.com/office/drawing/2014/main" xmlns="" val="57376767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54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AE494"/>
                    </a:solid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EECB5"/>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1200" b="0" i="0" u="none" strike="noStrike" dirty="0">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6FDF7"/>
                    </a:solidFill>
                  </a:tcPr>
                </a:tc>
                <a:extLst>
                  <a:ext uri="{0D108BD9-81ED-4DB2-BD59-A6C34878D82A}">
                    <a16:rowId xmlns:a16="http://schemas.microsoft.com/office/drawing/2014/main" xmlns="" val="1139096390"/>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domeniul industriei cărții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55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55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1200" b="0" i="0" u="none" strike="noStrike">
                          <a:solidFill>
                            <a:srgbClr val="000000"/>
                          </a:solidFill>
                          <a:effectLst/>
                          <a:latin typeface="Athelas" panose="02000503000000020003" pitchFamily="2" charset="0"/>
                        </a:rPr>
                        <a:t>40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144582734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1200" b="0" i="0" u="none" strike="noStrike">
                          <a:solidFill>
                            <a:srgbClr val="000000"/>
                          </a:solidFill>
                          <a:effectLst/>
                          <a:latin typeface="Athelas" panose="02000503000000020003" pitchFamily="2" charset="0"/>
                        </a:rPr>
                        <a:t>50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C3C3"/>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extLst>
                  <a:ext uri="{0D108BD9-81ED-4DB2-BD59-A6C34878D82A}">
                    <a16:rowId xmlns:a16="http://schemas.microsoft.com/office/drawing/2014/main" xmlns="" val="247816272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54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1200" b="0"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85159858"/>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1200" b="0" i="0" u="none" strike="noStrike">
                          <a:solidFill>
                            <a:srgbClr val="000000"/>
                          </a:solidFill>
                          <a:effectLst/>
                          <a:latin typeface="Athelas" panose="02000503000000020003" pitchFamily="2" charset="0"/>
                        </a:rPr>
                        <a:t>41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DCDCD"/>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1200" b="0" i="0" u="none" strike="noStrike" dirty="0">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extLst>
                  <a:ext uri="{0D108BD9-81ED-4DB2-BD59-A6C34878D82A}">
                    <a16:rowId xmlns:a16="http://schemas.microsoft.com/office/drawing/2014/main" xmlns="" val="314481756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51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1200" b="0" i="0" u="none" strike="noStrike">
                          <a:solidFill>
                            <a:srgbClr val="000000"/>
                          </a:solidFill>
                          <a:effectLst/>
                          <a:latin typeface="Athelas" panose="02000503000000020003" pitchFamily="2" charset="0"/>
                        </a:rPr>
                        <a:t>40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1200" b="0" i="0" u="none" strike="noStrike" dirty="0">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107721525"/>
                  </a:ext>
                </a:extLst>
              </a:tr>
            </a:tbl>
          </a:graphicData>
        </a:graphic>
      </p:graphicFrame>
    </p:spTree>
    <p:extLst>
      <p:ext uri="{BB962C8B-B14F-4D97-AF65-F5344CB8AC3E}">
        <p14:creationId xmlns:p14="http://schemas.microsoft.com/office/powerpoint/2010/main" val="13940560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Q22. </a:t>
            </a:r>
            <a:r>
              <a:rPr lang="ro-RO" sz="1800" b="1" dirty="0">
                <a:solidFill>
                  <a:schemeClr val="tx1"/>
                </a:solidFill>
                <a:latin typeface="Athelas" panose="02000503000000020003" pitchFamily="2" charset="0"/>
              </a:rPr>
              <a:t>Care sunt subiectele / tematicile la care ați dori să fie organizate instruiri, seminare sau cursuri în domeniul industriei cărții și lecturii publice în RM? (scrieți răspunsul mai jos),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p>
        </p:txBody>
      </p:sp>
      <p:pic>
        <p:nvPicPr>
          <p:cNvPr id="3" name="Picture 2">
            <a:extLst>
              <a:ext uri="{FF2B5EF4-FFF2-40B4-BE49-F238E27FC236}">
                <a16:creationId xmlns:a16="http://schemas.microsoft.com/office/drawing/2014/main" xmlns="" id="{1D1CEBF6-06BC-EDD5-B096-347606356367}"/>
              </a:ext>
            </a:extLst>
          </p:cNvPr>
          <p:cNvPicPr>
            <a:picLocks noChangeAspect="1"/>
          </p:cNvPicPr>
          <p:nvPr/>
        </p:nvPicPr>
        <p:blipFill>
          <a:blip r:embed="rId3"/>
          <a:srcRect l="31117" t="5584" r="13662" b="3833"/>
          <a:stretch/>
        </p:blipFill>
        <p:spPr>
          <a:xfrm>
            <a:off x="304802" y="1377995"/>
            <a:ext cx="7049789" cy="5073605"/>
          </a:xfrm>
          <a:prstGeom prst="rect">
            <a:avLst/>
          </a:prstGeom>
        </p:spPr>
      </p:pic>
      <p:sp>
        <p:nvSpPr>
          <p:cNvPr id="2" name="TextBox 1">
            <a:extLst>
              <a:ext uri="{FF2B5EF4-FFF2-40B4-BE49-F238E27FC236}">
                <a16:creationId xmlns:a16="http://schemas.microsoft.com/office/drawing/2014/main" xmlns="" id="{3BCA20D5-1780-0159-D6BA-3D3032073674}"/>
              </a:ext>
            </a:extLst>
          </p:cNvPr>
          <p:cNvSpPr txBox="1"/>
          <p:nvPr/>
        </p:nvSpPr>
        <p:spPr>
          <a:xfrm>
            <a:off x="7775902" y="2861260"/>
            <a:ext cx="3761102" cy="1815882"/>
          </a:xfrm>
          <a:prstGeom prst="rect">
            <a:avLst/>
          </a:prstGeom>
          <a:noFill/>
        </p:spPr>
        <p:txBody>
          <a:bodyPr wrap="square" rtlCol="0">
            <a:spAutoFit/>
          </a:bodyPr>
          <a:lstStyle/>
          <a:p>
            <a:r>
              <a:rPr lang="ro-RO" sz="1600" dirty="0">
                <a:latin typeface="Athelas" panose="02000503000000020003" pitchFamily="2" charset="0"/>
              </a:rPr>
              <a:t>Respondenții au indicat spontan cele mai populare subiecte, la care ar dori să fie organizate instruiri sau seminare: </a:t>
            </a:r>
          </a:p>
          <a:p>
            <a:pPr marL="285750" indent="-285750">
              <a:buFont typeface="Arial" panose="020B0604020202020204" pitchFamily="34" charset="0"/>
              <a:buChar char="•"/>
            </a:pPr>
            <a:r>
              <a:rPr lang="ro-RO" sz="1600" dirty="0">
                <a:latin typeface="Athelas" panose="02000503000000020003" pitchFamily="2" charset="0"/>
              </a:rPr>
              <a:t>Digitalizarea bibliotecilor - 22%</a:t>
            </a:r>
          </a:p>
          <a:p>
            <a:pPr marL="285750" indent="-285750">
              <a:buFont typeface="Arial" panose="020B0604020202020204" pitchFamily="34" charset="0"/>
              <a:buChar char="•"/>
            </a:pPr>
            <a:r>
              <a:rPr lang="ro-RO" sz="1600" dirty="0">
                <a:latin typeface="Athelas" panose="02000503000000020003" pitchFamily="2" charset="0"/>
              </a:rPr>
              <a:t>Metodele de promovare a lecturii - 19%</a:t>
            </a:r>
          </a:p>
          <a:p>
            <a:pPr marL="285750" indent="-285750">
              <a:buFont typeface="Arial" panose="020B0604020202020204" pitchFamily="34" charset="0"/>
              <a:buChar char="•"/>
            </a:pPr>
            <a:r>
              <a:rPr lang="ro-RO" sz="1600" dirty="0">
                <a:latin typeface="Athelas" panose="02000503000000020003" pitchFamily="2" charset="0"/>
              </a:rPr>
              <a:t>Crearea evenimentelor culturale – 9%</a:t>
            </a:r>
          </a:p>
          <a:p>
            <a:pPr marL="285750" indent="-285750">
              <a:buFont typeface="Arial" panose="020B0604020202020204" pitchFamily="34" charset="0"/>
              <a:buChar char="•"/>
            </a:pPr>
            <a:r>
              <a:rPr lang="ro-RO" sz="1600" dirty="0">
                <a:latin typeface="Athelas" panose="02000503000000020003" pitchFamily="2" charset="0"/>
              </a:rPr>
              <a:t>Managementul bibliotecilor – 9%.</a:t>
            </a:r>
          </a:p>
        </p:txBody>
      </p:sp>
    </p:spTree>
    <p:extLst>
      <p:ext uri="{BB962C8B-B14F-4D97-AF65-F5344CB8AC3E}">
        <p14:creationId xmlns:p14="http://schemas.microsoft.com/office/powerpoint/2010/main" val="28127363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725FFBC-ABB9-9292-7716-B7B1F9E4F65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C20E83A7-F293-F2FA-42BB-AF60E544C7B1}"/>
              </a:ext>
            </a:extLst>
          </p:cNvPr>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Q23. </a:t>
            </a:r>
            <a:r>
              <a:rPr lang="ro-RO" sz="1800" b="1" dirty="0">
                <a:solidFill>
                  <a:schemeClr val="tx1"/>
                </a:solidFill>
                <a:latin typeface="Athelas" panose="02000503000000020003" pitchFamily="2" charset="0"/>
              </a:rPr>
              <a:t>În opinia dvs., cât de suficient este numărul de personal în următoarele instituții din domeniul industriei cărții și lecturii publice? (selectați un răspuns în fiecare rând),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p>
        </p:txBody>
      </p:sp>
      <p:pic>
        <p:nvPicPr>
          <p:cNvPr id="2" name="Picture 1">
            <a:extLst>
              <a:ext uri="{FF2B5EF4-FFF2-40B4-BE49-F238E27FC236}">
                <a16:creationId xmlns:a16="http://schemas.microsoft.com/office/drawing/2014/main" xmlns="" id="{98FE8422-B522-9995-7707-790DF2A17F04}"/>
              </a:ext>
            </a:extLst>
          </p:cNvPr>
          <p:cNvPicPr>
            <a:picLocks noChangeAspect="1"/>
          </p:cNvPicPr>
          <p:nvPr/>
        </p:nvPicPr>
        <p:blipFill>
          <a:blip r:embed="rId3"/>
          <a:srcRect l="13415" t="7303" r="13762" b="27617"/>
          <a:stretch/>
        </p:blipFill>
        <p:spPr>
          <a:xfrm>
            <a:off x="1121752" y="1819072"/>
            <a:ext cx="9637210" cy="2642214"/>
          </a:xfrm>
          <a:prstGeom prst="rect">
            <a:avLst/>
          </a:prstGeom>
        </p:spPr>
      </p:pic>
      <p:sp>
        <p:nvSpPr>
          <p:cNvPr id="3" name="TextBox 7">
            <a:extLst>
              <a:ext uri="{FF2B5EF4-FFF2-40B4-BE49-F238E27FC236}">
                <a16:creationId xmlns:a16="http://schemas.microsoft.com/office/drawing/2014/main" xmlns="" id="{D7E8D80B-6F00-45A1-DB71-BB4F899310F4}"/>
              </a:ext>
            </a:extLst>
          </p:cNvPr>
          <p:cNvSpPr txBox="1"/>
          <p:nvPr/>
        </p:nvSpPr>
        <p:spPr>
          <a:xfrm>
            <a:off x="304802" y="5272652"/>
            <a:ext cx="10954140" cy="1323439"/>
          </a:xfrm>
          <a:prstGeom prst="rect">
            <a:avLst/>
          </a:prstGeom>
          <a:noFill/>
        </p:spPr>
        <p:txBody>
          <a:bodyPr wrap="square" rtlCol="0">
            <a:spAutoFit/>
          </a:bodyPr>
          <a:lstStyle/>
          <a:p>
            <a:r>
              <a:rPr lang="ro-MD" sz="1600" dirty="0">
                <a:latin typeface="Athelas" panose="02000503000000020003" pitchFamily="2" charset="0"/>
              </a:rPr>
              <a:t>Cel puțin fiecare al cincilea respondent este de opinia că toate instituțiile enumerate din domeniu industriei cărții au suficiente cadre. 39% afirmă că sunt suficiente sau prea multe cadre în cadrul librăriilor, iar 36% au menționat același lucru despre biblioteci. </a:t>
            </a:r>
          </a:p>
          <a:p>
            <a:r>
              <a:rPr lang="ro-MD" sz="1600" dirty="0">
                <a:latin typeface="Athelas" panose="02000503000000020003" pitchFamily="2" charset="0"/>
              </a:rPr>
              <a:t>Bibliotecile (55%) și instituțiile de învățământ (55%) sunt considerate de către respondenți drept instituții care se confruntă cel mai mult cu o lipsă de cadre.</a:t>
            </a:r>
          </a:p>
        </p:txBody>
      </p:sp>
    </p:spTree>
    <p:extLst>
      <p:ext uri="{BB962C8B-B14F-4D97-AF65-F5344CB8AC3E}">
        <p14:creationId xmlns:p14="http://schemas.microsoft.com/office/powerpoint/2010/main" val="39615634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B3FBECE-A135-96CB-B756-8C53594D8C2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xmlns="" id="{61279878-5900-1E58-484B-5D4742902EA6}"/>
              </a:ext>
            </a:extLst>
          </p:cNvPr>
          <p:cNvSpPr txBox="1">
            <a:spLocks/>
          </p:cNvSpPr>
          <p:nvPr/>
        </p:nvSpPr>
        <p:spPr>
          <a:xfrm>
            <a:off x="304802" y="0"/>
            <a:ext cx="11048998" cy="1007706"/>
          </a:xfrm>
          <a:prstGeom prst="rect">
            <a:avLst/>
          </a:prstGeom>
        </p:spPr>
        <p:txBody>
          <a:bodyPr vert="horz" anchor="ctr">
            <a:normAutofit/>
          </a:bodyPr>
          <a:lstStyle>
            <a:lvl1pPr algn="l" rtl="0" eaLnBrk="1" latinLnBrk="0" hangingPunct="1">
              <a:spcBef>
                <a:spcPct val="0"/>
              </a:spcBef>
              <a:buNone/>
              <a:defRPr kumimoji="0" sz="2000" kern="1200">
                <a:solidFill>
                  <a:schemeClr val="tx2"/>
                </a:solidFill>
                <a:latin typeface="+mj-lt"/>
                <a:ea typeface="+mj-ea"/>
                <a:cs typeface="+mj-cs"/>
              </a:defRPr>
            </a:lvl1pPr>
          </a:lstStyle>
          <a:p>
            <a:r>
              <a:rPr lang="ro-RO" sz="1800" b="1" dirty="0">
                <a:solidFill>
                  <a:schemeClr val="tx1"/>
                </a:solidFill>
                <a:latin typeface="Athelas" panose="02000503000000020003" pitchFamily="2" charset="0"/>
                <a:ea typeface="Exo" charset="0"/>
                <a:cs typeface="Exo" charset="0"/>
              </a:rPr>
              <a:t>Q23. </a:t>
            </a:r>
            <a:r>
              <a:rPr lang="ro-RO" sz="1800" b="1" dirty="0">
                <a:solidFill>
                  <a:schemeClr val="tx1"/>
                </a:solidFill>
                <a:latin typeface="Athelas" panose="02000503000000020003" pitchFamily="2" charset="0"/>
              </a:rPr>
              <a:t>În opinia dvs., cât de suficient este numărul de personal în următoarele instituții din domeniul industriei cărții și lecturii publice? (selectați un răspuns în fiecare rând),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4" name="Rectangle 3">
            <a:extLst>
              <a:ext uri="{FF2B5EF4-FFF2-40B4-BE49-F238E27FC236}">
                <a16:creationId xmlns:a16="http://schemas.microsoft.com/office/drawing/2014/main" xmlns="" id="{6A1FB7F8-90CA-A33B-8CF9-F0EAFC414CAB}"/>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5" name="Table 4">
            <a:extLst>
              <a:ext uri="{FF2B5EF4-FFF2-40B4-BE49-F238E27FC236}">
                <a16:creationId xmlns:a16="http://schemas.microsoft.com/office/drawing/2014/main" xmlns="" id="{5883A744-D999-69FD-53D5-D53D26AE1A2E}"/>
              </a:ext>
            </a:extLst>
          </p:cNvPr>
          <p:cNvGraphicFramePr>
            <a:graphicFrameLocks noGrp="1"/>
          </p:cNvGraphicFramePr>
          <p:nvPr>
            <p:extLst>
              <p:ext uri="{D42A27DB-BD31-4B8C-83A1-F6EECF244321}">
                <p14:modId xmlns:p14="http://schemas.microsoft.com/office/powerpoint/2010/main" val="2238033206"/>
              </p:ext>
            </p:extLst>
          </p:nvPr>
        </p:nvGraphicFramePr>
        <p:xfrm>
          <a:off x="304802" y="1863590"/>
          <a:ext cx="11316221" cy="3813300"/>
        </p:xfrm>
        <a:graphic>
          <a:graphicData uri="http://schemas.openxmlformats.org/drawingml/2006/table">
            <a:tbl>
              <a:tblPr/>
              <a:tblGrid>
                <a:gridCol w="741678">
                  <a:extLst>
                    <a:ext uri="{9D8B030D-6E8A-4147-A177-3AD203B41FA5}">
                      <a16:colId xmlns:a16="http://schemas.microsoft.com/office/drawing/2014/main" xmlns="" val="3220870502"/>
                    </a:ext>
                  </a:extLst>
                </a:gridCol>
                <a:gridCol w="2248423">
                  <a:extLst>
                    <a:ext uri="{9D8B030D-6E8A-4147-A177-3AD203B41FA5}">
                      <a16:colId xmlns:a16="http://schemas.microsoft.com/office/drawing/2014/main" xmlns="" val="2738280283"/>
                    </a:ext>
                  </a:extLst>
                </a:gridCol>
                <a:gridCol w="304800">
                  <a:extLst>
                    <a:ext uri="{9D8B030D-6E8A-4147-A177-3AD203B41FA5}">
                      <a16:colId xmlns:a16="http://schemas.microsoft.com/office/drawing/2014/main" xmlns="" val="2930475128"/>
                    </a:ext>
                  </a:extLst>
                </a:gridCol>
                <a:gridCol w="802132">
                  <a:extLst>
                    <a:ext uri="{9D8B030D-6E8A-4147-A177-3AD203B41FA5}">
                      <a16:colId xmlns:a16="http://schemas.microsoft.com/office/drawing/2014/main" xmlns="" val="2321570692"/>
                    </a:ext>
                  </a:extLst>
                </a:gridCol>
                <a:gridCol w="802132">
                  <a:extLst>
                    <a:ext uri="{9D8B030D-6E8A-4147-A177-3AD203B41FA5}">
                      <a16:colId xmlns:a16="http://schemas.microsoft.com/office/drawing/2014/main" xmlns="" val="4211638590"/>
                    </a:ext>
                  </a:extLst>
                </a:gridCol>
                <a:gridCol w="802132">
                  <a:extLst>
                    <a:ext uri="{9D8B030D-6E8A-4147-A177-3AD203B41FA5}">
                      <a16:colId xmlns:a16="http://schemas.microsoft.com/office/drawing/2014/main" xmlns="" val="1374694063"/>
                    </a:ext>
                  </a:extLst>
                </a:gridCol>
                <a:gridCol w="802132">
                  <a:extLst>
                    <a:ext uri="{9D8B030D-6E8A-4147-A177-3AD203B41FA5}">
                      <a16:colId xmlns:a16="http://schemas.microsoft.com/office/drawing/2014/main" xmlns="" val="2619195615"/>
                    </a:ext>
                  </a:extLst>
                </a:gridCol>
                <a:gridCol w="802132">
                  <a:extLst>
                    <a:ext uri="{9D8B030D-6E8A-4147-A177-3AD203B41FA5}">
                      <a16:colId xmlns:a16="http://schemas.microsoft.com/office/drawing/2014/main" xmlns="" val="620516921"/>
                    </a:ext>
                  </a:extLst>
                </a:gridCol>
                <a:gridCol w="802132">
                  <a:extLst>
                    <a:ext uri="{9D8B030D-6E8A-4147-A177-3AD203B41FA5}">
                      <a16:colId xmlns:a16="http://schemas.microsoft.com/office/drawing/2014/main" xmlns="" val="1642718229"/>
                    </a:ext>
                  </a:extLst>
                </a:gridCol>
                <a:gridCol w="802132">
                  <a:extLst>
                    <a:ext uri="{9D8B030D-6E8A-4147-A177-3AD203B41FA5}">
                      <a16:colId xmlns:a16="http://schemas.microsoft.com/office/drawing/2014/main" xmlns="" val="620358125"/>
                    </a:ext>
                  </a:extLst>
                </a:gridCol>
                <a:gridCol w="802132">
                  <a:extLst>
                    <a:ext uri="{9D8B030D-6E8A-4147-A177-3AD203B41FA5}">
                      <a16:colId xmlns:a16="http://schemas.microsoft.com/office/drawing/2014/main" xmlns="" val="1674575993"/>
                    </a:ext>
                  </a:extLst>
                </a:gridCol>
                <a:gridCol w="802132">
                  <a:extLst>
                    <a:ext uri="{9D8B030D-6E8A-4147-A177-3AD203B41FA5}">
                      <a16:colId xmlns:a16="http://schemas.microsoft.com/office/drawing/2014/main" xmlns="" val="598360212"/>
                    </a:ext>
                  </a:extLst>
                </a:gridCol>
                <a:gridCol w="802132">
                  <a:extLst>
                    <a:ext uri="{9D8B030D-6E8A-4147-A177-3AD203B41FA5}">
                      <a16:colId xmlns:a16="http://schemas.microsoft.com/office/drawing/2014/main" xmlns="" val="2798427679"/>
                    </a:ext>
                  </a:extLst>
                </a:gridCol>
              </a:tblGrid>
              <a:tr h="0">
                <a:tc rowSpan="2" gridSpan="2">
                  <a:txBody>
                    <a:bodyPr/>
                    <a:lstStyle/>
                    <a:p>
                      <a:pPr algn="ctr" fontAlgn="ctr"/>
                      <a:r>
                        <a:rPr lang="en-US" sz="900" b="1" i="0" u="none" strike="noStrike">
                          <a:solidFill>
                            <a:srgbClr val="000000"/>
                          </a:solidFill>
                          <a:effectLst/>
                          <a:latin typeface="Athelas" panose="02000503000000020003" pitchFamily="2" charset="0"/>
                        </a:rPr>
                        <a:t>% pe rând</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rowSpan="2" hMerge="1">
                  <a:txBody>
                    <a:bodyPr/>
                    <a:lstStyle/>
                    <a:p>
                      <a:endParaRPr lang="en-US"/>
                    </a:p>
                  </a:txBody>
                  <a:tcPr/>
                </a:tc>
                <a:tc rowSpan="2">
                  <a:txBody>
                    <a:bodyPr/>
                    <a:lstStyle/>
                    <a:p>
                      <a:pPr algn="ctr" fontAlgn="ctr"/>
                      <a:r>
                        <a:rPr lang="en-US" sz="900" b="1" i="0" u="none" strike="noStrike" dirty="0">
                          <a:solidFill>
                            <a:srgbClr val="000000"/>
                          </a:solidFill>
                          <a:effectLst/>
                          <a:latin typeface="Athelas" panose="02000503000000020003" pitchFamily="2" charset="0"/>
                        </a:rPr>
                        <a:t>N</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gridSpan="5">
                  <a:txBody>
                    <a:bodyPr/>
                    <a:lstStyle/>
                    <a:p>
                      <a:pPr algn="ctr" fontAlgn="ctr"/>
                      <a:r>
                        <a:rPr lang="en-US" sz="900" b="1" i="0" u="none" strike="noStrike">
                          <a:solidFill>
                            <a:srgbClr val="000000"/>
                          </a:solidFill>
                          <a:effectLst/>
                          <a:latin typeface="Athelas" panose="02000503000000020003" pitchFamily="2" charset="0"/>
                        </a:rPr>
                        <a:t>Biblioteci</a:t>
                      </a:r>
                    </a:p>
                  </a:txBody>
                  <a:tcPr marL="4230" marR="4230" marT="423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fontAlgn="ctr"/>
                      <a:r>
                        <a:rPr lang="en-US" sz="900" b="1" i="0" u="none" strike="noStrike">
                          <a:solidFill>
                            <a:srgbClr val="000000"/>
                          </a:solidFill>
                          <a:effectLst/>
                          <a:latin typeface="Athelas" panose="02000503000000020003" pitchFamily="2" charset="0"/>
                        </a:rPr>
                        <a:t>Edituri</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952818774"/>
                  </a:ext>
                </a:extLst>
              </a:tr>
              <a:tr h="0">
                <a:tc gridSpan="2" vMerge="1">
                  <a:txBody>
                    <a:bodyPr/>
                    <a:lstStyle/>
                    <a:p>
                      <a:endParaRPr lang="en-US"/>
                    </a:p>
                  </a:txBody>
                  <a:tcPr/>
                </a:tc>
                <a:tc hMerge="1" vMerge="1">
                  <a:txBody>
                    <a:bodyPr/>
                    <a:lstStyle/>
                    <a:p>
                      <a:endParaRPr lang="en-US"/>
                    </a:p>
                  </a:txBody>
                  <a:tcPr/>
                </a:tc>
                <a:tc vMerge="1">
                  <a:txBody>
                    <a:bodyPr/>
                    <a:lstStyle/>
                    <a:p>
                      <a:endParaRPr lang="en-US"/>
                    </a:p>
                  </a:txBody>
                  <a:tcPr/>
                </a:tc>
                <a:tc>
                  <a:txBody>
                    <a:bodyPr/>
                    <a:lstStyle/>
                    <a:p>
                      <a:pPr algn="ctr" fontAlgn="ctr"/>
                      <a:r>
                        <a:rPr lang="en-US" sz="900" b="1" i="0" u="none" strike="noStrike" dirty="0" err="1">
                          <a:solidFill>
                            <a:srgbClr val="000000"/>
                          </a:solidFill>
                          <a:effectLst/>
                          <a:latin typeface="Athelas" panose="02000503000000020003" pitchFamily="2" charset="0"/>
                        </a:rPr>
                        <a:t>Prea</a:t>
                      </a:r>
                      <a:r>
                        <a:rPr lang="en-US" sz="900" b="1" i="0" u="none" strike="noStrike" dirty="0">
                          <a:solidFill>
                            <a:srgbClr val="000000"/>
                          </a:solidFill>
                          <a:effectLst/>
                          <a:latin typeface="Athelas" panose="02000503000000020003" pitchFamily="2" charset="0"/>
                        </a:rPr>
                        <a:t> </a:t>
                      </a:r>
                      <a:r>
                        <a:rPr lang="en-US" sz="900" b="1" i="0" u="none" strike="noStrike" dirty="0" err="1">
                          <a:solidFill>
                            <a:srgbClr val="000000"/>
                          </a:solidFill>
                          <a:effectLst/>
                          <a:latin typeface="Athelas" panose="02000503000000020003" pitchFamily="2" charset="0"/>
                        </a:rPr>
                        <a:t>multe</a:t>
                      </a:r>
                      <a:r>
                        <a:rPr lang="en-US" sz="900" b="1" i="0" u="none" strike="noStrike" dirty="0">
                          <a:solidFill>
                            <a:srgbClr val="000000"/>
                          </a:solidFill>
                          <a:effectLst/>
                          <a:latin typeface="Athelas" panose="02000503000000020003" pitchFamily="2" charset="0"/>
                        </a:rPr>
                        <a:t> cadre</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dirty="0" err="1">
                          <a:solidFill>
                            <a:srgbClr val="000000"/>
                          </a:solidFill>
                          <a:effectLst/>
                          <a:latin typeface="Athelas" panose="02000503000000020003" pitchFamily="2" charset="0"/>
                        </a:rPr>
                        <a:t>Suficiente</a:t>
                      </a:r>
                      <a:r>
                        <a:rPr lang="en-US" sz="900" b="1" i="0" u="none" strike="noStrike" dirty="0">
                          <a:solidFill>
                            <a:srgbClr val="000000"/>
                          </a:solidFill>
                          <a:effectLst/>
                          <a:latin typeface="Athelas" panose="02000503000000020003" pitchFamily="2" charset="0"/>
                        </a:rPr>
                        <a:t>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pt-BR" sz="900" b="1" i="0" u="none" strike="noStrike">
                          <a:solidFill>
                            <a:srgbClr val="000000"/>
                          </a:solidFill>
                          <a:effectLst/>
                          <a:latin typeface="Athelas" panose="02000503000000020003" pitchFamily="2" charset="0"/>
                        </a:rPr>
                        <a:t>Oarecum o lipsă de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Lipsă mare de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Nu știu / Fără răspuns</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Prea multe cadre</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Suficiente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pt-BR" sz="900" b="1" i="0" u="none" strike="noStrike">
                          <a:solidFill>
                            <a:srgbClr val="000000"/>
                          </a:solidFill>
                          <a:effectLst/>
                          <a:latin typeface="Athelas" panose="02000503000000020003" pitchFamily="2" charset="0"/>
                        </a:rPr>
                        <a:t>Oarecum o lipsă de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Lipsă mare de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Nu știu / Fără răspuns</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3531527481"/>
                  </a:ext>
                </a:extLst>
              </a:tr>
              <a:tr h="0">
                <a:tc gridSpan="2">
                  <a:txBody>
                    <a:bodyPr/>
                    <a:lstStyle/>
                    <a:p>
                      <a:pPr algn="ctr" fontAlgn="b"/>
                      <a:r>
                        <a:rPr lang="en-US" sz="900" b="1" i="0" u="none" strike="noStrike">
                          <a:solidFill>
                            <a:srgbClr val="000000"/>
                          </a:solidFill>
                          <a:effectLst/>
                          <a:latin typeface="Athelas" panose="02000503000000020003" pitchFamily="2" charset="0"/>
                        </a:rPr>
                        <a:t>Total</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900" b="1" i="0" u="none" strike="noStrike">
                          <a:solidFill>
                            <a:srgbClr val="000000"/>
                          </a:solidFill>
                          <a:effectLst/>
                          <a:latin typeface="Athelas" panose="02000503000000020003" pitchFamily="2" charset="0"/>
                        </a:rPr>
                        <a:t>248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1564141211"/>
                  </a:ext>
                </a:extLst>
              </a:tr>
              <a:tr h="0">
                <a:tc rowSpan="2">
                  <a:txBody>
                    <a:bodyPr/>
                    <a:lstStyle/>
                    <a:p>
                      <a:pPr algn="ctr" fontAlgn="ctr"/>
                      <a:r>
                        <a:rPr lang="en-US" sz="900" b="0" i="0" u="none" strike="noStrike">
                          <a:solidFill>
                            <a:srgbClr val="000000"/>
                          </a:solidFill>
                          <a:effectLst/>
                          <a:latin typeface="Athelas" panose="02000503000000020003" pitchFamily="2" charset="0"/>
                        </a:rPr>
                        <a:t>Gen</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900" b="0" i="0" u="none" strike="noStrike">
                          <a:solidFill>
                            <a:srgbClr val="000000"/>
                          </a:solidFill>
                          <a:effectLst/>
                          <a:latin typeface="Athelas" panose="02000503000000020003" pitchFamily="2" charset="0"/>
                        </a:rPr>
                        <a:t>Femeie</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234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EFC0"/>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7EFBD"/>
                    </a:solidFill>
                  </a:tcPr>
                </a:tc>
                <a:tc>
                  <a:txBody>
                    <a:bodyPr/>
                    <a:lstStyle/>
                    <a:p>
                      <a:pPr algn="ctr" fontAlgn="ctr"/>
                      <a:r>
                        <a:rPr lang="en-US" sz="900" b="0" i="0" u="none" strike="noStrike" dirty="0">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2"/>
                    </a:solidFill>
                  </a:tcPr>
                </a:tc>
                <a:tc>
                  <a:txBody>
                    <a:bodyPr/>
                    <a:lstStyle/>
                    <a:p>
                      <a:pPr algn="ctr" fontAlgn="ctr"/>
                      <a:r>
                        <a:rPr lang="en-US" sz="900" b="0"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FBF0"/>
                    </a:solid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9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F3CF"/>
                    </a:solidFill>
                  </a:tcPr>
                </a:tc>
                <a:tc>
                  <a:txBody>
                    <a:bodyPr/>
                    <a:lstStyle/>
                    <a:p>
                      <a:pPr algn="ctr" fontAlgn="ctr"/>
                      <a:r>
                        <a:rPr lang="en-US" sz="900" b="0" i="0" u="none" strike="noStrike">
                          <a:solidFill>
                            <a:srgbClr val="000000"/>
                          </a:solidFill>
                          <a:effectLst/>
                          <a:latin typeface="Athelas" panose="02000503000000020003" pitchFamily="2" charset="0"/>
                        </a:rPr>
                        <a:t>18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9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DF7"/>
                    </a:solidFill>
                  </a:tcPr>
                </a:tc>
                <a:tc>
                  <a:txBody>
                    <a:bodyPr/>
                    <a:lstStyle/>
                    <a:p>
                      <a:pPr algn="ctr" fontAlgn="ctr"/>
                      <a:r>
                        <a:rPr lang="en-US" sz="900" b="0"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2EAAB"/>
                    </a:solidFill>
                  </a:tcPr>
                </a:tc>
                <a:extLst>
                  <a:ext uri="{0D108BD9-81ED-4DB2-BD59-A6C34878D82A}">
                    <a16:rowId xmlns:a16="http://schemas.microsoft.com/office/drawing/2014/main" xmlns="" val="2349984488"/>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Bărbat</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5EEBC"/>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F2C9"/>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2F9E4"/>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2F9E4"/>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F2C9"/>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F2C9"/>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2F9E4"/>
                    </a:solidFill>
                  </a:tcPr>
                </a:tc>
                <a:extLst>
                  <a:ext uri="{0D108BD9-81ED-4DB2-BD59-A6C34878D82A}">
                    <a16:rowId xmlns:a16="http://schemas.microsoft.com/office/drawing/2014/main" xmlns="" val="4203982658"/>
                  </a:ext>
                </a:extLst>
              </a:tr>
              <a:tr h="0">
                <a:tc rowSpan="3">
                  <a:txBody>
                    <a:bodyPr/>
                    <a:lstStyle/>
                    <a:p>
                      <a:pPr algn="ctr" fontAlgn="ctr"/>
                      <a:r>
                        <a:rPr lang="en-US" sz="900" b="0" i="0" u="none" strike="noStrike">
                          <a:solidFill>
                            <a:srgbClr val="000000"/>
                          </a:solidFill>
                          <a:effectLst/>
                          <a:latin typeface="Athelas" panose="02000503000000020003" pitchFamily="2" charset="0"/>
                        </a:rPr>
                        <a:t>Vârstă</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900" b="0" i="0" u="none" strike="noStrike">
                          <a:solidFill>
                            <a:srgbClr val="000000"/>
                          </a:solidFill>
                          <a:effectLst/>
                          <a:latin typeface="Athelas" panose="02000503000000020003" pitchFamily="2" charset="0"/>
                        </a:rPr>
                        <a:t>18-35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BBBB"/>
                    </a:solidFill>
                  </a:tcPr>
                </a:tc>
                <a:tc>
                  <a:txBody>
                    <a:bodyPr/>
                    <a:lstStyle/>
                    <a:p>
                      <a:pPr algn="ctr" fontAlgn="ctr"/>
                      <a:r>
                        <a:rPr lang="en-US" sz="900" b="0"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9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0F0"/>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1B1B1"/>
                    </a:solidFill>
                  </a:tcPr>
                </a:tc>
                <a:tc>
                  <a:txBody>
                    <a:bodyPr/>
                    <a:lstStyle/>
                    <a:p>
                      <a:pPr algn="ctr" fontAlgn="ctr"/>
                      <a:r>
                        <a:rPr lang="en-US" sz="9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0F0"/>
                    </a:solidFill>
                  </a:tcPr>
                </a:tc>
                <a:tc>
                  <a:txBody>
                    <a:bodyPr/>
                    <a:lstStyle/>
                    <a:p>
                      <a:pPr algn="ctr" fontAlgn="ctr"/>
                      <a:r>
                        <a:rPr lang="en-US" sz="9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extLst>
                  <a:ext uri="{0D108BD9-81ED-4DB2-BD59-A6C34878D82A}">
                    <a16:rowId xmlns:a16="http://schemas.microsoft.com/office/drawing/2014/main" xmlns="" val="2538120146"/>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36-55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109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9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900" b="0"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EBEB"/>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9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900" b="0" i="0" u="none" strike="noStrike">
                          <a:solidFill>
                            <a:srgbClr val="000000"/>
                          </a:solidFill>
                          <a:effectLst/>
                          <a:latin typeface="Athelas" panose="02000503000000020003" pitchFamily="2" charset="0"/>
                        </a:rPr>
                        <a:t>25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9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900" b="0"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BABA"/>
                    </a:solidFill>
                  </a:tcPr>
                </a:tc>
                <a:extLst>
                  <a:ext uri="{0D108BD9-81ED-4DB2-BD59-A6C34878D82A}">
                    <a16:rowId xmlns:a16="http://schemas.microsoft.com/office/drawing/2014/main" xmlns="" val="2244569195"/>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Peste 55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109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9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900" b="0" i="0" u="none" strike="noStrike" dirty="0">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8E8E8"/>
                    </a:solidFill>
                  </a:tcPr>
                </a:tc>
                <a:tc>
                  <a:txBody>
                    <a:bodyPr/>
                    <a:lstStyle/>
                    <a:p>
                      <a:pPr algn="ctr" fontAlgn="ctr"/>
                      <a:r>
                        <a:rPr lang="en-US" sz="9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53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CACAC"/>
                    </a:solidFill>
                  </a:tcPr>
                </a:tc>
                <a:extLst>
                  <a:ext uri="{0D108BD9-81ED-4DB2-BD59-A6C34878D82A}">
                    <a16:rowId xmlns:a16="http://schemas.microsoft.com/office/drawing/2014/main" xmlns="" val="3284009316"/>
                  </a:ext>
                </a:extLst>
              </a:tr>
              <a:tr h="0">
                <a:tc rowSpan="4">
                  <a:txBody>
                    <a:bodyPr/>
                    <a:lstStyle/>
                    <a:p>
                      <a:pPr algn="ctr" fontAlgn="ctr"/>
                      <a:r>
                        <a:rPr lang="en-US" sz="900" b="0" i="0" u="none" strike="noStrike">
                          <a:solidFill>
                            <a:srgbClr val="000000"/>
                          </a:solidFill>
                          <a:effectLst/>
                          <a:latin typeface="Athelas" panose="02000503000000020003" pitchFamily="2" charset="0"/>
                        </a:rPr>
                        <a:t>Ocupație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900" b="0" i="0" u="none" strike="noStrike">
                          <a:solidFill>
                            <a:srgbClr val="000000"/>
                          </a:solidFill>
                          <a:effectLst/>
                          <a:latin typeface="Athelas" panose="02000503000000020003" pitchFamily="2" charset="0"/>
                        </a:rPr>
                        <a:t>Bibliotecar</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199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EEBC"/>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EEBC"/>
                    </a:solidFill>
                  </a:tcPr>
                </a:tc>
                <a:tc>
                  <a:txBody>
                    <a:bodyPr/>
                    <a:lstStyle/>
                    <a:p>
                      <a:pPr algn="ctr" fontAlgn="ctr"/>
                      <a:r>
                        <a:rPr lang="en-US" sz="900" b="0" i="0" u="none" strike="noStrike">
                          <a:solidFill>
                            <a:srgbClr val="000000"/>
                          </a:solidFill>
                          <a:effectLst/>
                          <a:latin typeface="Athelas" panose="02000503000000020003" pitchFamily="2" charset="0"/>
                        </a:rPr>
                        <a:t>18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F8E1"/>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9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F4D2"/>
                    </a:solidFill>
                  </a:tcPr>
                </a:tc>
                <a:tc>
                  <a:txBody>
                    <a:bodyPr/>
                    <a:lstStyle/>
                    <a:p>
                      <a:pPr algn="ctr" fontAlgn="ctr"/>
                      <a:r>
                        <a:rPr lang="en-US" sz="900" b="0" i="0" u="none" strike="noStrike">
                          <a:solidFill>
                            <a:srgbClr val="000000"/>
                          </a:solidFill>
                          <a:effectLst/>
                          <a:latin typeface="Athelas" panose="02000503000000020003" pitchFamily="2" charset="0"/>
                        </a:rPr>
                        <a:t>18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9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DF8"/>
                    </a:solidFill>
                  </a:tcPr>
                </a:tc>
                <a:tc>
                  <a:txBody>
                    <a:bodyPr/>
                    <a:lstStyle/>
                    <a:p>
                      <a:pPr algn="ctr" fontAlgn="ctr"/>
                      <a:r>
                        <a:rPr lang="en-US" sz="900" b="0" i="0" u="none" strike="noStrike">
                          <a:solidFill>
                            <a:srgbClr val="000000"/>
                          </a:solidFill>
                          <a:effectLst/>
                          <a:latin typeface="Athelas" panose="02000503000000020003" pitchFamily="2" charset="0"/>
                        </a:rPr>
                        <a:t>51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EE9A6"/>
                    </a:solidFill>
                  </a:tcPr>
                </a:tc>
                <a:extLst>
                  <a:ext uri="{0D108BD9-81ED-4DB2-BD59-A6C34878D82A}">
                    <a16:rowId xmlns:a16="http://schemas.microsoft.com/office/drawing/2014/main" xmlns="" val="37708525"/>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Editor / Traducător / Distribuitor / Scriitor</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F6DA"/>
                    </a:solidFill>
                  </a:tcPr>
                </a:tc>
                <a:tc>
                  <a:txBody>
                    <a:bodyPr/>
                    <a:lstStyle/>
                    <a:p>
                      <a:pPr algn="ctr" fontAlgn="ctr"/>
                      <a:r>
                        <a:rPr lang="en-US" sz="9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3EEBA"/>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FBED"/>
                    </a:solidFill>
                  </a:tcPr>
                </a:tc>
                <a:tc>
                  <a:txBody>
                    <a:bodyPr/>
                    <a:lstStyle/>
                    <a:p>
                      <a:pPr algn="ctr" fontAlgn="ctr"/>
                      <a:r>
                        <a:rPr lang="en-US" sz="900" b="0" i="0" u="none" strike="noStrike">
                          <a:solidFill>
                            <a:srgbClr val="000000"/>
                          </a:solidFill>
                          <a:effectLst/>
                          <a:latin typeface="Athelas" panose="02000503000000020003" pitchFamily="2" charset="0"/>
                        </a:rPr>
                        <a:t>29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F2CD"/>
                    </a:solidFill>
                  </a:tcPr>
                </a:tc>
                <a:tc>
                  <a:txBody>
                    <a:bodyPr/>
                    <a:lstStyle/>
                    <a:p>
                      <a:pPr algn="ctr" fontAlgn="ctr"/>
                      <a:r>
                        <a:rPr lang="en-US" sz="900" b="0" i="0" u="none" strike="noStrike" dirty="0">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8"/>
                    </a:solidFill>
                  </a:tcPr>
                </a:tc>
                <a:tc>
                  <a:txBody>
                    <a:bodyPr/>
                    <a:lstStyle/>
                    <a:p>
                      <a:pPr algn="ctr" fontAlgn="ctr"/>
                      <a:r>
                        <a:rPr lang="en-US" sz="900" b="0" i="0" u="none" strike="noStrike">
                          <a:solidFill>
                            <a:srgbClr val="000000"/>
                          </a:solidFill>
                          <a:effectLst/>
                          <a:latin typeface="Athelas" panose="02000503000000020003" pitchFamily="2" charset="0"/>
                        </a:rPr>
                        <a:t>18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900" b="0" i="0" u="none" strike="noStrike">
                          <a:solidFill>
                            <a:srgbClr val="000000"/>
                          </a:solidFill>
                          <a:effectLst/>
                          <a:latin typeface="Athelas" panose="02000503000000020003" pitchFamily="2" charset="0"/>
                        </a:rPr>
                        <a:t>16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F8E4"/>
                    </a:solidFill>
                  </a:tcPr>
                </a:tc>
                <a:tc>
                  <a:txBody>
                    <a:bodyPr/>
                    <a:lstStyle/>
                    <a:p>
                      <a:pPr algn="ctr" fontAlgn="ctr"/>
                      <a:r>
                        <a:rPr lang="en-US" sz="900" b="0" i="0" u="none" strike="noStrike">
                          <a:solidFill>
                            <a:srgbClr val="000000"/>
                          </a:solidFill>
                          <a:effectLst/>
                          <a:latin typeface="Athelas" panose="02000503000000020003" pitchFamily="2" charset="0"/>
                        </a:rPr>
                        <a:t>34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F0C3"/>
                    </a:solidFill>
                  </a:tcPr>
                </a:tc>
                <a:extLst>
                  <a:ext uri="{0D108BD9-81ED-4DB2-BD59-A6C34878D82A}">
                    <a16:rowId xmlns:a16="http://schemas.microsoft.com/office/drawing/2014/main" xmlns="" val="3575156894"/>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Cadru didactic</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5EAAD"/>
                    </a:solidFill>
                  </a:tcPr>
                </a:tc>
                <a:tc>
                  <a:txBody>
                    <a:bodyPr/>
                    <a:lstStyle/>
                    <a:p>
                      <a:pPr algn="ctr" fontAlgn="ctr"/>
                      <a:r>
                        <a:rPr lang="en-US" sz="9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EFBF"/>
                    </a:solidFill>
                  </a:tcPr>
                </a:tc>
                <a:tc>
                  <a:txBody>
                    <a:bodyPr/>
                    <a:lstStyle/>
                    <a:p>
                      <a:pPr algn="ctr" fontAlgn="ctr"/>
                      <a:r>
                        <a:rPr lang="en-US" sz="9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CF4"/>
                    </a:solidFill>
                  </a:tcPr>
                </a:tc>
                <a:tc>
                  <a:txBody>
                    <a:bodyPr/>
                    <a:lstStyle/>
                    <a:p>
                      <a:pPr algn="ctr" fontAlgn="ctr"/>
                      <a:r>
                        <a:rPr lang="en-US" sz="9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FBEE"/>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F0C5"/>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F6DC"/>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9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2EDB9"/>
                    </a:solidFill>
                  </a:tcPr>
                </a:tc>
                <a:extLst>
                  <a:ext uri="{0D108BD9-81ED-4DB2-BD59-A6C34878D82A}">
                    <a16:rowId xmlns:a16="http://schemas.microsoft.com/office/drawing/2014/main" xmlns="" val="2321028922"/>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Alta</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5F5D8"/>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FF0C5"/>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FF0C5"/>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AFAEC"/>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AEBB1"/>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FF0C5"/>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5F5D8"/>
                    </a:solidFill>
                  </a:tcPr>
                </a:tc>
                <a:extLst>
                  <a:ext uri="{0D108BD9-81ED-4DB2-BD59-A6C34878D82A}">
                    <a16:rowId xmlns:a16="http://schemas.microsoft.com/office/drawing/2014/main" xmlns="" val="2637024759"/>
                  </a:ext>
                </a:extLst>
              </a:tr>
              <a:tr h="0">
                <a:tc rowSpan="4">
                  <a:txBody>
                    <a:bodyPr/>
                    <a:lstStyle/>
                    <a:p>
                      <a:pPr algn="ctr" fontAlgn="ctr"/>
                      <a:r>
                        <a:rPr lang="en-US" sz="900" b="0" i="0" u="none" strike="noStrike">
                          <a:solidFill>
                            <a:srgbClr val="000000"/>
                          </a:solidFill>
                          <a:effectLst/>
                          <a:latin typeface="Athelas" panose="02000503000000020003" pitchFamily="2" charset="0"/>
                        </a:rPr>
                        <a:t>Sectorul instituției</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900" b="0" i="0" u="none" strike="noStrike">
                          <a:solidFill>
                            <a:srgbClr val="000000"/>
                          </a:solidFill>
                          <a:effectLst/>
                          <a:latin typeface="Athelas" panose="02000503000000020003" pitchFamily="2" charset="0"/>
                        </a:rPr>
                        <a:t>De stat - biblioteci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122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900" b="0"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900" b="0"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9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900" b="0" i="0" u="none" strike="noStrike" dirty="0">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9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9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900" b="0"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B5B5"/>
                    </a:solidFill>
                  </a:tcPr>
                </a:tc>
                <a:extLst>
                  <a:ext uri="{0D108BD9-81ED-4DB2-BD59-A6C34878D82A}">
                    <a16:rowId xmlns:a16="http://schemas.microsoft.com/office/drawing/2014/main" xmlns="" val="1632117584"/>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De stat - instituții de învățământ primar/mediu</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64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53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CACAC"/>
                    </a:solidFill>
                  </a:tcPr>
                </a:tc>
                <a:tc>
                  <a:txBody>
                    <a:bodyPr/>
                    <a:lstStyle/>
                    <a:p>
                      <a:pPr algn="ctr" fontAlgn="ctr"/>
                      <a:r>
                        <a:rPr lang="en-US" sz="900" b="0" i="0" u="none" strike="noStrike">
                          <a:solidFill>
                            <a:srgbClr val="000000"/>
                          </a:solidFill>
                          <a:effectLst/>
                          <a:latin typeface="Athelas" panose="02000503000000020003" pitchFamily="2" charset="0"/>
                        </a:rPr>
                        <a:t>34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900" b="0"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1F1"/>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900" b="0" i="0" u="none" strike="noStrike">
                          <a:solidFill>
                            <a:srgbClr val="000000"/>
                          </a:solidFill>
                          <a:effectLst/>
                          <a:latin typeface="Athelas" panose="02000503000000020003" pitchFamily="2" charset="0"/>
                        </a:rPr>
                        <a:t>52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EAEAE"/>
                    </a:solidFill>
                  </a:tcPr>
                </a:tc>
                <a:extLst>
                  <a:ext uri="{0D108BD9-81ED-4DB2-BD59-A6C34878D82A}">
                    <a16:rowId xmlns:a16="http://schemas.microsoft.com/office/drawing/2014/main" xmlns="" val="1589349880"/>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De stat - instituții de învățământ superior</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14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900" b="0"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B5B5"/>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dirty="0">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dirty="0">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9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1F1"/>
                    </a:solidFill>
                  </a:tcPr>
                </a:tc>
                <a:tc>
                  <a:txBody>
                    <a:bodyPr/>
                    <a:lstStyle/>
                    <a:p>
                      <a:pPr algn="ctr" fontAlgn="ctr"/>
                      <a:r>
                        <a:rPr lang="en-US" sz="900" b="0" i="0" u="none" strike="noStrike">
                          <a:solidFill>
                            <a:srgbClr val="000000"/>
                          </a:solidFill>
                          <a:effectLst/>
                          <a:latin typeface="Athelas" panose="02000503000000020003" pitchFamily="2" charset="0"/>
                        </a:rPr>
                        <a:t>52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DADAD"/>
                    </a:solidFill>
                  </a:tcPr>
                </a:tc>
                <a:extLst>
                  <a:ext uri="{0D108BD9-81ED-4DB2-BD59-A6C34878D82A}">
                    <a16:rowId xmlns:a16="http://schemas.microsoft.com/office/drawing/2014/main" xmlns="" val="2050224021"/>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Privat</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9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3F3F3"/>
                    </a:solidFill>
                  </a:tcPr>
                </a:tc>
                <a:tc>
                  <a:txBody>
                    <a:bodyPr/>
                    <a:lstStyle/>
                    <a:p>
                      <a:pPr algn="ctr" fontAlgn="ctr"/>
                      <a:r>
                        <a:rPr lang="en-US" sz="9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9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3F3F3"/>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7E7E7"/>
                    </a:solidFill>
                  </a:tcPr>
                </a:tc>
                <a:tc>
                  <a:txBody>
                    <a:bodyPr/>
                    <a:lstStyle/>
                    <a:p>
                      <a:pPr algn="ctr" fontAlgn="ctr"/>
                      <a:r>
                        <a:rPr lang="en-US" sz="900" b="0"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7B7B7"/>
                    </a:solidFill>
                  </a:tcPr>
                </a:tc>
                <a:extLst>
                  <a:ext uri="{0D108BD9-81ED-4DB2-BD59-A6C34878D82A}">
                    <a16:rowId xmlns:a16="http://schemas.microsoft.com/office/drawing/2014/main" xmlns="" val="2494633162"/>
                  </a:ext>
                </a:extLst>
              </a:tr>
              <a:tr h="0">
                <a:tc rowSpan="5">
                  <a:txBody>
                    <a:bodyPr/>
                    <a:lstStyle/>
                    <a:p>
                      <a:pPr algn="ctr" fontAlgn="ctr"/>
                      <a:r>
                        <a:rPr lang="en-US" sz="900" b="0" i="0" u="none" strike="noStrike">
                          <a:solidFill>
                            <a:srgbClr val="000000"/>
                          </a:solidFill>
                          <a:effectLst/>
                          <a:latin typeface="Athelas" panose="02000503000000020003" pitchFamily="2" charset="0"/>
                        </a:rPr>
                        <a:t>Ani de activitate în poziția actuală</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900" b="0" i="0" u="none" strike="noStrike">
                          <a:solidFill>
                            <a:srgbClr val="000000"/>
                          </a:solidFill>
                          <a:effectLst/>
                          <a:latin typeface="Athelas" panose="02000503000000020003" pitchFamily="2" charset="0"/>
                        </a:rPr>
                        <a:t>1-5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74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41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1EDB8"/>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F1C9"/>
                    </a:solidFill>
                  </a:tcPr>
                </a:tc>
                <a:tc>
                  <a:txBody>
                    <a:bodyPr/>
                    <a:lstStyle/>
                    <a:p>
                      <a:pPr algn="ctr" fontAlgn="ctr"/>
                      <a:r>
                        <a:rPr lang="en-US" sz="900" b="0" i="0" u="none" strike="noStrike">
                          <a:solidFill>
                            <a:srgbClr val="000000"/>
                          </a:solidFill>
                          <a:effectLst/>
                          <a:latin typeface="Athelas" panose="02000503000000020003" pitchFamily="2" charset="0"/>
                        </a:rPr>
                        <a:t>12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FAEA"/>
                    </a:solidFill>
                  </a:tcPr>
                </a:tc>
                <a:tc>
                  <a:txBody>
                    <a:bodyPr/>
                    <a:lstStyle/>
                    <a:p>
                      <a:pPr algn="ctr" fontAlgn="ctr"/>
                      <a:r>
                        <a:rPr lang="en-US" sz="900" b="0" i="0" u="none" strike="noStrike">
                          <a:solidFill>
                            <a:srgbClr val="000000"/>
                          </a:solidFill>
                          <a:effectLst/>
                          <a:latin typeface="Athelas" panose="02000503000000020003" pitchFamily="2" charset="0"/>
                        </a:rPr>
                        <a:t>16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F8E3"/>
                    </a:solid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900" b="0" i="0" u="none" strike="noStrike">
                          <a:solidFill>
                            <a:srgbClr val="000000"/>
                          </a:solidFill>
                          <a:effectLst/>
                          <a:latin typeface="Athelas" panose="02000503000000020003" pitchFamily="2" charset="0"/>
                        </a:rPr>
                        <a:t>32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6"/>
                    </a:solidFill>
                  </a:tcPr>
                </a:tc>
                <a:tc>
                  <a:txBody>
                    <a:bodyPr/>
                    <a:lstStyle/>
                    <a:p>
                      <a:pPr algn="ctr" fontAlgn="ctr"/>
                      <a:r>
                        <a:rPr lang="en-US" sz="900" b="0" i="0" u="none" strike="noStrike" dirty="0">
                          <a:solidFill>
                            <a:srgbClr val="000000"/>
                          </a:solidFill>
                          <a:effectLst/>
                          <a:latin typeface="Athelas" panose="02000503000000020003" pitchFamily="2" charset="0"/>
                        </a:rPr>
                        <a:t>18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F8E1"/>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B"/>
                    </a:solidFill>
                  </a:tcPr>
                </a:tc>
                <a:tc>
                  <a:txBody>
                    <a:bodyPr/>
                    <a:lstStyle/>
                    <a:p>
                      <a:pPr algn="ctr" fontAlgn="ctr"/>
                      <a:r>
                        <a:rPr lang="en-US" sz="900" b="0"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7EBAF"/>
                    </a:solidFill>
                  </a:tcPr>
                </a:tc>
                <a:extLst>
                  <a:ext uri="{0D108BD9-81ED-4DB2-BD59-A6C34878D82A}">
                    <a16:rowId xmlns:a16="http://schemas.microsoft.com/office/drawing/2014/main" xmlns="" val="32125237"/>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6-10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35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7EBAF"/>
                    </a:solidFill>
                  </a:tcPr>
                </a:tc>
                <a:tc>
                  <a:txBody>
                    <a:bodyPr/>
                    <a:lstStyle/>
                    <a:p>
                      <a:pPr algn="ctr" fontAlgn="ctr"/>
                      <a:r>
                        <a:rPr lang="en-US" sz="900" b="0" i="0" u="none" strike="noStrike">
                          <a:solidFill>
                            <a:srgbClr val="000000"/>
                          </a:solidFill>
                          <a:effectLst/>
                          <a:latin typeface="Athelas" panose="02000503000000020003" pitchFamily="2" charset="0"/>
                        </a:rPr>
                        <a:t>34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F0C3"/>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F8E1"/>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A"/>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2EDB9"/>
                    </a:solidFill>
                  </a:tcPr>
                </a:tc>
                <a:tc>
                  <a:txBody>
                    <a:bodyPr/>
                    <a:lstStyle/>
                    <a:p>
                      <a:pPr algn="ctr" fontAlgn="ctr"/>
                      <a:r>
                        <a:rPr lang="en-US" sz="900" b="0" i="0" u="none" strike="noStrike" dirty="0">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F4D2"/>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A"/>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8"/>
                    </a:solidFill>
                  </a:tcPr>
                </a:tc>
                <a:extLst>
                  <a:ext uri="{0D108BD9-81ED-4DB2-BD59-A6C34878D82A}">
                    <a16:rowId xmlns:a16="http://schemas.microsoft.com/office/drawing/2014/main" xmlns="" val="3097678390"/>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11-20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9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B"/>
                    </a:solidFill>
                  </a:tcPr>
                </a:tc>
                <a:tc>
                  <a:txBody>
                    <a:bodyPr/>
                    <a:lstStyle/>
                    <a:p>
                      <a:pPr algn="ctr" fontAlgn="ctr"/>
                      <a:r>
                        <a:rPr lang="en-US" sz="9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B"/>
                    </a:solidFill>
                  </a:tcPr>
                </a:tc>
                <a:tc>
                  <a:txBody>
                    <a:bodyPr/>
                    <a:lstStyle/>
                    <a:p>
                      <a:pPr algn="ctr" fontAlgn="ctr"/>
                      <a:r>
                        <a:rPr lang="en-US" sz="900" b="0" i="0" u="none" strike="noStrike">
                          <a:solidFill>
                            <a:srgbClr val="000000"/>
                          </a:solidFill>
                          <a:effectLst/>
                          <a:latin typeface="Athelas" panose="02000503000000020003" pitchFamily="2" charset="0"/>
                        </a:rPr>
                        <a:t>14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F9E6"/>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DF5"/>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6"/>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DF5"/>
                    </a:solidFill>
                  </a:tcPr>
                </a:tc>
                <a:tc>
                  <a:txBody>
                    <a:bodyPr/>
                    <a:lstStyle/>
                    <a:p>
                      <a:pPr algn="ctr" fontAlgn="ctr"/>
                      <a:r>
                        <a:rPr lang="en-US" sz="900" b="0" i="0" u="none" strike="noStrike" dirty="0">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DF5"/>
                    </a:solidFill>
                  </a:tcPr>
                </a:tc>
                <a:tc>
                  <a:txBody>
                    <a:bodyPr/>
                    <a:lstStyle/>
                    <a:p>
                      <a:pPr algn="ctr" fontAlgn="ctr"/>
                      <a:r>
                        <a:rPr lang="en-US" sz="900" b="0" i="0" u="none" strike="noStrike">
                          <a:solidFill>
                            <a:srgbClr val="000000"/>
                          </a:solidFill>
                          <a:effectLst/>
                          <a:latin typeface="Athelas" panose="02000503000000020003" pitchFamily="2" charset="0"/>
                        </a:rPr>
                        <a:t>53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9E8A2"/>
                    </a:solidFill>
                  </a:tcPr>
                </a:tc>
                <a:extLst>
                  <a:ext uri="{0D108BD9-81ED-4DB2-BD59-A6C34878D82A}">
                    <a16:rowId xmlns:a16="http://schemas.microsoft.com/office/drawing/2014/main" xmlns="" val="2553082266"/>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21-30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F7DE"/>
                    </a:solidFill>
                  </a:tcPr>
                </a:tc>
                <a:tc>
                  <a:txBody>
                    <a:bodyPr/>
                    <a:lstStyle/>
                    <a:p>
                      <a:pPr algn="ctr" fontAlgn="ctr"/>
                      <a:r>
                        <a:rPr lang="en-US" sz="900" b="0"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8EBB0"/>
                    </a:solidFill>
                  </a:tcPr>
                </a:tc>
                <a:tc>
                  <a:txBody>
                    <a:bodyPr/>
                    <a:lstStyle/>
                    <a:p>
                      <a:pPr algn="ctr" fontAlgn="ctr"/>
                      <a:r>
                        <a:rPr lang="en-US" sz="9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F5D6"/>
                    </a:solidFill>
                  </a:tcPr>
                </a:tc>
                <a:tc>
                  <a:txBody>
                    <a:bodyPr/>
                    <a:lstStyle/>
                    <a:p>
                      <a:pPr algn="ctr" fontAlgn="ctr"/>
                      <a:r>
                        <a:rPr lang="en-US" sz="900" b="0" i="0" u="none" strike="noStrike">
                          <a:solidFill>
                            <a:srgbClr val="000000"/>
                          </a:solidFill>
                          <a:effectLst/>
                          <a:latin typeface="Athelas" panose="02000503000000020003" pitchFamily="2" charset="0"/>
                        </a:rPr>
                        <a:t>12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FAEB"/>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CF3"/>
                    </a:solidFill>
                  </a:tcPr>
                </a:tc>
                <a:tc>
                  <a:txBody>
                    <a:bodyPr/>
                    <a:lstStyle/>
                    <a:p>
                      <a:pPr algn="ctr" fontAlgn="ctr"/>
                      <a:r>
                        <a:rPr lang="en-US" sz="9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DF4D1"/>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900" b="0" i="0" u="none" strike="noStrike">
                          <a:solidFill>
                            <a:srgbClr val="000000"/>
                          </a:solidFill>
                          <a:effectLst/>
                          <a:latin typeface="Athelas" panose="02000503000000020003" pitchFamily="2" charset="0"/>
                        </a:rPr>
                        <a:t>64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3E28E"/>
                    </a:solidFill>
                  </a:tcPr>
                </a:tc>
                <a:extLst>
                  <a:ext uri="{0D108BD9-81ED-4DB2-BD59-A6C34878D82A}">
                    <a16:rowId xmlns:a16="http://schemas.microsoft.com/office/drawing/2014/main" xmlns="" val="1886062332"/>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31+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BF0C1"/>
                    </a:solidFill>
                  </a:tcPr>
                </a:tc>
                <a:tc>
                  <a:txBody>
                    <a:bodyPr/>
                    <a:lstStyle/>
                    <a:p>
                      <a:pPr algn="ctr" fontAlgn="ctr"/>
                      <a:r>
                        <a:rPr lang="en-US" sz="9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FEDB6"/>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BF7DF"/>
                    </a:solidFill>
                  </a:tcPr>
                </a:tc>
                <a:tc>
                  <a:txBody>
                    <a:bodyPr/>
                    <a:lstStyle/>
                    <a:p>
                      <a:pPr algn="ctr" fontAlgn="ctr"/>
                      <a:r>
                        <a:rPr lang="en-US" sz="9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7FEF8"/>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FFC"/>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9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7F6DB"/>
                    </a:solidFill>
                  </a:tcPr>
                </a:tc>
                <a:tc>
                  <a:txBody>
                    <a:bodyPr/>
                    <a:lstStyle/>
                    <a:p>
                      <a:pPr algn="ctr" fontAlgn="ctr"/>
                      <a:r>
                        <a:rPr lang="en-US" sz="900" b="0" i="0" u="none" strike="noStrike" dirty="0">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FF8E2"/>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7EFBE"/>
                    </a:solidFill>
                  </a:tcPr>
                </a:tc>
                <a:extLst>
                  <a:ext uri="{0D108BD9-81ED-4DB2-BD59-A6C34878D82A}">
                    <a16:rowId xmlns:a16="http://schemas.microsoft.com/office/drawing/2014/main" xmlns="" val="1873670666"/>
                  </a:ext>
                </a:extLst>
              </a:tr>
              <a:tr h="0">
                <a:tc rowSpan="5">
                  <a:txBody>
                    <a:bodyPr/>
                    <a:lstStyle/>
                    <a:p>
                      <a:pPr algn="ctr" fontAlgn="ctr"/>
                      <a:r>
                        <a:rPr lang="en-US" sz="900" b="0" i="0" u="none" strike="noStrike">
                          <a:solidFill>
                            <a:srgbClr val="000000"/>
                          </a:solidFill>
                          <a:effectLst/>
                          <a:latin typeface="Athelas" panose="02000503000000020003" pitchFamily="2" charset="0"/>
                        </a:rPr>
                        <a:t>Ani de activitate în domeniul industriei cărții</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900" b="0" i="0" u="none" strike="noStrike">
                          <a:solidFill>
                            <a:srgbClr val="000000"/>
                          </a:solidFill>
                          <a:effectLst/>
                          <a:latin typeface="Athelas" panose="02000503000000020003" pitchFamily="2" charset="0"/>
                        </a:rPr>
                        <a:t>1-5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55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BBBB"/>
                    </a:solidFill>
                  </a:tcPr>
                </a:tc>
                <a:tc>
                  <a:txBody>
                    <a:bodyPr/>
                    <a:lstStyle/>
                    <a:p>
                      <a:pPr algn="ctr" fontAlgn="ctr"/>
                      <a:r>
                        <a:rPr lang="en-US" sz="9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900" b="0" i="0" u="none" strike="noStrike">
                          <a:solidFill>
                            <a:srgbClr val="000000"/>
                          </a:solidFill>
                          <a:effectLst/>
                          <a:latin typeface="Athelas" panose="02000503000000020003" pitchFamily="2" charset="0"/>
                        </a:rPr>
                        <a:t>16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900" b="0" i="0" u="none" strike="noStrike" dirty="0">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900" b="0"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2B2B2"/>
                    </a:solidFill>
                  </a:tcPr>
                </a:tc>
                <a:extLst>
                  <a:ext uri="{0D108BD9-81ED-4DB2-BD59-A6C34878D82A}">
                    <a16:rowId xmlns:a16="http://schemas.microsoft.com/office/drawing/2014/main" xmlns="" val="2396686348"/>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6-10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9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EEEE"/>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900" b="0" i="0" u="none" strike="noStrike" dirty="0">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extLst>
                  <a:ext uri="{0D108BD9-81ED-4DB2-BD59-A6C34878D82A}">
                    <a16:rowId xmlns:a16="http://schemas.microsoft.com/office/drawing/2014/main" xmlns="" val="1275259912"/>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11-20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41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900" b="0" i="0" u="none" strike="noStrike">
                          <a:solidFill>
                            <a:srgbClr val="000000"/>
                          </a:solidFill>
                          <a:effectLst/>
                          <a:latin typeface="Athelas" panose="02000503000000020003" pitchFamily="2" charset="0"/>
                        </a:rPr>
                        <a:t>35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E8E8"/>
                    </a:solidFill>
                  </a:tcPr>
                </a:tc>
                <a:tc>
                  <a:txBody>
                    <a:bodyPr/>
                    <a:lstStyle/>
                    <a:p>
                      <a:pPr algn="ctr" fontAlgn="ctr"/>
                      <a:r>
                        <a:rPr lang="en-US" sz="900" b="0"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900" b="0"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900" b="0" i="0" u="none" strike="noStrike" dirty="0">
                          <a:solidFill>
                            <a:srgbClr val="000000"/>
                          </a:solidFill>
                          <a:effectLst/>
                          <a:latin typeface="Athelas" panose="02000503000000020003" pitchFamily="2" charset="0"/>
                        </a:rPr>
                        <a:t>57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extLst>
                  <a:ext uri="{0D108BD9-81ED-4DB2-BD59-A6C34878D82A}">
                    <a16:rowId xmlns:a16="http://schemas.microsoft.com/office/drawing/2014/main" xmlns="" val="3917870609"/>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21-30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9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9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E8E8"/>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9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900" b="0" i="0" u="none" strike="noStrike" dirty="0">
                          <a:solidFill>
                            <a:srgbClr val="000000"/>
                          </a:solidFill>
                          <a:effectLst/>
                          <a:latin typeface="Athelas" panose="02000503000000020003" pitchFamily="2" charset="0"/>
                        </a:rPr>
                        <a:t>54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AAAAA"/>
                    </a:solidFill>
                  </a:tcPr>
                </a:tc>
                <a:extLst>
                  <a:ext uri="{0D108BD9-81ED-4DB2-BD59-A6C34878D82A}">
                    <a16:rowId xmlns:a16="http://schemas.microsoft.com/office/drawing/2014/main" xmlns="" val="4274196358"/>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31+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65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900" b="0"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9B9B9"/>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900" b="0" i="0" u="none" strike="noStrike">
                          <a:solidFill>
                            <a:srgbClr val="000000"/>
                          </a:solidFill>
                          <a:effectLst/>
                          <a:latin typeface="Athelas" panose="02000503000000020003" pitchFamily="2" charset="0"/>
                        </a:rPr>
                        <a:t>14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900" b="0" i="0" u="none" strike="noStrike" dirty="0">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EBEBE"/>
                    </a:solidFill>
                  </a:tcPr>
                </a:tc>
                <a:extLst>
                  <a:ext uri="{0D108BD9-81ED-4DB2-BD59-A6C34878D82A}">
                    <a16:rowId xmlns:a16="http://schemas.microsoft.com/office/drawing/2014/main" xmlns="" val="3453935818"/>
                  </a:ext>
                </a:extLst>
              </a:tr>
            </a:tbl>
          </a:graphicData>
        </a:graphic>
      </p:graphicFrame>
    </p:spTree>
    <p:extLst>
      <p:ext uri="{BB962C8B-B14F-4D97-AF65-F5344CB8AC3E}">
        <p14:creationId xmlns:p14="http://schemas.microsoft.com/office/powerpoint/2010/main" val="3462618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DD718D7-BECE-BC81-96EC-8DE3ACF8BFB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xmlns="" id="{5AF5423E-941F-9781-8034-3B71CF4C7907}"/>
              </a:ext>
            </a:extLst>
          </p:cNvPr>
          <p:cNvSpPr txBox="1">
            <a:spLocks/>
          </p:cNvSpPr>
          <p:nvPr/>
        </p:nvSpPr>
        <p:spPr>
          <a:xfrm>
            <a:off x="304802" y="0"/>
            <a:ext cx="11048998" cy="1007706"/>
          </a:xfrm>
          <a:prstGeom prst="rect">
            <a:avLst/>
          </a:prstGeom>
        </p:spPr>
        <p:txBody>
          <a:bodyPr vert="horz" anchor="ctr">
            <a:normAutofit/>
          </a:bodyPr>
          <a:lstStyle>
            <a:lvl1pPr algn="l" rtl="0" eaLnBrk="1" latinLnBrk="0" hangingPunct="1">
              <a:spcBef>
                <a:spcPct val="0"/>
              </a:spcBef>
              <a:buNone/>
              <a:defRPr kumimoji="0" sz="2000" kern="1200">
                <a:solidFill>
                  <a:schemeClr val="tx2"/>
                </a:solidFill>
                <a:latin typeface="+mj-lt"/>
                <a:ea typeface="+mj-ea"/>
                <a:cs typeface="+mj-cs"/>
              </a:defRPr>
            </a:lvl1pPr>
          </a:lstStyle>
          <a:p>
            <a:r>
              <a:rPr lang="ro-RO" sz="1800" b="1" dirty="0">
                <a:solidFill>
                  <a:schemeClr val="tx1"/>
                </a:solidFill>
                <a:latin typeface="Athelas" panose="02000503000000020003" pitchFamily="2" charset="0"/>
                <a:ea typeface="Exo" charset="0"/>
                <a:cs typeface="Exo" charset="0"/>
              </a:rPr>
              <a:t>Q23. </a:t>
            </a:r>
            <a:r>
              <a:rPr lang="ro-RO" sz="1800" b="1" dirty="0">
                <a:solidFill>
                  <a:schemeClr val="tx1"/>
                </a:solidFill>
                <a:latin typeface="Athelas" panose="02000503000000020003" pitchFamily="2" charset="0"/>
              </a:rPr>
              <a:t>În opinia dvs., cât de suficient este numărul de personal în următoarele instituții din domeniul industriei cărții și lecturii publice? (selectați un răspuns în fiecare rând),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4" name="Rectangle 3">
            <a:extLst>
              <a:ext uri="{FF2B5EF4-FFF2-40B4-BE49-F238E27FC236}">
                <a16:creationId xmlns:a16="http://schemas.microsoft.com/office/drawing/2014/main" xmlns="" id="{1FD81721-C4EA-9AB6-9731-4914A6D9A9F0}"/>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2" name="Table 1">
            <a:extLst>
              <a:ext uri="{FF2B5EF4-FFF2-40B4-BE49-F238E27FC236}">
                <a16:creationId xmlns:a16="http://schemas.microsoft.com/office/drawing/2014/main" xmlns="" id="{C5AC5420-C769-48DB-7BB9-0F33584413AB}"/>
              </a:ext>
            </a:extLst>
          </p:cNvPr>
          <p:cNvGraphicFramePr>
            <a:graphicFrameLocks noGrp="1"/>
          </p:cNvGraphicFramePr>
          <p:nvPr>
            <p:extLst>
              <p:ext uri="{D42A27DB-BD31-4B8C-83A1-F6EECF244321}">
                <p14:modId xmlns:p14="http://schemas.microsoft.com/office/powerpoint/2010/main" val="3631169298"/>
              </p:ext>
            </p:extLst>
          </p:nvPr>
        </p:nvGraphicFramePr>
        <p:xfrm>
          <a:off x="304802" y="1863590"/>
          <a:ext cx="11265421" cy="3813300"/>
        </p:xfrm>
        <a:graphic>
          <a:graphicData uri="http://schemas.openxmlformats.org/drawingml/2006/table">
            <a:tbl>
              <a:tblPr/>
              <a:tblGrid>
                <a:gridCol w="741678">
                  <a:extLst>
                    <a:ext uri="{9D8B030D-6E8A-4147-A177-3AD203B41FA5}">
                      <a16:colId xmlns:a16="http://schemas.microsoft.com/office/drawing/2014/main" xmlns="" val="1812997965"/>
                    </a:ext>
                  </a:extLst>
                </a:gridCol>
                <a:gridCol w="2248423">
                  <a:extLst>
                    <a:ext uri="{9D8B030D-6E8A-4147-A177-3AD203B41FA5}">
                      <a16:colId xmlns:a16="http://schemas.microsoft.com/office/drawing/2014/main" xmlns="" val="4233459587"/>
                    </a:ext>
                  </a:extLst>
                </a:gridCol>
                <a:gridCol w="325120">
                  <a:extLst>
                    <a:ext uri="{9D8B030D-6E8A-4147-A177-3AD203B41FA5}">
                      <a16:colId xmlns:a16="http://schemas.microsoft.com/office/drawing/2014/main" xmlns="" val="2831629907"/>
                    </a:ext>
                  </a:extLst>
                </a:gridCol>
                <a:gridCol w="795020">
                  <a:extLst>
                    <a:ext uri="{9D8B030D-6E8A-4147-A177-3AD203B41FA5}">
                      <a16:colId xmlns:a16="http://schemas.microsoft.com/office/drawing/2014/main" xmlns="" val="1228220800"/>
                    </a:ext>
                  </a:extLst>
                </a:gridCol>
                <a:gridCol w="795020">
                  <a:extLst>
                    <a:ext uri="{9D8B030D-6E8A-4147-A177-3AD203B41FA5}">
                      <a16:colId xmlns:a16="http://schemas.microsoft.com/office/drawing/2014/main" xmlns="" val="349987793"/>
                    </a:ext>
                  </a:extLst>
                </a:gridCol>
                <a:gridCol w="795020">
                  <a:extLst>
                    <a:ext uri="{9D8B030D-6E8A-4147-A177-3AD203B41FA5}">
                      <a16:colId xmlns:a16="http://schemas.microsoft.com/office/drawing/2014/main" xmlns="" val="4265751030"/>
                    </a:ext>
                  </a:extLst>
                </a:gridCol>
                <a:gridCol w="795020">
                  <a:extLst>
                    <a:ext uri="{9D8B030D-6E8A-4147-A177-3AD203B41FA5}">
                      <a16:colId xmlns:a16="http://schemas.microsoft.com/office/drawing/2014/main" xmlns="" val="292320939"/>
                    </a:ext>
                  </a:extLst>
                </a:gridCol>
                <a:gridCol w="795020">
                  <a:extLst>
                    <a:ext uri="{9D8B030D-6E8A-4147-A177-3AD203B41FA5}">
                      <a16:colId xmlns:a16="http://schemas.microsoft.com/office/drawing/2014/main" xmlns="" val="962064938"/>
                    </a:ext>
                  </a:extLst>
                </a:gridCol>
                <a:gridCol w="795020">
                  <a:extLst>
                    <a:ext uri="{9D8B030D-6E8A-4147-A177-3AD203B41FA5}">
                      <a16:colId xmlns:a16="http://schemas.microsoft.com/office/drawing/2014/main" xmlns="" val="3893614169"/>
                    </a:ext>
                  </a:extLst>
                </a:gridCol>
                <a:gridCol w="795020">
                  <a:extLst>
                    <a:ext uri="{9D8B030D-6E8A-4147-A177-3AD203B41FA5}">
                      <a16:colId xmlns:a16="http://schemas.microsoft.com/office/drawing/2014/main" xmlns="" val="3744039883"/>
                    </a:ext>
                  </a:extLst>
                </a:gridCol>
                <a:gridCol w="795020">
                  <a:extLst>
                    <a:ext uri="{9D8B030D-6E8A-4147-A177-3AD203B41FA5}">
                      <a16:colId xmlns:a16="http://schemas.microsoft.com/office/drawing/2014/main" xmlns="" val="3625397397"/>
                    </a:ext>
                  </a:extLst>
                </a:gridCol>
                <a:gridCol w="795020">
                  <a:extLst>
                    <a:ext uri="{9D8B030D-6E8A-4147-A177-3AD203B41FA5}">
                      <a16:colId xmlns:a16="http://schemas.microsoft.com/office/drawing/2014/main" xmlns="" val="4229269180"/>
                    </a:ext>
                  </a:extLst>
                </a:gridCol>
                <a:gridCol w="795020">
                  <a:extLst>
                    <a:ext uri="{9D8B030D-6E8A-4147-A177-3AD203B41FA5}">
                      <a16:colId xmlns:a16="http://schemas.microsoft.com/office/drawing/2014/main" xmlns="" val="3494334915"/>
                    </a:ext>
                  </a:extLst>
                </a:gridCol>
              </a:tblGrid>
              <a:tr h="0">
                <a:tc rowSpan="2" gridSpan="2">
                  <a:txBody>
                    <a:bodyPr/>
                    <a:lstStyle/>
                    <a:p>
                      <a:pPr algn="ctr" fontAlgn="ctr"/>
                      <a:r>
                        <a:rPr lang="en-US" sz="900" b="1" i="0" u="none" strike="noStrike">
                          <a:solidFill>
                            <a:srgbClr val="000000"/>
                          </a:solidFill>
                          <a:effectLst/>
                          <a:latin typeface="Athelas" panose="02000503000000020003" pitchFamily="2" charset="0"/>
                        </a:rPr>
                        <a:t>% pe rând</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rowSpan="2" hMerge="1">
                  <a:txBody>
                    <a:bodyPr/>
                    <a:lstStyle/>
                    <a:p>
                      <a:endParaRPr lang="en-US"/>
                    </a:p>
                  </a:txBody>
                  <a:tcPr/>
                </a:tc>
                <a:tc rowSpan="2">
                  <a:txBody>
                    <a:bodyPr/>
                    <a:lstStyle/>
                    <a:p>
                      <a:pPr algn="ctr" fontAlgn="ctr"/>
                      <a:r>
                        <a:rPr lang="en-US" sz="900" b="1" i="0" u="none" strike="noStrike" dirty="0">
                          <a:solidFill>
                            <a:srgbClr val="000000"/>
                          </a:solidFill>
                          <a:effectLst/>
                          <a:latin typeface="Athelas" panose="02000503000000020003" pitchFamily="2" charset="0"/>
                        </a:rPr>
                        <a:t>N</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gridSpan="5">
                  <a:txBody>
                    <a:bodyPr/>
                    <a:lstStyle/>
                    <a:p>
                      <a:pPr algn="ctr" fontAlgn="ctr"/>
                      <a:r>
                        <a:rPr lang="en-US" sz="900" b="1" i="0" u="none" strike="noStrike">
                          <a:solidFill>
                            <a:srgbClr val="000000"/>
                          </a:solidFill>
                          <a:effectLst/>
                          <a:latin typeface="Athelas" panose="02000503000000020003" pitchFamily="2" charset="0"/>
                        </a:rPr>
                        <a:t>Tipografii</a:t>
                      </a:r>
                    </a:p>
                  </a:txBody>
                  <a:tcPr marL="4230" marR="4230" marT="423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fontAlgn="ctr"/>
                      <a:r>
                        <a:rPr lang="en-US" sz="900" b="1" i="0" u="none" strike="noStrike">
                          <a:solidFill>
                            <a:srgbClr val="000000"/>
                          </a:solidFill>
                          <a:effectLst/>
                          <a:latin typeface="Athelas" panose="02000503000000020003" pitchFamily="2" charset="0"/>
                        </a:rPr>
                        <a:t>Librării</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986475968"/>
                  </a:ext>
                </a:extLst>
              </a:tr>
              <a:tr h="0">
                <a:tc gridSpan="2" vMerge="1">
                  <a:txBody>
                    <a:bodyPr/>
                    <a:lstStyle/>
                    <a:p>
                      <a:endParaRPr lang="en-US"/>
                    </a:p>
                  </a:txBody>
                  <a:tcPr/>
                </a:tc>
                <a:tc hMerge="1" vMerge="1">
                  <a:txBody>
                    <a:bodyPr/>
                    <a:lstStyle/>
                    <a:p>
                      <a:endParaRPr lang="en-US"/>
                    </a:p>
                  </a:txBody>
                  <a:tcPr/>
                </a:tc>
                <a:tc vMerge="1">
                  <a:txBody>
                    <a:bodyPr/>
                    <a:lstStyle/>
                    <a:p>
                      <a:endParaRPr lang="en-US"/>
                    </a:p>
                  </a:txBody>
                  <a:tcPr/>
                </a:tc>
                <a:tc>
                  <a:txBody>
                    <a:bodyPr/>
                    <a:lstStyle/>
                    <a:p>
                      <a:pPr algn="ctr" fontAlgn="ctr"/>
                      <a:r>
                        <a:rPr lang="en-US" sz="900" b="1" i="0" u="none" strike="noStrike" dirty="0" err="1">
                          <a:solidFill>
                            <a:srgbClr val="000000"/>
                          </a:solidFill>
                          <a:effectLst/>
                          <a:latin typeface="Athelas" panose="02000503000000020003" pitchFamily="2" charset="0"/>
                        </a:rPr>
                        <a:t>Prea</a:t>
                      </a:r>
                      <a:r>
                        <a:rPr lang="en-US" sz="900" b="1" i="0" u="none" strike="noStrike" dirty="0">
                          <a:solidFill>
                            <a:srgbClr val="000000"/>
                          </a:solidFill>
                          <a:effectLst/>
                          <a:latin typeface="Athelas" panose="02000503000000020003" pitchFamily="2" charset="0"/>
                        </a:rPr>
                        <a:t> </a:t>
                      </a:r>
                      <a:r>
                        <a:rPr lang="en-US" sz="900" b="1" i="0" u="none" strike="noStrike" dirty="0" err="1">
                          <a:solidFill>
                            <a:srgbClr val="000000"/>
                          </a:solidFill>
                          <a:effectLst/>
                          <a:latin typeface="Athelas" panose="02000503000000020003" pitchFamily="2" charset="0"/>
                        </a:rPr>
                        <a:t>multe</a:t>
                      </a:r>
                      <a:r>
                        <a:rPr lang="en-US" sz="900" b="1" i="0" u="none" strike="noStrike" dirty="0">
                          <a:solidFill>
                            <a:srgbClr val="000000"/>
                          </a:solidFill>
                          <a:effectLst/>
                          <a:latin typeface="Athelas" panose="02000503000000020003" pitchFamily="2" charset="0"/>
                        </a:rPr>
                        <a:t> cadre</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Suficiente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pt-BR" sz="900" b="1" i="0" u="none" strike="noStrike" dirty="0">
                          <a:solidFill>
                            <a:srgbClr val="000000"/>
                          </a:solidFill>
                          <a:effectLst/>
                          <a:latin typeface="Athelas" panose="02000503000000020003" pitchFamily="2" charset="0"/>
                        </a:rPr>
                        <a:t>Oarecum o lipsă de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Lipsă mare de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Nu știu / Fără răspuns</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Prea multe cadre</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Suficiente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pt-BR" sz="900" b="1" i="0" u="none" strike="noStrike">
                          <a:solidFill>
                            <a:srgbClr val="000000"/>
                          </a:solidFill>
                          <a:effectLst/>
                          <a:latin typeface="Athelas" panose="02000503000000020003" pitchFamily="2" charset="0"/>
                        </a:rPr>
                        <a:t>Oarecum o lipsă de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Lipsă mare de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Nu știu / Fără răspuns</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3677645632"/>
                  </a:ext>
                </a:extLst>
              </a:tr>
              <a:tr h="0">
                <a:tc gridSpan="2">
                  <a:txBody>
                    <a:bodyPr/>
                    <a:lstStyle/>
                    <a:p>
                      <a:pPr algn="ctr" fontAlgn="b"/>
                      <a:r>
                        <a:rPr lang="en-US" sz="900" b="1" i="0" u="none" strike="noStrike">
                          <a:solidFill>
                            <a:srgbClr val="000000"/>
                          </a:solidFill>
                          <a:effectLst/>
                          <a:latin typeface="Athelas" panose="02000503000000020003" pitchFamily="2" charset="0"/>
                        </a:rPr>
                        <a:t>Total</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900" b="1" i="0" u="none" strike="noStrike">
                          <a:solidFill>
                            <a:srgbClr val="000000"/>
                          </a:solidFill>
                          <a:effectLst/>
                          <a:latin typeface="Athelas" panose="02000503000000020003" pitchFamily="2" charset="0"/>
                        </a:rPr>
                        <a:t>248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25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dirty="0">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32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594941064"/>
                  </a:ext>
                </a:extLst>
              </a:tr>
              <a:tr h="0">
                <a:tc rowSpan="2">
                  <a:txBody>
                    <a:bodyPr/>
                    <a:lstStyle/>
                    <a:p>
                      <a:pPr algn="ctr" fontAlgn="ctr"/>
                      <a:r>
                        <a:rPr lang="en-US" sz="900" b="0" i="0" u="none" strike="noStrike">
                          <a:solidFill>
                            <a:srgbClr val="000000"/>
                          </a:solidFill>
                          <a:effectLst/>
                          <a:latin typeface="Athelas" panose="02000503000000020003" pitchFamily="2" charset="0"/>
                        </a:rPr>
                        <a:t>Gen</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900" b="0" i="0" u="none" strike="noStrike">
                          <a:solidFill>
                            <a:srgbClr val="000000"/>
                          </a:solidFill>
                          <a:effectLst/>
                          <a:latin typeface="Athelas" panose="02000503000000020003" pitchFamily="2" charset="0"/>
                        </a:rPr>
                        <a:t>Femeie</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234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F5D5"/>
                    </a:solidFill>
                  </a:tcPr>
                </a:tc>
                <a:tc>
                  <a:txBody>
                    <a:bodyPr/>
                    <a:lstStyle/>
                    <a:p>
                      <a:pPr algn="ctr" fontAlgn="ctr"/>
                      <a:r>
                        <a:rPr lang="en-US" sz="9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F7DD"/>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900" b="0" i="0" u="none" strike="noStrike">
                          <a:solidFill>
                            <a:srgbClr val="000000"/>
                          </a:solidFill>
                          <a:effectLst/>
                          <a:latin typeface="Athelas" panose="02000503000000020003" pitchFamily="2" charset="0"/>
                        </a:rPr>
                        <a:t>51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1E9A9"/>
                    </a:solidFill>
                  </a:tcPr>
                </a:tc>
                <a:tc>
                  <a:txBody>
                    <a:bodyPr/>
                    <a:lstStyle/>
                    <a:p>
                      <a:pPr algn="ctr" fontAlgn="ctr"/>
                      <a:r>
                        <a:rPr lang="en-US" sz="900" b="0" i="0" u="none" strike="noStrike" dirty="0">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9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EEBD"/>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F6DB"/>
                    </a:solidFill>
                  </a:tcPr>
                </a:tc>
                <a:tc>
                  <a:txBody>
                    <a:bodyPr/>
                    <a:lstStyle/>
                    <a:p>
                      <a:pPr algn="ctr" fontAlgn="ctr"/>
                      <a:r>
                        <a:rPr lang="en-US" sz="9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DF7"/>
                    </a:solidFill>
                  </a:tcPr>
                </a:tc>
                <a:tc>
                  <a:txBody>
                    <a:bodyPr/>
                    <a:lstStyle/>
                    <a:p>
                      <a:pPr algn="ctr" fontAlgn="ctr"/>
                      <a:r>
                        <a:rPr lang="en-US" sz="900" b="0" i="0" u="none" strike="noStrike">
                          <a:solidFill>
                            <a:srgbClr val="000000"/>
                          </a:solidFill>
                          <a:effectLst/>
                          <a:latin typeface="Athelas" panose="02000503000000020003" pitchFamily="2" charset="0"/>
                        </a:rPr>
                        <a:t>32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8"/>
                    </a:solidFill>
                  </a:tcPr>
                </a:tc>
                <a:extLst>
                  <a:ext uri="{0D108BD9-81ED-4DB2-BD59-A6C34878D82A}">
                    <a16:rowId xmlns:a16="http://schemas.microsoft.com/office/drawing/2014/main" xmlns="" val="3662088652"/>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Bărbat</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5F5D8"/>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5F5D8"/>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5F5D8"/>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3F9E5"/>
                    </a:solidFill>
                  </a:tcPr>
                </a:tc>
                <a:extLst>
                  <a:ext uri="{0D108BD9-81ED-4DB2-BD59-A6C34878D82A}">
                    <a16:rowId xmlns:a16="http://schemas.microsoft.com/office/drawing/2014/main" xmlns="" val="897933805"/>
                  </a:ext>
                </a:extLst>
              </a:tr>
              <a:tr h="0">
                <a:tc rowSpan="3">
                  <a:txBody>
                    <a:bodyPr/>
                    <a:lstStyle/>
                    <a:p>
                      <a:pPr algn="ctr" fontAlgn="ctr"/>
                      <a:r>
                        <a:rPr lang="en-US" sz="900" b="0" i="0" u="none" strike="noStrike">
                          <a:solidFill>
                            <a:srgbClr val="000000"/>
                          </a:solidFill>
                          <a:effectLst/>
                          <a:latin typeface="Athelas" panose="02000503000000020003" pitchFamily="2" charset="0"/>
                        </a:rPr>
                        <a:t>Vârstă</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900" b="0" i="0" u="none" strike="noStrike">
                          <a:solidFill>
                            <a:srgbClr val="000000"/>
                          </a:solidFill>
                          <a:effectLst/>
                          <a:latin typeface="Athelas" panose="02000503000000020003" pitchFamily="2" charset="0"/>
                        </a:rPr>
                        <a:t>18-35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BBBB"/>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E7E7"/>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900" b="0" i="0" u="none" strike="noStrike" dirty="0">
                          <a:solidFill>
                            <a:srgbClr val="000000"/>
                          </a:solidFill>
                          <a:effectLst/>
                          <a:latin typeface="Athelas" panose="02000503000000020003" pitchFamily="2" charset="0"/>
                        </a:rPr>
                        <a:t>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900" b="0" i="0" u="none" strike="noStrike">
                          <a:solidFill>
                            <a:srgbClr val="000000"/>
                          </a:solidFill>
                          <a:effectLst/>
                          <a:latin typeface="Athelas" panose="02000503000000020003" pitchFamily="2" charset="0"/>
                        </a:rPr>
                        <a:t>60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8A8A8"/>
                    </a:solidFill>
                  </a:tcPr>
                </a:tc>
                <a:tc>
                  <a:txBody>
                    <a:bodyPr/>
                    <a:lstStyle/>
                    <a:p>
                      <a:pPr algn="ctr" fontAlgn="ctr"/>
                      <a:r>
                        <a:rPr lang="en-US" sz="900" b="0"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ECEC"/>
                    </a:solidFill>
                  </a:tcPr>
                </a:tc>
                <a:tc>
                  <a:txBody>
                    <a:bodyPr/>
                    <a:lstStyle/>
                    <a:p>
                      <a:pPr algn="ctr" fontAlgn="ctr"/>
                      <a:r>
                        <a:rPr lang="en-US" sz="900" b="0"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ECEC"/>
                    </a:solidFill>
                  </a:tcPr>
                </a:tc>
                <a:tc>
                  <a:txBody>
                    <a:bodyPr/>
                    <a:lstStyle/>
                    <a:p>
                      <a:pPr algn="ctr" fontAlgn="ctr"/>
                      <a:r>
                        <a:rPr lang="en-US" sz="9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1F1"/>
                    </a:solidFill>
                  </a:tcPr>
                </a:tc>
                <a:extLst>
                  <a:ext uri="{0D108BD9-81ED-4DB2-BD59-A6C34878D82A}">
                    <a16:rowId xmlns:a16="http://schemas.microsoft.com/office/drawing/2014/main" xmlns="" val="3679824011"/>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36-55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109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9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900" b="0" i="0" u="none" strike="noStrike">
                          <a:solidFill>
                            <a:srgbClr val="000000"/>
                          </a:solidFill>
                          <a:effectLst/>
                          <a:latin typeface="Athelas" panose="02000503000000020003" pitchFamily="2" charset="0"/>
                        </a:rPr>
                        <a:t>51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B4B4"/>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900" b="0" i="0" u="none" strike="noStrike">
                          <a:solidFill>
                            <a:srgbClr val="000000"/>
                          </a:solidFill>
                          <a:effectLst/>
                          <a:latin typeface="Athelas" panose="02000503000000020003" pitchFamily="2" charset="0"/>
                        </a:rPr>
                        <a:t>34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9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900" b="0" i="0" u="none" strike="noStrike">
                          <a:solidFill>
                            <a:srgbClr val="000000"/>
                          </a:solidFill>
                          <a:effectLst/>
                          <a:latin typeface="Athelas" panose="02000503000000020003" pitchFamily="2" charset="0"/>
                        </a:rPr>
                        <a:t>29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extLst>
                  <a:ext uri="{0D108BD9-81ED-4DB2-BD59-A6C34878D82A}">
                    <a16:rowId xmlns:a16="http://schemas.microsoft.com/office/drawing/2014/main" xmlns="" val="485744803"/>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Peste 55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109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9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900" b="0" i="0" u="none" strike="noStrike">
                          <a:solidFill>
                            <a:srgbClr val="000000"/>
                          </a:solidFill>
                          <a:effectLst/>
                          <a:latin typeface="Athelas" panose="02000503000000020003" pitchFamily="2" charset="0"/>
                        </a:rPr>
                        <a:t>52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3B3B3"/>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7E7E7"/>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9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C4C4"/>
                    </a:solidFill>
                  </a:tcPr>
                </a:tc>
                <a:extLst>
                  <a:ext uri="{0D108BD9-81ED-4DB2-BD59-A6C34878D82A}">
                    <a16:rowId xmlns:a16="http://schemas.microsoft.com/office/drawing/2014/main" xmlns="" val="3069468711"/>
                  </a:ext>
                </a:extLst>
              </a:tr>
              <a:tr h="0">
                <a:tc rowSpan="4">
                  <a:txBody>
                    <a:bodyPr/>
                    <a:lstStyle/>
                    <a:p>
                      <a:pPr algn="ctr" fontAlgn="ctr"/>
                      <a:r>
                        <a:rPr lang="en-US" sz="900" b="0" i="0" u="none" strike="noStrike">
                          <a:solidFill>
                            <a:srgbClr val="000000"/>
                          </a:solidFill>
                          <a:effectLst/>
                          <a:latin typeface="Athelas" panose="02000503000000020003" pitchFamily="2" charset="0"/>
                        </a:rPr>
                        <a:t>Ocupație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900" b="0" i="0" u="none" strike="noStrike">
                          <a:solidFill>
                            <a:srgbClr val="000000"/>
                          </a:solidFill>
                          <a:effectLst/>
                          <a:latin typeface="Athelas" panose="02000503000000020003" pitchFamily="2" charset="0"/>
                        </a:rPr>
                        <a:t>Bibliotecar</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199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F5D6"/>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9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900" b="0" i="0" u="none" strike="noStrike">
                          <a:solidFill>
                            <a:srgbClr val="000000"/>
                          </a:solidFill>
                          <a:effectLst/>
                          <a:latin typeface="Athelas" panose="02000503000000020003" pitchFamily="2" charset="0"/>
                        </a:rPr>
                        <a:t>52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EE9A7"/>
                    </a:solid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900" b="0" i="0" u="none" strike="noStrike" dirty="0">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9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9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EFC0"/>
                    </a:solidFill>
                  </a:tcPr>
                </a:tc>
                <a:extLst>
                  <a:ext uri="{0D108BD9-81ED-4DB2-BD59-A6C34878D82A}">
                    <a16:rowId xmlns:a16="http://schemas.microsoft.com/office/drawing/2014/main" xmlns="" val="602945100"/>
                  </a:ext>
                </a:extLst>
              </a:tr>
              <a:tr h="0">
                <a:tc vMerge="1">
                  <a:txBody>
                    <a:bodyPr/>
                    <a:lstStyle/>
                    <a:p>
                      <a:endParaRPr lang="en-US"/>
                    </a:p>
                  </a:txBody>
                  <a:tcPr/>
                </a:tc>
                <a:tc>
                  <a:txBody>
                    <a:bodyPr/>
                    <a:lstStyle/>
                    <a:p>
                      <a:pPr algn="l" fontAlgn="b"/>
                      <a:r>
                        <a:rPr lang="en-US" sz="900" b="0" i="0" u="none" strike="noStrike" dirty="0">
                          <a:solidFill>
                            <a:srgbClr val="000000"/>
                          </a:solidFill>
                          <a:effectLst/>
                          <a:latin typeface="Athelas" panose="02000503000000020003" pitchFamily="2" charset="0"/>
                        </a:rPr>
                        <a:t>Editor / </a:t>
                      </a:r>
                      <a:r>
                        <a:rPr lang="en-US" sz="900" b="0" i="0" u="none" strike="noStrike" dirty="0" err="1">
                          <a:solidFill>
                            <a:srgbClr val="000000"/>
                          </a:solidFill>
                          <a:effectLst/>
                          <a:latin typeface="Athelas" panose="02000503000000020003" pitchFamily="2" charset="0"/>
                        </a:rPr>
                        <a:t>Traducător</a:t>
                      </a:r>
                      <a:r>
                        <a:rPr lang="en-US" sz="900" b="0" i="0" u="none" strike="noStrike" dirty="0">
                          <a:solidFill>
                            <a:srgbClr val="000000"/>
                          </a:solidFill>
                          <a:effectLst/>
                          <a:latin typeface="Athelas" panose="02000503000000020003" pitchFamily="2" charset="0"/>
                        </a:rPr>
                        <a:t> / </a:t>
                      </a:r>
                      <a:r>
                        <a:rPr lang="en-US" sz="900" b="0" i="0" u="none" strike="noStrike" dirty="0" err="1">
                          <a:solidFill>
                            <a:srgbClr val="000000"/>
                          </a:solidFill>
                          <a:effectLst/>
                          <a:latin typeface="Athelas" panose="02000503000000020003" pitchFamily="2" charset="0"/>
                        </a:rPr>
                        <a:t>Distribuitor</a:t>
                      </a:r>
                      <a:r>
                        <a:rPr lang="en-US" sz="900" b="0" i="0" u="none" strike="noStrike" dirty="0">
                          <a:solidFill>
                            <a:srgbClr val="000000"/>
                          </a:solidFill>
                          <a:effectLst/>
                          <a:latin typeface="Athelas" panose="02000503000000020003" pitchFamily="2" charset="0"/>
                        </a:rPr>
                        <a:t> / </a:t>
                      </a:r>
                      <a:r>
                        <a:rPr lang="en-US" sz="900" b="0" i="0" u="none" strike="noStrike" dirty="0" err="1">
                          <a:solidFill>
                            <a:srgbClr val="000000"/>
                          </a:solidFill>
                          <a:effectLst/>
                          <a:latin typeface="Athelas" panose="02000503000000020003" pitchFamily="2" charset="0"/>
                        </a:rPr>
                        <a:t>Scriitor</a:t>
                      </a:r>
                      <a:endParaRPr lang="en-US" sz="900" b="0" i="0" u="none" strike="noStrike" dirty="0">
                        <a:solidFill>
                          <a:srgbClr val="000000"/>
                        </a:solidFill>
                        <a:effectLst/>
                        <a:latin typeface="Athelas" panose="02000503000000020003" pitchFamily="2" charset="0"/>
                      </a:endParaRP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F2CA"/>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FBEE"/>
                    </a:solidFill>
                  </a:tcPr>
                </a:tc>
                <a:tc>
                  <a:txBody>
                    <a:bodyPr/>
                    <a:lstStyle/>
                    <a:p>
                      <a:pPr algn="ctr" fontAlgn="ctr"/>
                      <a:r>
                        <a:rPr lang="en-US" sz="900" b="0"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FAE9"/>
                    </a:solidFill>
                  </a:tcPr>
                </a:tc>
                <a:tc>
                  <a:txBody>
                    <a:bodyPr/>
                    <a:lstStyle/>
                    <a:p>
                      <a:pPr algn="ctr" fontAlgn="ctr"/>
                      <a:r>
                        <a:rPr lang="en-US" sz="900" b="0"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CECB4"/>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EFC1"/>
                    </a:solidFill>
                  </a:tcPr>
                </a:tc>
                <a:tc>
                  <a:txBody>
                    <a:bodyPr/>
                    <a:lstStyle/>
                    <a:p>
                      <a:pPr algn="ctr" fontAlgn="ctr"/>
                      <a:r>
                        <a:rPr lang="en-US" sz="900" b="0" i="0" u="none" strike="noStrike" dirty="0">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EFC1"/>
                    </a:solidFill>
                  </a:tcPr>
                </a:tc>
                <a:tc>
                  <a:txBody>
                    <a:bodyPr/>
                    <a:lstStyle/>
                    <a:p>
                      <a:pPr algn="ctr" fontAlgn="ctr"/>
                      <a:r>
                        <a:rPr lang="en-US" sz="9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F6DC"/>
                    </a:solidFill>
                  </a:tcPr>
                </a:tc>
                <a:tc>
                  <a:txBody>
                    <a:bodyPr/>
                    <a:lstStyle/>
                    <a:p>
                      <a:pPr algn="ctr" fontAlgn="ctr"/>
                      <a:r>
                        <a:rPr lang="en-US" sz="9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DF7"/>
                    </a:solidFill>
                  </a:tcPr>
                </a:tc>
                <a:extLst>
                  <a:ext uri="{0D108BD9-81ED-4DB2-BD59-A6C34878D82A}">
                    <a16:rowId xmlns:a16="http://schemas.microsoft.com/office/drawing/2014/main" xmlns="" val="4235044165"/>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Cadru didactic</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9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F4D2"/>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900" b="0" i="0" u="none" strike="noStrike">
                          <a:solidFill>
                            <a:srgbClr val="000000"/>
                          </a:solidFill>
                          <a:effectLst/>
                          <a:latin typeface="Athelas" panose="02000503000000020003" pitchFamily="2" charset="0"/>
                        </a:rPr>
                        <a:t>7</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DF4"/>
                    </a:solidFill>
                  </a:tcPr>
                </a:tc>
                <a:tc>
                  <a:txBody>
                    <a:bodyPr/>
                    <a:lstStyle/>
                    <a:p>
                      <a:pPr algn="ctr" fontAlgn="ctr"/>
                      <a:r>
                        <a:rPr lang="en-US" sz="9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9EBB0"/>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E"/>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F5D8"/>
                    </a:solidFill>
                  </a:tcPr>
                </a:tc>
                <a:extLst>
                  <a:ext uri="{0D108BD9-81ED-4DB2-BD59-A6C34878D82A}">
                    <a16:rowId xmlns:a16="http://schemas.microsoft.com/office/drawing/2014/main" xmlns="" val="1348873910"/>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Alta</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BFBED"/>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6F6DA"/>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67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BFBED"/>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6F6DA"/>
                    </a:solidFill>
                  </a:tcPr>
                </a:tc>
                <a:extLst>
                  <a:ext uri="{0D108BD9-81ED-4DB2-BD59-A6C34878D82A}">
                    <a16:rowId xmlns:a16="http://schemas.microsoft.com/office/drawing/2014/main" xmlns="" val="1829569473"/>
                  </a:ext>
                </a:extLst>
              </a:tr>
              <a:tr h="0">
                <a:tc rowSpan="4">
                  <a:txBody>
                    <a:bodyPr/>
                    <a:lstStyle/>
                    <a:p>
                      <a:pPr algn="ctr" fontAlgn="ctr"/>
                      <a:r>
                        <a:rPr lang="en-US" sz="900" b="0" i="0" u="none" strike="noStrike">
                          <a:solidFill>
                            <a:srgbClr val="000000"/>
                          </a:solidFill>
                          <a:effectLst/>
                          <a:latin typeface="Athelas" panose="02000503000000020003" pitchFamily="2" charset="0"/>
                        </a:rPr>
                        <a:t>Sectorul instituției</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900" b="0" i="0" u="none" strike="noStrike">
                          <a:solidFill>
                            <a:srgbClr val="000000"/>
                          </a:solidFill>
                          <a:effectLst/>
                          <a:latin typeface="Athelas" panose="02000503000000020003" pitchFamily="2" charset="0"/>
                        </a:rPr>
                        <a:t>De stat - biblioteci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122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9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900" b="0" i="0" u="none" strike="noStrike">
                          <a:solidFill>
                            <a:srgbClr val="000000"/>
                          </a:solidFill>
                          <a:effectLst/>
                          <a:latin typeface="Athelas" panose="02000503000000020003" pitchFamily="2" charset="0"/>
                        </a:rPr>
                        <a:t>51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B5B5"/>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9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900" b="0" i="0" u="none" strike="noStrike" dirty="0">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900" b="0" i="0" u="none" strike="noStrike">
                          <a:solidFill>
                            <a:srgbClr val="000000"/>
                          </a:solidFill>
                          <a:effectLst/>
                          <a:latin typeface="Athelas" panose="02000503000000020003" pitchFamily="2" charset="0"/>
                        </a:rPr>
                        <a:t>34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CECE"/>
                    </a:solidFill>
                  </a:tcPr>
                </a:tc>
                <a:extLst>
                  <a:ext uri="{0D108BD9-81ED-4DB2-BD59-A6C34878D82A}">
                    <a16:rowId xmlns:a16="http://schemas.microsoft.com/office/drawing/2014/main" xmlns="" val="1245310797"/>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De stat - instituții de învățământ primar/mediu</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64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900" b="0"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900" b="0" i="0" u="none" strike="noStrike">
                          <a:solidFill>
                            <a:srgbClr val="000000"/>
                          </a:solidFill>
                          <a:effectLst/>
                          <a:latin typeface="Athelas" panose="02000503000000020003" pitchFamily="2" charset="0"/>
                        </a:rPr>
                        <a:t>16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9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B6B6"/>
                    </a:solidFill>
                  </a:tcPr>
                </a:tc>
                <a:tc>
                  <a:txBody>
                    <a:bodyPr/>
                    <a:lstStyle/>
                    <a:p>
                      <a:pPr algn="ctr" fontAlgn="ctr"/>
                      <a:r>
                        <a:rPr lang="en-US" sz="900" b="0" i="0" u="none" strike="noStrike">
                          <a:solidFill>
                            <a:srgbClr val="000000"/>
                          </a:solidFill>
                          <a:effectLst/>
                          <a:latin typeface="Athelas" panose="02000503000000020003" pitchFamily="2" charset="0"/>
                        </a:rPr>
                        <a:t>5</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900" b="0"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0F0"/>
                    </a:solidFill>
                  </a:tcPr>
                </a:tc>
                <a:tc>
                  <a:txBody>
                    <a:bodyPr/>
                    <a:lstStyle/>
                    <a:p>
                      <a:pPr algn="ctr" fontAlgn="ctr"/>
                      <a:r>
                        <a:rPr lang="en-US" sz="900" b="0" i="0" u="none" strike="noStrike" dirty="0">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900" b="0"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extLst>
                  <a:ext uri="{0D108BD9-81ED-4DB2-BD59-A6C34878D82A}">
                    <a16:rowId xmlns:a16="http://schemas.microsoft.com/office/drawing/2014/main" xmlns="" val="1116243985"/>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De stat - instituții de învățământ superior</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9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52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3B3B3"/>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9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900" b="0" i="0" u="none" strike="noStrike" dirty="0">
                          <a:solidFill>
                            <a:srgbClr val="000000"/>
                          </a:solidFill>
                          <a:effectLst/>
                          <a:latin typeface="Athelas" panose="02000503000000020003" pitchFamily="2" charset="0"/>
                        </a:rPr>
                        <a:t>57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CACAC"/>
                    </a:solidFill>
                  </a:tcPr>
                </a:tc>
                <a:extLst>
                  <a:ext uri="{0D108BD9-81ED-4DB2-BD59-A6C34878D82A}">
                    <a16:rowId xmlns:a16="http://schemas.microsoft.com/office/drawing/2014/main" xmlns="" val="435094856"/>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Privat</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9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9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900" b="0" i="0" u="none" strike="noStrike">
                          <a:solidFill>
                            <a:srgbClr val="000000"/>
                          </a:solidFill>
                          <a:effectLst/>
                          <a:latin typeface="Athelas" panose="02000503000000020003" pitchFamily="2" charset="0"/>
                        </a:rPr>
                        <a:t>54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1B1B1"/>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900" b="0"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9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4F4F4"/>
                    </a:solidFill>
                  </a:tcPr>
                </a:tc>
                <a:extLst>
                  <a:ext uri="{0D108BD9-81ED-4DB2-BD59-A6C34878D82A}">
                    <a16:rowId xmlns:a16="http://schemas.microsoft.com/office/drawing/2014/main" xmlns="" val="2476326863"/>
                  </a:ext>
                </a:extLst>
              </a:tr>
              <a:tr h="0">
                <a:tc rowSpan="5">
                  <a:txBody>
                    <a:bodyPr/>
                    <a:lstStyle/>
                    <a:p>
                      <a:pPr algn="ctr" fontAlgn="ctr"/>
                      <a:r>
                        <a:rPr lang="en-US" sz="900" b="0" i="0" u="none" strike="noStrike">
                          <a:solidFill>
                            <a:srgbClr val="000000"/>
                          </a:solidFill>
                          <a:effectLst/>
                          <a:latin typeface="Athelas" panose="02000503000000020003" pitchFamily="2" charset="0"/>
                        </a:rPr>
                        <a:t>Ani de activitate în poziția actuală</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900" b="0" i="0" u="none" strike="noStrike">
                          <a:solidFill>
                            <a:srgbClr val="000000"/>
                          </a:solidFill>
                          <a:effectLst/>
                          <a:latin typeface="Athelas" panose="02000503000000020003" pitchFamily="2" charset="0"/>
                        </a:rPr>
                        <a:t>1-5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74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B"/>
                    </a:solidFill>
                  </a:tcPr>
                </a:tc>
                <a:tc>
                  <a:txBody>
                    <a:bodyPr/>
                    <a:lstStyle/>
                    <a:p>
                      <a:pPr algn="ctr" fontAlgn="ctr"/>
                      <a:r>
                        <a:rPr lang="en-US" sz="9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8EBAF"/>
                    </a:solid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900" b="0"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5EAAD"/>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F6DB"/>
                    </a:solidFill>
                  </a:tcPr>
                </a:tc>
                <a:tc>
                  <a:txBody>
                    <a:bodyPr/>
                    <a:lstStyle/>
                    <a:p>
                      <a:pPr algn="ctr" fontAlgn="ctr"/>
                      <a:r>
                        <a:rPr lang="en-US" sz="9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F6D9"/>
                    </a:solidFill>
                  </a:tcPr>
                </a:tc>
                <a:extLst>
                  <a:ext uri="{0D108BD9-81ED-4DB2-BD59-A6C34878D82A}">
                    <a16:rowId xmlns:a16="http://schemas.microsoft.com/office/drawing/2014/main" xmlns="" val="1542626018"/>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6-10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35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EFC1"/>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F8E2"/>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tc>
                  <a:txBody>
                    <a:bodyPr/>
                    <a:lstStyle/>
                    <a:p>
                      <a:pPr algn="ctr" fontAlgn="ctr"/>
                      <a:r>
                        <a:rPr lang="en-US" sz="9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C"/>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51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0E9A8"/>
                    </a:solidFill>
                  </a:tcPr>
                </a:tc>
                <a:tc>
                  <a:txBody>
                    <a:bodyPr/>
                    <a:lstStyle/>
                    <a:p>
                      <a:pPr algn="ctr" fontAlgn="ctr"/>
                      <a:r>
                        <a:rPr lang="en-US" sz="9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F4D4"/>
                    </a:solidFill>
                  </a:tcPr>
                </a:tc>
                <a:tc>
                  <a:txBody>
                    <a:bodyPr/>
                    <a:lstStyle/>
                    <a:p>
                      <a:pPr algn="ctr" fontAlgn="ctr"/>
                      <a:r>
                        <a:rPr lang="en-US" sz="900" b="0"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1"/>
                    </a:solidFill>
                  </a:tcPr>
                </a:tc>
                <a:tc>
                  <a:txBody>
                    <a:bodyPr/>
                    <a:lstStyle/>
                    <a:p>
                      <a:pPr algn="ctr" fontAlgn="ctr"/>
                      <a:r>
                        <a:rPr lang="en-US" sz="900" b="0" i="0" u="none" strike="noStrike" dirty="0">
                          <a:solidFill>
                            <a:srgbClr val="000000"/>
                          </a:solidFill>
                          <a:effectLst/>
                          <a:latin typeface="Athelas" panose="02000503000000020003" pitchFamily="2" charset="0"/>
                        </a:rPr>
                        <a:t>14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F9E7"/>
                    </a:solidFill>
                  </a:tcPr>
                </a:tc>
                <a:extLst>
                  <a:ext uri="{0D108BD9-81ED-4DB2-BD59-A6C34878D82A}">
                    <a16:rowId xmlns:a16="http://schemas.microsoft.com/office/drawing/2014/main" xmlns="" val="580191221"/>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11-20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D"/>
                    </a:solidFill>
                  </a:tcPr>
                </a:tc>
                <a:tc>
                  <a:txBody>
                    <a:bodyPr/>
                    <a:lstStyle/>
                    <a:p>
                      <a:pPr algn="ctr" fontAlgn="ctr"/>
                      <a:r>
                        <a:rPr lang="en-US" sz="900" b="0" i="0" u="none" strike="noStrike">
                          <a:solidFill>
                            <a:srgbClr val="000000"/>
                          </a:solidFill>
                          <a:effectLst/>
                          <a:latin typeface="Athelas" panose="02000503000000020003" pitchFamily="2" charset="0"/>
                        </a:rPr>
                        <a:t>14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F9E7"/>
                    </a:solidFill>
                  </a:tcPr>
                </a:tc>
                <a:tc>
                  <a:txBody>
                    <a:bodyPr/>
                    <a:lstStyle/>
                    <a:p>
                      <a:pPr algn="ctr" fontAlgn="ctr"/>
                      <a:r>
                        <a:rPr lang="en-US" sz="9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900" b="0" i="0" u="none" strike="noStrike">
                          <a:solidFill>
                            <a:srgbClr val="000000"/>
                          </a:solidFill>
                          <a:effectLst/>
                          <a:latin typeface="Athelas" panose="02000503000000020003" pitchFamily="2" charset="0"/>
                        </a:rPr>
                        <a:t>61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EE598"/>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900" b="0" i="0" u="none" strike="noStrike">
                          <a:solidFill>
                            <a:srgbClr val="000000"/>
                          </a:solidFill>
                          <a:effectLst/>
                          <a:latin typeface="Athelas" panose="02000503000000020003" pitchFamily="2" charset="0"/>
                        </a:rPr>
                        <a:t>35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F0C5"/>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D"/>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900" b="0" i="0" u="none" strike="noStrike">
                          <a:solidFill>
                            <a:srgbClr val="000000"/>
                          </a:solidFill>
                          <a:effectLst/>
                          <a:latin typeface="Athelas" panose="02000503000000020003" pitchFamily="2" charset="0"/>
                        </a:rPr>
                        <a:t>41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EEBA"/>
                    </a:solidFill>
                  </a:tcPr>
                </a:tc>
                <a:extLst>
                  <a:ext uri="{0D108BD9-81ED-4DB2-BD59-A6C34878D82A}">
                    <a16:rowId xmlns:a16="http://schemas.microsoft.com/office/drawing/2014/main" xmlns="" val="1402736436"/>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21-30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FBEF"/>
                    </a:solidFill>
                  </a:tcPr>
                </a:tc>
                <a:tc>
                  <a:txBody>
                    <a:bodyPr/>
                    <a:lstStyle/>
                    <a:p>
                      <a:pPr algn="ctr" fontAlgn="ctr"/>
                      <a:r>
                        <a:rPr lang="en-US" sz="9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F6DB"/>
                    </a:solidFill>
                  </a:tcPr>
                </a:tc>
                <a:tc>
                  <a:txBody>
                    <a:bodyPr/>
                    <a:lstStyle/>
                    <a:p>
                      <a:pPr algn="ctr" fontAlgn="ctr"/>
                      <a:r>
                        <a:rPr lang="en-US" sz="9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CF3"/>
                    </a:solidFill>
                  </a:tcPr>
                </a:tc>
                <a:tc>
                  <a:txBody>
                    <a:bodyPr/>
                    <a:lstStyle/>
                    <a:p>
                      <a:pPr algn="ctr" fontAlgn="ctr"/>
                      <a:r>
                        <a:rPr lang="en-US" sz="900" b="0" i="0" u="none" strike="noStrike">
                          <a:solidFill>
                            <a:srgbClr val="000000"/>
                          </a:solidFill>
                          <a:effectLst/>
                          <a:latin typeface="Athelas" panose="02000503000000020003" pitchFamily="2" charset="0"/>
                        </a:rPr>
                        <a:t>62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CE597"/>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F6DB"/>
                    </a:solidFill>
                  </a:tcPr>
                </a:tc>
                <a:tc>
                  <a:txBody>
                    <a:bodyPr/>
                    <a:lstStyle/>
                    <a:p>
                      <a:pPr algn="ctr" fontAlgn="ctr"/>
                      <a:r>
                        <a:rPr lang="en-US" sz="9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F6DB"/>
                    </a:solidFill>
                  </a:tcPr>
                </a:tc>
                <a:tc>
                  <a:txBody>
                    <a:bodyPr/>
                    <a:lstStyle/>
                    <a:p>
                      <a:pPr algn="ctr" fontAlgn="ctr"/>
                      <a:r>
                        <a:rPr lang="en-US" sz="9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DF7"/>
                    </a:solidFill>
                  </a:tcPr>
                </a:tc>
                <a:tc>
                  <a:txBody>
                    <a:bodyPr/>
                    <a:lstStyle/>
                    <a:p>
                      <a:pPr algn="ctr" fontAlgn="ctr"/>
                      <a:r>
                        <a:rPr lang="en-US" sz="900" b="0" i="0" u="none" strike="noStrike">
                          <a:solidFill>
                            <a:srgbClr val="000000"/>
                          </a:solidFill>
                          <a:effectLst/>
                          <a:latin typeface="Athelas" panose="02000503000000020003" pitchFamily="2" charset="0"/>
                        </a:rPr>
                        <a:t>52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EE9A7"/>
                    </a:solidFill>
                  </a:tcPr>
                </a:tc>
                <a:extLst>
                  <a:ext uri="{0D108BD9-81ED-4DB2-BD59-A6C34878D82A}">
                    <a16:rowId xmlns:a16="http://schemas.microsoft.com/office/drawing/2014/main" xmlns="" val="3758504887"/>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31+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9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DF4D2"/>
                    </a:solidFill>
                  </a:tcPr>
                </a:tc>
                <a:tc>
                  <a:txBody>
                    <a:bodyPr/>
                    <a:lstStyle/>
                    <a:p>
                      <a:pPr algn="ctr" fontAlgn="ctr"/>
                      <a:r>
                        <a:rPr lang="en-US" sz="900" b="0" i="0" u="none" strike="noStrike">
                          <a:solidFill>
                            <a:srgbClr val="000000"/>
                          </a:solidFill>
                          <a:effectLst/>
                          <a:latin typeface="Athelas" panose="02000503000000020003" pitchFamily="2" charset="0"/>
                        </a:rPr>
                        <a:t>25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1F5D5"/>
                    </a:solidFill>
                  </a:tcPr>
                </a:tc>
                <a:tc>
                  <a:txBody>
                    <a:bodyPr/>
                    <a:lstStyle/>
                    <a:p>
                      <a:pPr algn="ctr" fontAlgn="ctr"/>
                      <a:r>
                        <a:rPr lang="en-US" sz="9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0FCF1"/>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AEFC0"/>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5F2CB"/>
                    </a:solidFill>
                  </a:tcPr>
                </a:tc>
                <a:tc>
                  <a:txBody>
                    <a:bodyPr/>
                    <a:lstStyle/>
                    <a:p>
                      <a:pPr algn="ctr" fontAlgn="ctr"/>
                      <a:r>
                        <a:rPr lang="en-US" sz="900" b="0" i="0" u="none" strike="noStrike">
                          <a:solidFill>
                            <a:srgbClr val="000000"/>
                          </a:solidFill>
                          <a:effectLst/>
                          <a:latin typeface="Athelas" panose="02000503000000020003" pitchFamily="2" charset="0"/>
                        </a:rPr>
                        <a:t>25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1F5D5"/>
                    </a:solidFill>
                  </a:tcPr>
                </a:tc>
                <a:tc>
                  <a:txBody>
                    <a:bodyPr/>
                    <a:lstStyle/>
                    <a:p>
                      <a:pPr algn="ctr" fontAlgn="ctr"/>
                      <a:r>
                        <a:rPr lang="en-US" sz="9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CFBEE"/>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5F2CB"/>
                    </a:solidFill>
                  </a:tcPr>
                </a:tc>
                <a:extLst>
                  <a:ext uri="{0D108BD9-81ED-4DB2-BD59-A6C34878D82A}">
                    <a16:rowId xmlns:a16="http://schemas.microsoft.com/office/drawing/2014/main" xmlns="" val="3490820996"/>
                  </a:ext>
                </a:extLst>
              </a:tr>
              <a:tr h="0">
                <a:tc rowSpan="5">
                  <a:txBody>
                    <a:bodyPr/>
                    <a:lstStyle/>
                    <a:p>
                      <a:pPr algn="ctr" fontAlgn="ctr"/>
                      <a:r>
                        <a:rPr lang="en-US" sz="900" b="0" i="0" u="none" strike="noStrike">
                          <a:solidFill>
                            <a:srgbClr val="000000"/>
                          </a:solidFill>
                          <a:effectLst/>
                          <a:latin typeface="Athelas" panose="02000503000000020003" pitchFamily="2" charset="0"/>
                        </a:rPr>
                        <a:t>Ani de activitate în domeniul industriei cărții</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900" b="0" i="0" u="none" strike="noStrike">
                          <a:solidFill>
                            <a:srgbClr val="000000"/>
                          </a:solidFill>
                          <a:effectLst/>
                          <a:latin typeface="Athelas" panose="02000503000000020003" pitchFamily="2" charset="0"/>
                        </a:rPr>
                        <a:t>1-5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55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900" b="0" i="0" u="none" strike="noStrike">
                          <a:solidFill>
                            <a:srgbClr val="000000"/>
                          </a:solidFill>
                          <a:effectLst/>
                          <a:latin typeface="Athelas" panose="02000503000000020003" pitchFamily="2" charset="0"/>
                        </a:rPr>
                        <a:t>18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900" b="0" i="0" u="none" strike="noStrike">
                          <a:solidFill>
                            <a:srgbClr val="000000"/>
                          </a:solidFill>
                          <a:effectLst/>
                          <a:latin typeface="Athelas" panose="02000503000000020003" pitchFamily="2" charset="0"/>
                        </a:rPr>
                        <a:t>51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B5B5"/>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900" b="0"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9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900" b="0" i="0" u="none" strike="noStrike" dirty="0">
                          <a:solidFill>
                            <a:srgbClr val="000000"/>
                          </a:solidFill>
                          <a:effectLst/>
                          <a:latin typeface="Athelas" panose="02000503000000020003" pitchFamily="2" charset="0"/>
                        </a:rPr>
                        <a:t>25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DADA"/>
                    </a:solidFill>
                  </a:tcPr>
                </a:tc>
                <a:extLst>
                  <a:ext uri="{0D108BD9-81ED-4DB2-BD59-A6C34878D82A}">
                    <a16:rowId xmlns:a16="http://schemas.microsoft.com/office/drawing/2014/main" xmlns="" val="457538639"/>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6-10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900" b="0" i="0" u="none" strike="noStrike">
                          <a:solidFill>
                            <a:srgbClr val="000000"/>
                          </a:solidFill>
                          <a:effectLst/>
                          <a:latin typeface="Athelas" panose="02000503000000020003" pitchFamily="2" charset="0"/>
                        </a:rPr>
                        <a:t>39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56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EAEAE"/>
                    </a:solidFill>
                  </a:tcPr>
                </a:tc>
                <a:tc>
                  <a:txBody>
                    <a:bodyPr/>
                    <a:lstStyle/>
                    <a:p>
                      <a:pPr algn="ctr" fontAlgn="ctr"/>
                      <a:r>
                        <a:rPr lang="en-US" sz="900" b="0" i="0" u="none" strike="noStrike">
                          <a:solidFill>
                            <a:srgbClr val="000000"/>
                          </a:solidFill>
                          <a:effectLst/>
                          <a:latin typeface="Athelas" panose="02000503000000020003" pitchFamily="2" charset="0"/>
                        </a:rPr>
                        <a:t>25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9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tc>
                  <a:txBody>
                    <a:bodyPr/>
                    <a:lstStyle/>
                    <a:p>
                      <a:pPr algn="ctr" fontAlgn="ctr"/>
                      <a:r>
                        <a:rPr lang="en-US" sz="900" b="0" i="0" u="none" strike="noStrike" dirty="0">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EFEF"/>
                    </a:solidFill>
                  </a:tcPr>
                </a:tc>
                <a:extLst>
                  <a:ext uri="{0D108BD9-81ED-4DB2-BD59-A6C34878D82A}">
                    <a16:rowId xmlns:a16="http://schemas.microsoft.com/office/drawing/2014/main" xmlns="" val="3894134838"/>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11-20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ECEC"/>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900" b="0" i="0" u="none" strike="noStrike">
                          <a:solidFill>
                            <a:srgbClr val="000000"/>
                          </a:solidFill>
                          <a:effectLst/>
                          <a:latin typeface="Athelas" panose="02000503000000020003" pitchFamily="2" charset="0"/>
                        </a:rPr>
                        <a:t>59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AAAAA"/>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9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900" b="0" i="0" u="none" strike="noStrike" dirty="0">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extLst>
                  <a:ext uri="{0D108BD9-81ED-4DB2-BD59-A6C34878D82A}">
                    <a16:rowId xmlns:a16="http://schemas.microsoft.com/office/drawing/2014/main" xmlns="" val="2758261392"/>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21-30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9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900" b="0" i="0" u="none" strike="noStrike">
                          <a:solidFill>
                            <a:srgbClr val="000000"/>
                          </a:solidFill>
                          <a:effectLst/>
                          <a:latin typeface="Athelas" panose="02000503000000020003" pitchFamily="2" charset="0"/>
                        </a:rPr>
                        <a:t>61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900" b="0" i="0" u="none" strike="noStrike">
                          <a:solidFill>
                            <a:srgbClr val="000000"/>
                          </a:solidFill>
                          <a:effectLst/>
                          <a:latin typeface="Athelas" panose="02000503000000020003" pitchFamily="2" charset="0"/>
                        </a:rPr>
                        <a:t>28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900" b="0" i="0" u="none" strike="noStrike" dirty="0">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B6B6"/>
                    </a:solidFill>
                  </a:tcPr>
                </a:tc>
                <a:extLst>
                  <a:ext uri="{0D108BD9-81ED-4DB2-BD59-A6C34878D82A}">
                    <a16:rowId xmlns:a16="http://schemas.microsoft.com/office/drawing/2014/main" xmlns="" val="594446214"/>
                  </a:ext>
                </a:extLst>
              </a:tr>
              <a:tr h="0">
                <a:tc vMerge="1">
                  <a:txBody>
                    <a:bodyPr/>
                    <a:lstStyle/>
                    <a:p>
                      <a:endParaRPr lang="en-US"/>
                    </a:p>
                  </a:txBody>
                  <a:tcPr/>
                </a:tc>
                <a:tc>
                  <a:txBody>
                    <a:bodyPr/>
                    <a:lstStyle/>
                    <a:p>
                      <a:pPr algn="l" fontAlgn="b"/>
                      <a:r>
                        <a:rPr lang="en-US" sz="900" b="0" i="0" u="none" strike="noStrike" dirty="0">
                          <a:solidFill>
                            <a:srgbClr val="000000"/>
                          </a:solidFill>
                          <a:effectLst/>
                          <a:latin typeface="Athelas" panose="02000503000000020003" pitchFamily="2" charset="0"/>
                        </a:rPr>
                        <a:t>31+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65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9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0F0F0"/>
                    </a:solidFill>
                  </a:tcPr>
                </a:tc>
                <a:tc>
                  <a:txBody>
                    <a:bodyPr/>
                    <a:lstStyle/>
                    <a:p>
                      <a:pPr algn="ctr" fontAlgn="ctr"/>
                      <a:r>
                        <a:rPr lang="en-US" sz="9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900" b="0" i="0" u="none" strike="noStrike">
                          <a:solidFill>
                            <a:srgbClr val="000000"/>
                          </a:solidFill>
                          <a:effectLst/>
                          <a:latin typeface="Athelas" panose="02000503000000020003" pitchFamily="2" charset="0"/>
                        </a:rPr>
                        <a:t>25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CDCDC"/>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0F0F0"/>
                    </a:solidFill>
                  </a:tcPr>
                </a:tc>
                <a:tc>
                  <a:txBody>
                    <a:bodyPr/>
                    <a:lstStyle/>
                    <a:p>
                      <a:pPr algn="ctr" fontAlgn="ctr"/>
                      <a:r>
                        <a:rPr lang="en-US" sz="900" b="0" i="0" u="none" strike="noStrike" dirty="0">
                          <a:solidFill>
                            <a:srgbClr val="000000"/>
                          </a:solidFill>
                          <a:effectLst/>
                          <a:latin typeface="Athelas" panose="02000503000000020003" pitchFamily="2" charset="0"/>
                        </a:rPr>
                        <a:t>32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0D0D0"/>
                    </a:solidFill>
                  </a:tcPr>
                </a:tc>
                <a:extLst>
                  <a:ext uri="{0D108BD9-81ED-4DB2-BD59-A6C34878D82A}">
                    <a16:rowId xmlns:a16="http://schemas.microsoft.com/office/drawing/2014/main" xmlns="" val="2723518003"/>
                  </a:ext>
                </a:extLst>
              </a:tr>
            </a:tbl>
          </a:graphicData>
        </a:graphic>
      </p:graphicFrame>
    </p:spTree>
    <p:extLst>
      <p:ext uri="{BB962C8B-B14F-4D97-AF65-F5344CB8AC3E}">
        <p14:creationId xmlns:p14="http://schemas.microsoft.com/office/powerpoint/2010/main" val="15277165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C4A5670-8DC5-A32B-7DA2-B36128E3F62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xmlns="" id="{95A5F0B2-BF70-BBD6-F433-8418A758FBCE}"/>
              </a:ext>
            </a:extLst>
          </p:cNvPr>
          <p:cNvSpPr txBox="1">
            <a:spLocks/>
          </p:cNvSpPr>
          <p:nvPr/>
        </p:nvSpPr>
        <p:spPr>
          <a:xfrm>
            <a:off x="304802" y="0"/>
            <a:ext cx="11048998" cy="1007706"/>
          </a:xfrm>
          <a:prstGeom prst="rect">
            <a:avLst/>
          </a:prstGeom>
        </p:spPr>
        <p:txBody>
          <a:bodyPr vert="horz" anchor="ctr">
            <a:normAutofit/>
          </a:bodyPr>
          <a:lstStyle>
            <a:lvl1pPr algn="l" rtl="0" eaLnBrk="1" latinLnBrk="0" hangingPunct="1">
              <a:spcBef>
                <a:spcPct val="0"/>
              </a:spcBef>
              <a:buNone/>
              <a:defRPr kumimoji="0" sz="2000" kern="1200">
                <a:solidFill>
                  <a:schemeClr val="tx2"/>
                </a:solidFill>
                <a:latin typeface="+mj-lt"/>
                <a:ea typeface="+mj-ea"/>
                <a:cs typeface="+mj-cs"/>
              </a:defRPr>
            </a:lvl1pPr>
          </a:lstStyle>
          <a:p>
            <a:r>
              <a:rPr lang="ro-RO" sz="1800" b="1" dirty="0">
                <a:solidFill>
                  <a:schemeClr val="tx1"/>
                </a:solidFill>
                <a:latin typeface="Athelas" panose="02000503000000020003" pitchFamily="2" charset="0"/>
                <a:ea typeface="Exo" charset="0"/>
                <a:cs typeface="Exo" charset="0"/>
              </a:rPr>
              <a:t>Q23. </a:t>
            </a:r>
            <a:r>
              <a:rPr lang="ro-RO" sz="1800" b="1" dirty="0">
                <a:solidFill>
                  <a:schemeClr val="tx1"/>
                </a:solidFill>
                <a:latin typeface="Athelas" panose="02000503000000020003" pitchFamily="2" charset="0"/>
              </a:rPr>
              <a:t>În opinia dvs., cât de suficient este numărul de personal în următoarele instituții din domeniul industriei cărții și lecturii publice? (selectați un răspuns în fiecare rând),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4" name="Rectangle 3">
            <a:extLst>
              <a:ext uri="{FF2B5EF4-FFF2-40B4-BE49-F238E27FC236}">
                <a16:creationId xmlns:a16="http://schemas.microsoft.com/office/drawing/2014/main" xmlns="" id="{3DDE6BBF-D30C-8135-38E2-FB9291A17F4A}"/>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5" name="Table 4">
            <a:extLst>
              <a:ext uri="{FF2B5EF4-FFF2-40B4-BE49-F238E27FC236}">
                <a16:creationId xmlns:a16="http://schemas.microsoft.com/office/drawing/2014/main" xmlns="" id="{46C8F47A-4F18-7F90-661F-36657C9929A5}"/>
              </a:ext>
            </a:extLst>
          </p:cNvPr>
          <p:cNvGraphicFramePr>
            <a:graphicFrameLocks noGrp="1"/>
          </p:cNvGraphicFramePr>
          <p:nvPr>
            <p:extLst>
              <p:ext uri="{D42A27DB-BD31-4B8C-83A1-F6EECF244321}">
                <p14:modId xmlns:p14="http://schemas.microsoft.com/office/powerpoint/2010/main" val="349089303"/>
              </p:ext>
            </p:extLst>
          </p:nvPr>
        </p:nvGraphicFramePr>
        <p:xfrm>
          <a:off x="304802" y="1863590"/>
          <a:ext cx="11255261" cy="3813300"/>
        </p:xfrm>
        <a:graphic>
          <a:graphicData uri="http://schemas.openxmlformats.org/drawingml/2006/table">
            <a:tbl>
              <a:tblPr/>
              <a:tblGrid>
                <a:gridCol w="629918">
                  <a:extLst>
                    <a:ext uri="{9D8B030D-6E8A-4147-A177-3AD203B41FA5}">
                      <a16:colId xmlns:a16="http://schemas.microsoft.com/office/drawing/2014/main" xmlns="" val="2288820798"/>
                    </a:ext>
                  </a:extLst>
                </a:gridCol>
                <a:gridCol w="2248423">
                  <a:extLst>
                    <a:ext uri="{9D8B030D-6E8A-4147-A177-3AD203B41FA5}">
                      <a16:colId xmlns:a16="http://schemas.microsoft.com/office/drawing/2014/main" xmlns="" val="4242867334"/>
                    </a:ext>
                  </a:extLst>
                </a:gridCol>
                <a:gridCol w="325120">
                  <a:extLst>
                    <a:ext uri="{9D8B030D-6E8A-4147-A177-3AD203B41FA5}">
                      <a16:colId xmlns:a16="http://schemas.microsoft.com/office/drawing/2014/main" xmlns="" val="1480643616"/>
                    </a:ext>
                  </a:extLst>
                </a:gridCol>
                <a:gridCol w="805180">
                  <a:extLst>
                    <a:ext uri="{9D8B030D-6E8A-4147-A177-3AD203B41FA5}">
                      <a16:colId xmlns:a16="http://schemas.microsoft.com/office/drawing/2014/main" xmlns="" val="3606260398"/>
                    </a:ext>
                  </a:extLst>
                </a:gridCol>
                <a:gridCol w="805180">
                  <a:extLst>
                    <a:ext uri="{9D8B030D-6E8A-4147-A177-3AD203B41FA5}">
                      <a16:colId xmlns:a16="http://schemas.microsoft.com/office/drawing/2014/main" xmlns="" val="3953938677"/>
                    </a:ext>
                  </a:extLst>
                </a:gridCol>
                <a:gridCol w="805180">
                  <a:extLst>
                    <a:ext uri="{9D8B030D-6E8A-4147-A177-3AD203B41FA5}">
                      <a16:colId xmlns:a16="http://schemas.microsoft.com/office/drawing/2014/main" xmlns="" val="3624368600"/>
                    </a:ext>
                  </a:extLst>
                </a:gridCol>
                <a:gridCol w="805180">
                  <a:extLst>
                    <a:ext uri="{9D8B030D-6E8A-4147-A177-3AD203B41FA5}">
                      <a16:colId xmlns:a16="http://schemas.microsoft.com/office/drawing/2014/main" xmlns="" val="2601320081"/>
                    </a:ext>
                  </a:extLst>
                </a:gridCol>
                <a:gridCol w="805180">
                  <a:extLst>
                    <a:ext uri="{9D8B030D-6E8A-4147-A177-3AD203B41FA5}">
                      <a16:colId xmlns:a16="http://schemas.microsoft.com/office/drawing/2014/main" xmlns="" val="55228"/>
                    </a:ext>
                  </a:extLst>
                </a:gridCol>
                <a:gridCol w="805180">
                  <a:extLst>
                    <a:ext uri="{9D8B030D-6E8A-4147-A177-3AD203B41FA5}">
                      <a16:colId xmlns:a16="http://schemas.microsoft.com/office/drawing/2014/main" xmlns="" val="3258408240"/>
                    </a:ext>
                  </a:extLst>
                </a:gridCol>
                <a:gridCol w="805180">
                  <a:extLst>
                    <a:ext uri="{9D8B030D-6E8A-4147-A177-3AD203B41FA5}">
                      <a16:colId xmlns:a16="http://schemas.microsoft.com/office/drawing/2014/main" xmlns="" val="1274041494"/>
                    </a:ext>
                  </a:extLst>
                </a:gridCol>
                <a:gridCol w="805180">
                  <a:extLst>
                    <a:ext uri="{9D8B030D-6E8A-4147-A177-3AD203B41FA5}">
                      <a16:colId xmlns:a16="http://schemas.microsoft.com/office/drawing/2014/main" xmlns="" val="2659547316"/>
                    </a:ext>
                  </a:extLst>
                </a:gridCol>
                <a:gridCol w="805180">
                  <a:extLst>
                    <a:ext uri="{9D8B030D-6E8A-4147-A177-3AD203B41FA5}">
                      <a16:colId xmlns:a16="http://schemas.microsoft.com/office/drawing/2014/main" xmlns="" val="2638564558"/>
                    </a:ext>
                  </a:extLst>
                </a:gridCol>
                <a:gridCol w="805180">
                  <a:extLst>
                    <a:ext uri="{9D8B030D-6E8A-4147-A177-3AD203B41FA5}">
                      <a16:colId xmlns:a16="http://schemas.microsoft.com/office/drawing/2014/main" xmlns="" val="3187783647"/>
                    </a:ext>
                  </a:extLst>
                </a:gridCol>
              </a:tblGrid>
              <a:tr h="0">
                <a:tc rowSpan="2" gridSpan="2">
                  <a:txBody>
                    <a:bodyPr/>
                    <a:lstStyle/>
                    <a:p>
                      <a:pPr algn="ctr" fontAlgn="ctr"/>
                      <a:r>
                        <a:rPr lang="en-US" sz="900" b="1" i="0" u="none" strike="noStrike" dirty="0">
                          <a:solidFill>
                            <a:srgbClr val="000000"/>
                          </a:solidFill>
                          <a:effectLst/>
                          <a:latin typeface="Athelas" panose="02000503000000020003" pitchFamily="2" charset="0"/>
                        </a:rPr>
                        <a:t>% pe </a:t>
                      </a:r>
                      <a:r>
                        <a:rPr lang="en-US" sz="900" b="1" i="0" u="none" strike="noStrike" dirty="0" err="1">
                          <a:solidFill>
                            <a:srgbClr val="000000"/>
                          </a:solidFill>
                          <a:effectLst/>
                          <a:latin typeface="Athelas" panose="02000503000000020003" pitchFamily="2" charset="0"/>
                        </a:rPr>
                        <a:t>rând</a:t>
                      </a:r>
                      <a:endParaRPr lang="en-US" sz="900" b="1" i="0" u="none" strike="noStrike" dirty="0">
                        <a:solidFill>
                          <a:srgbClr val="000000"/>
                        </a:solidFill>
                        <a:effectLst/>
                        <a:latin typeface="Athelas" panose="02000503000000020003" pitchFamily="2" charset="0"/>
                      </a:endParaRP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rowSpan="2" hMerge="1">
                  <a:txBody>
                    <a:bodyPr/>
                    <a:lstStyle/>
                    <a:p>
                      <a:endParaRPr lang="en-US"/>
                    </a:p>
                  </a:txBody>
                  <a:tcPr/>
                </a:tc>
                <a:tc rowSpan="2">
                  <a:txBody>
                    <a:bodyPr/>
                    <a:lstStyle/>
                    <a:p>
                      <a:pPr algn="ctr" fontAlgn="ctr"/>
                      <a:r>
                        <a:rPr lang="en-US" sz="900" b="1" i="0" u="none" strike="noStrike">
                          <a:solidFill>
                            <a:srgbClr val="000000"/>
                          </a:solidFill>
                          <a:effectLst/>
                          <a:latin typeface="Athelas" panose="02000503000000020003" pitchFamily="2" charset="0"/>
                        </a:rPr>
                        <a:t>N</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gridSpan="5">
                  <a:txBody>
                    <a:bodyPr/>
                    <a:lstStyle/>
                    <a:p>
                      <a:pPr algn="ctr" fontAlgn="ctr"/>
                      <a:r>
                        <a:rPr lang="en-US" sz="900" b="1" i="0" u="none" strike="noStrike">
                          <a:solidFill>
                            <a:srgbClr val="000000"/>
                          </a:solidFill>
                          <a:effectLst/>
                          <a:latin typeface="Athelas" panose="02000503000000020003" pitchFamily="2" charset="0"/>
                        </a:rPr>
                        <a:t>Servicii de traducere</a:t>
                      </a:r>
                    </a:p>
                  </a:txBody>
                  <a:tcPr marL="4230" marR="4230" marT="423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fontAlgn="ctr"/>
                      <a:r>
                        <a:rPr lang="en-US" sz="900" b="1" i="0" u="none" strike="noStrike">
                          <a:solidFill>
                            <a:srgbClr val="000000"/>
                          </a:solidFill>
                          <a:effectLst/>
                          <a:latin typeface="Athelas" panose="02000503000000020003" pitchFamily="2" charset="0"/>
                        </a:rPr>
                        <a:t>ONG în domeniul cultural</a:t>
                      </a:r>
                    </a:p>
                  </a:txBody>
                  <a:tcPr marL="4230" marR="4230" marT="423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748272581"/>
                  </a:ext>
                </a:extLst>
              </a:tr>
              <a:tr h="0">
                <a:tc gridSpan="2" vMerge="1">
                  <a:txBody>
                    <a:bodyPr/>
                    <a:lstStyle/>
                    <a:p>
                      <a:endParaRPr lang="en-US"/>
                    </a:p>
                  </a:txBody>
                  <a:tcPr/>
                </a:tc>
                <a:tc hMerge="1" vMerge="1">
                  <a:txBody>
                    <a:bodyPr/>
                    <a:lstStyle/>
                    <a:p>
                      <a:endParaRPr lang="en-US"/>
                    </a:p>
                  </a:txBody>
                  <a:tcPr/>
                </a:tc>
                <a:tc vMerge="1">
                  <a:txBody>
                    <a:bodyPr/>
                    <a:lstStyle/>
                    <a:p>
                      <a:endParaRPr lang="en-US"/>
                    </a:p>
                  </a:txBody>
                  <a:tcPr/>
                </a:tc>
                <a:tc>
                  <a:txBody>
                    <a:bodyPr/>
                    <a:lstStyle/>
                    <a:p>
                      <a:pPr algn="ctr" fontAlgn="ctr"/>
                      <a:r>
                        <a:rPr lang="en-US" sz="900" b="1" i="0" u="none" strike="noStrike" dirty="0" err="1">
                          <a:solidFill>
                            <a:srgbClr val="000000"/>
                          </a:solidFill>
                          <a:effectLst/>
                          <a:latin typeface="Athelas" panose="02000503000000020003" pitchFamily="2" charset="0"/>
                        </a:rPr>
                        <a:t>Prea</a:t>
                      </a:r>
                      <a:r>
                        <a:rPr lang="en-US" sz="900" b="1" i="0" u="none" strike="noStrike" dirty="0">
                          <a:solidFill>
                            <a:srgbClr val="000000"/>
                          </a:solidFill>
                          <a:effectLst/>
                          <a:latin typeface="Athelas" panose="02000503000000020003" pitchFamily="2" charset="0"/>
                        </a:rPr>
                        <a:t> </a:t>
                      </a:r>
                      <a:r>
                        <a:rPr lang="en-US" sz="900" b="1" i="0" u="none" strike="noStrike" dirty="0" err="1">
                          <a:solidFill>
                            <a:srgbClr val="000000"/>
                          </a:solidFill>
                          <a:effectLst/>
                          <a:latin typeface="Athelas" panose="02000503000000020003" pitchFamily="2" charset="0"/>
                        </a:rPr>
                        <a:t>multe</a:t>
                      </a:r>
                      <a:r>
                        <a:rPr lang="en-US" sz="900" b="1" i="0" u="none" strike="noStrike" dirty="0">
                          <a:solidFill>
                            <a:srgbClr val="000000"/>
                          </a:solidFill>
                          <a:effectLst/>
                          <a:latin typeface="Athelas" panose="02000503000000020003" pitchFamily="2" charset="0"/>
                        </a:rPr>
                        <a:t> cadre</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Suficiente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pt-BR" sz="900" b="1" i="0" u="none" strike="noStrike" dirty="0">
                          <a:solidFill>
                            <a:srgbClr val="000000"/>
                          </a:solidFill>
                          <a:effectLst/>
                          <a:latin typeface="Athelas" panose="02000503000000020003" pitchFamily="2" charset="0"/>
                        </a:rPr>
                        <a:t>Oarecum o lipsă de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Lipsă mare de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Nu știu / Fără răspuns</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Prea multe cadre</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Suficiente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pt-BR" sz="900" b="1" i="0" u="none" strike="noStrike">
                          <a:solidFill>
                            <a:srgbClr val="000000"/>
                          </a:solidFill>
                          <a:effectLst/>
                          <a:latin typeface="Athelas" panose="02000503000000020003" pitchFamily="2" charset="0"/>
                        </a:rPr>
                        <a:t>Oarecum o lipsă de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Lipsă mare de cadre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Nu știu / Fără răspuns</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3924283288"/>
                  </a:ext>
                </a:extLst>
              </a:tr>
              <a:tr h="0">
                <a:tc gridSpan="2">
                  <a:txBody>
                    <a:bodyPr/>
                    <a:lstStyle/>
                    <a:p>
                      <a:pPr algn="ctr" fontAlgn="b"/>
                      <a:r>
                        <a:rPr lang="en-US" sz="900" b="1" i="0" u="none" strike="noStrike">
                          <a:solidFill>
                            <a:srgbClr val="000000"/>
                          </a:solidFill>
                          <a:effectLst/>
                          <a:latin typeface="Athelas" panose="02000503000000020003" pitchFamily="2" charset="0"/>
                        </a:rPr>
                        <a:t>Total</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900" b="1" i="0" u="none" strike="noStrike">
                          <a:solidFill>
                            <a:srgbClr val="000000"/>
                          </a:solidFill>
                          <a:effectLst/>
                          <a:latin typeface="Athelas" panose="02000503000000020003" pitchFamily="2" charset="0"/>
                        </a:rPr>
                        <a:t>248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12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1206703991"/>
                  </a:ext>
                </a:extLst>
              </a:tr>
              <a:tr h="0">
                <a:tc rowSpan="2">
                  <a:txBody>
                    <a:bodyPr/>
                    <a:lstStyle/>
                    <a:p>
                      <a:pPr algn="ctr" fontAlgn="ctr"/>
                      <a:r>
                        <a:rPr lang="en-US" sz="900" b="0" i="0" u="none" strike="noStrike">
                          <a:solidFill>
                            <a:srgbClr val="000000"/>
                          </a:solidFill>
                          <a:effectLst/>
                          <a:latin typeface="Athelas" panose="02000503000000020003" pitchFamily="2" charset="0"/>
                        </a:rPr>
                        <a:t>Gen</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900" b="0" i="0" u="none" strike="noStrike">
                          <a:solidFill>
                            <a:srgbClr val="000000"/>
                          </a:solidFill>
                          <a:effectLst/>
                          <a:latin typeface="Athelas" panose="02000503000000020003" pitchFamily="2" charset="0"/>
                        </a:rPr>
                        <a:t>Femeie</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234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9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F4D4"/>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F6DB"/>
                    </a:solidFill>
                  </a:tcPr>
                </a:tc>
                <a:tc>
                  <a:txBody>
                    <a:bodyPr/>
                    <a:lstStyle/>
                    <a:p>
                      <a:pPr algn="ctr" fontAlgn="ctr"/>
                      <a:r>
                        <a:rPr lang="en-US" sz="9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FCF1"/>
                    </a:solidFill>
                  </a:tcPr>
                </a:tc>
                <a:tc>
                  <a:txBody>
                    <a:bodyPr/>
                    <a:lstStyle/>
                    <a:p>
                      <a:pPr algn="ctr" fontAlgn="ctr"/>
                      <a:r>
                        <a:rPr lang="en-US" sz="9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1E9A9"/>
                    </a:solid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9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F6D9"/>
                    </a:solidFill>
                  </a:tcPr>
                </a:tc>
                <a:tc>
                  <a:txBody>
                    <a:bodyPr/>
                    <a:lstStyle/>
                    <a:p>
                      <a:pPr algn="ctr" fontAlgn="ctr"/>
                      <a:r>
                        <a:rPr lang="en-US" sz="9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F4D4"/>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FAEB"/>
                    </a:solidFill>
                  </a:tcPr>
                </a:tc>
                <a:tc>
                  <a:txBody>
                    <a:bodyPr/>
                    <a:lstStyle/>
                    <a:p>
                      <a:pPr algn="ctr" fontAlgn="ctr"/>
                      <a:r>
                        <a:rPr lang="en-US" sz="9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9EBB0"/>
                    </a:solidFill>
                  </a:tcPr>
                </a:tc>
                <a:extLst>
                  <a:ext uri="{0D108BD9-81ED-4DB2-BD59-A6C34878D82A}">
                    <a16:rowId xmlns:a16="http://schemas.microsoft.com/office/drawing/2014/main" xmlns="" val="3308598190"/>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Bărbat</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8</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0FCF1"/>
                    </a:solidFill>
                  </a:tcPr>
                </a:tc>
                <a:tc>
                  <a:txBody>
                    <a:bodyPr/>
                    <a:lstStyle/>
                    <a:p>
                      <a:pPr algn="ctr" fontAlgn="ctr"/>
                      <a:r>
                        <a:rPr lang="en-US" sz="9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0FCF1"/>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0F8E3"/>
                    </a:solidFill>
                  </a:tcPr>
                </a:tc>
                <a:tc>
                  <a:txBody>
                    <a:bodyPr/>
                    <a:lstStyle/>
                    <a:p>
                      <a:pPr algn="ctr" fontAlgn="ctr"/>
                      <a:r>
                        <a:rPr lang="en-US" sz="900" b="0" i="0" u="none" strike="noStrike" dirty="0">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2EAAB"/>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1F5D5"/>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0F8E3"/>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1F5D5"/>
                    </a:solidFill>
                  </a:tcPr>
                </a:tc>
                <a:tc>
                  <a:txBody>
                    <a:bodyPr/>
                    <a:lstStyle/>
                    <a:p>
                      <a:pPr algn="ctr" fontAlgn="ctr"/>
                      <a:r>
                        <a:rPr lang="en-US" sz="900" b="0" i="0" u="none" strike="noStrike">
                          <a:solidFill>
                            <a:srgbClr val="000000"/>
                          </a:solidFill>
                          <a:effectLst/>
                          <a:latin typeface="Athelas" panose="02000503000000020003" pitchFamily="2" charset="0"/>
                        </a:rPr>
                        <a:t>62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extLst>
                  <a:ext uri="{0D108BD9-81ED-4DB2-BD59-A6C34878D82A}">
                    <a16:rowId xmlns:a16="http://schemas.microsoft.com/office/drawing/2014/main" xmlns="" val="2675073258"/>
                  </a:ext>
                </a:extLst>
              </a:tr>
              <a:tr h="0">
                <a:tc rowSpan="3">
                  <a:txBody>
                    <a:bodyPr/>
                    <a:lstStyle/>
                    <a:p>
                      <a:pPr algn="ctr" fontAlgn="ctr"/>
                      <a:r>
                        <a:rPr lang="en-US" sz="900" b="0" i="0" u="none" strike="noStrike">
                          <a:solidFill>
                            <a:srgbClr val="000000"/>
                          </a:solidFill>
                          <a:effectLst/>
                          <a:latin typeface="Athelas" panose="02000503000000020003" pitchFamily="2" charset="0"/>
                        </a:rPr>
                        <a:t>Vârstă</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900" b="0" i="0" u="none" strike="noStrike">
                          <a:solidFill>
                            <a:srgbClr val="000000"/>
                          </a:solidFill>
                          <a:effectLst/>
                          <a:latin typeface="Athelas" panose="02000503000000020003" pitchFamily="2" charset="0"/>
                        </a:rPr>
                        <a:t>18-35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9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9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9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9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1F1"/>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E8E8"/>
                    </a:solidFill>
                  </a:tcPr>
                </a:tc>
                <a:extLst>
                  <a:ext uri="{0D108BD9-81ED-4DB2-BD59-A6C34878D82A}">
                    <a16:rowId xmlns:a16="http://schemas.microsoft.com/office/drawing/2014/main" xmlns="" val="3515370285"/>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36-55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109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9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9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9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900" b="0"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900" b="0" i="0" u="none" strike="noStrike">
                          <a:solidFill>
                            <a:srgbClr val="000000"/>
                          </a:solidFill>
                          <a:effectLst/>
                          <a:latin typeface="Athelas" panose="02000503000000020003" pitchFamily="2" charset="0"/>
                        </a:rPr>
                        <a:t>28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900" b="0"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43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C2C2"/>
                    </a:solidFill>
                  </a:tcPr>
                </a:tc>
                <a:extLst>
                  <a:ext uri="{0D108BD9-81ED-4DB2-BD59-A6C34878D82A}">
                    <a16:rowId xmlns:a16="http://schemas.microsoft.com/office/drawing/2014/main" xmlns="" val="2693828376"/>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Peste 55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109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900" b="0" i="0" u="none" strike="noStrike">
                          <a:solidFill>
                            <a:srgbClr val="000000"/>
                          </a:solidFill>
                          <a:effectLst/>
                          <a:latin typeface="Athelas" panose="02000503000000020003" pitchFamily="2" charset="0"/>
                        </a:rPr>
                        <a:t>18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900" b="0" i="0" u="none" strike="noStrike">
                          <a:solidFill>
                            <a:srgbClr val="000000"/>
                          </a:solidFill>
                          <a:effectLst/>
                          <a:latin typeface="Athelas" panose="02000503000000020003" pitchFamily="2" charset="0"/>
                        </a:rPr>
                        <a:t>14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CECEC"/>
                    </a:solidFill>
                  </a:tcPr>
                </a:tc>
                <a:tc>
                  <a:txBody>
                    <a:bodyPr/>
                    <a:lstStyle/>
                    <a:p>
                      <a:pPr algn="ctr" fontAlgn="ctr"/>
                      <a:r>
                        <a:rPr lang="en-US" sz="900" b="0" i="0" u="none" strike="noStrike" dirty="0">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900" b="0" i="0" u="none" strike="noStrike">
                          <a:solidFill>
                            <a:srgbClr val="000000"/>
                          </a:solidFill>
                          <a:effectLst/>
                          <a:latin typeface="Athelas" panose="02000503000000020003" pitchFamily="2" charset="0"/>
                        </a:rPr>
                        <a:t>52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4B4B4"/>
                    </a:solid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900" b="0" i="0" u="none" strike="noStrike">
                          <a:solidFill>
                            <a:srgbClr val="000000"/>
                          </a:solidFill>
                          <a:effectLst/>
                          <a:latin typeface="Athelas" panose="02000503000000020003" pitchFamily="2" charset="0"/>
                        </a:rPr>
                        <a:t>12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EEEEE"/>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900" b="0" i="0" u="none" strike="noStrike">
                          <a:solidFill>
                            <a:srgbClr val="000000"/>
                          </a:solidFill>
                          <a:effectLst/>
                          <a:latin typeface="Athelas" panose="02000503000000020003" pitchFamily="2" charset="0"/>
                        </a:rPr>
                        <a:t>53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3B3B3"/>
                    </a:solidFill>
                  </a:tcPr>
                </a:tc>
                <a:extLst>
                  <a:ext uri="{0D108BD9-81ED-4DB2-BD59-A6C34878D82A}">
                    <a16:rowId xmlns:a16="http://schemas.microsoft.com/office/drawing/2014/main" xmlns="" val="2252714260"/>
                  </a:ext>
                </a:extLst>
              </a:tr>
              <a:tr h="0">
                <a:tc rowSpan="4">
                  <a:txBody>
                    <a:bodyPr/>
                    <a:lstStyle/>
                    <a:p>
                      <a:pPr algn="ctr" fontAlgn="ctr"/>
                      <a:r>
                        <a:rPr lang="en-US" sz="900" b="0" i="0" u="none" strike="noStrike">
                          <a:solidFill>
                            <a:srgbClr val="000000"/>
                          </a:solidFill>
                          <a:effectLst/>
                          <a:latin typeface="Athelas" panose="02000503000000020003" pitchFamily="2" charset="0"/>
                        </a:rPr>
                        <a:t>Ocupație</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900" b="0" i="0" u="none" strike="noStrike">
                          <a:solidFill>
                            <a:srgbClr val="000000"/>
                          </a:solidFill>
                          <a:effectLst/>
                          <a:latin typeface="Athelas" panose="02000503000000020003" pitchFamily="2" charset="0"/>
                        </a:rPr>
                        <a:t>Bibliotecar</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199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D"/>
                    </a:solidFill>
                  </a:tcPr>
                </a:tc>
                <a:tc>
                  <a:txBody>
                    <a:bodyPr/>
                    <a:lstStyle/>
                    <a:p>
                      <a:pPr algn="ctr" fontAlgn="ctr"/>
                      <a:r>
                        <a:rPr lang="en-US" sz="9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F6D9"/>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F6DC"/>
                    </a:solidFill>
                  </a:tcPr>
                </a:tc>
                <a:tc>
                  <a:txBody>
                    <a:bodyPr/>
                    <a:lstStyle/>
                    <a:p>
                      <a:pPr algn="ctr" fontAlgn="ctr"/>
                      <a:r>
                        <a:rPr lang="en-US" sz="9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CF3"/>
                    </a:solidFill>
                  </a:tcPr>
                </a:tc>
                <a:tc>
                  <a:txBody>
                    <a:bodyPr/>
                    <a:lstStyle/>
                    <a:p>
                      <a:pPr algn="ctr" fontAlgn="ctr"/>
                      <a:r>
                        <a:rPr lang="en-US" sz="900" b="0" i="0" u="none" strike="noStrike">
                          <a:solidFill>
                            <a:srgbClr val="000000"/>
                          </a:solidFill>
                          <a:effectLst/>
                          <a:latin typeface="Athelas" panose="02000503000000020003" pitchFamily="2" charset="0"/>
                        </a:rPr>
                        <a:t>51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9E8A2"/>
                    </a:solid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E"/>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F7DC"/>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F5D8"/>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FAEB"/>
                    </a:solidFill>
                  </a:tcPr>
                </a:tc>
                <a:tc>
                  <a:txBody>
                    <a:bodyPr/>
                    <a:lstStyle/>
                    <a:p>
                      <a:pPr algn="ctr" fontAlgn="ctr"/>
                      <a:r>
                        <a:rPr lang="en-US" sz="9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0E9A9"/>
                    </a:solidFill>
                  </a:tcPr>
                </a:tc>
                <a:extLst>
                  <a:ext uri="{0D108BD9-81ED-4DB2-BD59-A6C34878D82A}">
                    <a16:rowId xmlns:a16="http://schemas.microsoft.com/office/drawing/2014/main" xmlns="" val="1558089466"/>
                  </a:ext>
                </a:extLst>
              </a:tr>
              <a:tr h="0">
                <a:tc vMerge="1">
                  <a:txBody>
                    <a:bodyPr/>
                    <a:lstStyle/>
                    <a:p>
                      <a:endParaRPr lang="en-US"/>
                    </a:p>
                  </a:txBody>
                  <a:tcPr/>
                </a:tc>
                <a:tc>
                  <a:txBody>
                    <a:bodyPr/>
                    <a:lstStyle/>
                    <a:p>
                      <a:pPr algn="l" fontAlgn="b"/>
                      <a:r>
                        <a:rPr lang="en-US" sz="900" b="0" i="0" u="none" strike="noStrike" dirty="0">
                          <a:solidFill>
                            <a:srgbClr val="000000"/>
                          </a:solidFill>
                          <a:effectLst/>
                          <a:latin typeface="Athelas" panose="02000503000000020003" pitchFamily="2" charset="0"/>
                        </a:rPr>
                        <a:t>Editor / </a:t>
                      </a:r>
                      <a:r>
                        <a:rPr lang="en-US" sz="900" b="0" i="0" u="none" strike="noStrike" dirty="0" err="1">
                          <a:solidFill>
                            <a:srgbClr val="000000"/>
                          </a:solidFill>
                          <a:effectLst/>
                          <a:latin typeface="Athelas" panose="02000503000000020003" pitchFamily="2" charset="0"/>
                        </a:rPr>
                        <a:t>Traducător</a:t>
                      </a:r>
                      <a:r>
                        <a:rPr lang="en-US" sz="900" b="0" i="0" u="none" strike="noStrike" dirty="0">
                          <a:solidFill>
                            <a:srgbClr val="000000"/>
                          </a:solidFill>
                          <a:effectLst/>
                          <a:latin typeface="Athelas" panose="02000503000000020003" pitchFamily="2" charset="0"/>
                        </a:rPr>
                        <a:t> / </a:t>
                      </a:r>
                      <a:r>
                        <a:rPr lang="en-US" sz="900" b="0" i="0" u="none" strike="noStrike" dirty="0" err="1">
                          <a:solidFill>
                            <a:srgbClr val="000000"/>
                          </a:solidFill>
                          <a:effectLst/>
                          <a:latin typeface="Athelas" panose="02000503000000020003" pitchFamily="2" charset="0"/>
                        </a:rPr>
                        <a:t>Distribuitor</a:t>
                      </a:r>
                      <a:r>
                        <a:rPr lang="en-US" sz="900" b="0" i="0" u="none" strike="noStrike" dirty="0">
                          <a:solidFill>
                            <a:srgbClr val="000000"/>
                          </a:solidFill>
                          <a:effectLst/>
                          <a:latin typeface="Athelas" panose="02000503000000020003" pitchFamily="2" charset="0"/>
                        </a:rPr>
                        <a:t> / </a:t>
                      </a:r>
                      <a:r>
                        <a:rPr lang="en-US" sz="900" b="0" i="0" u="none" strike="noStrike" dirty="0" err="1">
                          <a:solidFill>
                            <a:srgbClr val="000000"/>
                          </a:solidFill>
                          <a:effectLst/>
                          <a:latin typeface="Athelas" panose="02000503000000020003" pitchFamily="2" charset="0"/>
                        </a:rPr>
                        <a:t>Scriitor</a:t>
                      </a:r>
                      <a:endParaRPr lang="en-US" sz="900" b="0" i="0" u="none" strike="noStrike" dirty="0">
                        <a:solidFill>
                          <a:srgbClr val="000000"/>
                        </a:solidFill>
                        <a:effectLst/>
                        <a:latin typeface="Athelas" panose="02000503000000020003" pitchFamily="2" charset="0"/>
                      </a:endParaRP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B"/>
                    </a:solidFill>
                  </a:tcPr>
                </a:tc>
                <a:tc>
                  <a:txBody>
                    <a:bodyPr/>
                    <a:lstStyle/>
                    <a:p>
                      <a:pPr algn="ctr" fontAlgn="ctr"/>
                      <a:r>
                        <a:rPr lang="en-US" sz="9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F6D9"/>
                    </a:solidFill>
                  </a:tcPr>
                </a:tc>
                <a:tc>
                  <a:txBody>
                    <a:bodyPr/>
                    <a:lstStyle/>
                    <a:p>
                      <a:pPr algn="ctr" fontAlgn="ctr"/>
                      <a:r>
                        <a:rPr lang="en-US" sz="900" b="0"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F6D9"/>
                    </a:solidFill>
                  </a:tcPr>
                </a:tc>
                <a:tc>
                  <a:txBody>
                    <a:bodyPr/>
                    <a:lstStyle/>
                    <a:p>
                      <a:pPr algn="ctr" fontAlgn="ctr"/>
                      <a:r>
                        <a:rPr lang="en-US" sz="900" b="0" i="0" u="none" strike="noStrike">
                          <a:solidFill>
                            <a:srgbClr val="000000"/>
                          </a:solidFill>
                          <a:effectLst/>
                          <a:latin typeface="Athelas" panose="02000503000000020003" pitchFamily="2" charset="0"/>
                        </a:rPr>
                        <a:t>29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F2CA"/>
                    </a:solidFill>
                  </a:tcPr>
                </a:tc>
                <a:tc>
                  <a:txBody>
                    <a:bodyPr/>
                    <a:lstStyle/>
                    <a:p>
                      <a:pPr algn="ctr" fontAlgn="ctr"/>
                      <a:r>
                        <a:rPr lang="en-US" sz="900" b="0" i="0" u="none" strike="noStrike" dirty="0">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F2CA"/>
                    </a:solidFill>
                  </a:tcPr>
                </a:tc>
                <a:tc>
                  <a:txBody>
                    <a:bodyPr/>
                    <a:lstStyle/>
                    <a:p>
                      <a:pPr algn="ctr" fontAlgn="ctr"/>
                      <a:r>
                        <a:rPr lang="en-US" sz="900" b="0" i="0" u="none" strike="noStrike">
                          <a:solidFill>
                            <a:srgbClr val="000000"/>
                          </a:solidFill>
                          <a:effectLst/>
                          <a:latin typeface="Athelas" panose="02000503000000020003" pitchFamily="2" charset="0"/>
                        </a:rPr>
                        <a:t>18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E"/>
                    </a:solidFill>
                  </a:tcPr>
                </a:tc>
                <a:tc>
                  <a:txBody>
                    <a:bodyPr/>
                    <a:lstStyle/>
                    <a:p>
                      <a:pPr algn="ctr" fontAlgn="ctr"/>
                      <a:r>
                        <a:rPr lang="en-US" sz="900" b="0" i="0" u="none" strike="noStrike">
                          <a:solidFill>
                            <a:srgbClr val="000000"/>
                          </a:solidFill>
                          <a:effectLst/>
                          <a:latin typeface="Athelas" panose="02000503000000020003" pitchFamily="2" charset="0"/>
                        </a:rPr>
                        <a:t>16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F8E3"/>
                    </a:solidFill>
                  </a:tcPr>
                </a:tc>
                <a:tc>
                  <a:txBody>
                    <a:bodyPr/>
                    <a:lstStyle/>
                    <a:p>
                      <a:pPr algn="ctr" fontAlgn="ctr"/>
                      <a:r>
                        <a:rPr lang="en-US" sz="9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C"/>
                    </a:solidFill>
                  </a:tcPr>
                </a:tc>
                <a:extLst>
                  <a:ext uri="{0D108BD9-81ED-4DB2-BD59-A6C34878D82A}">
                    <a16:rowId xmlns:a16="http://schemas.microsoft.com/office/drawing/2014/main" xmlns="" val="1854250234"/>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Cadru didactic</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30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EEBC"/>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F5D5"/>
                    </a:solidFill>
                  </a:tcPr>
                </a:tc>
                <a:tc>
                  <a:txBody>
                    <a:bodyPr/>
                    <a:lstStyle/>
                    <a:p>
                      <a:pPr algn="ctr" fontAlgn="ctr"/>
                      <a:r>
                        <a:rPr lang="en-US" sz="900" b="0" i="0" u="none" strike="noStrike">
                          <a:solidFill>
                            <a:srgbClr val="000000"/>
                          </a:solidFill>
                          <a:effectLst/>
                          <a:latin typeface="Athelas" panose="02000503000000020003" pitchFamily="2" charset="0"/>
                        </a:rPr>
                        <a:t>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CF3"/>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F0C2"/>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9"/>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F6DB"/>
                    </a:solidFill>
                  </a:tcPr>
                </a:tc>
                <a:tc>
                  <a:txBody>
                    <a:bodyPr/>
                    <a:lstStyle/>
                    <a:p>
                      <a:pPr algn="ctr" fontAlgn="ctr"/>
                      <a:r>
                        <a:rPr lang="en-US" sz="9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EEBC"/>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9"/>
                    </a:solidFill>
                  </a:tcPr>
                </a:tc>
                <a:tc>
                  <a:txBody>
                    <a:bodyPr/>
                    <a:lstStyle/>
                    <a:p>
                      <a:pPr algn="ctr" fontAlgn="ctr"/>
                      <a:r>
                        <a:rPr lang="en-US" sz="9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EEBC"/>
                    </a:solidFill>
                  </a:tcPr>
                </a:tc>
                <a:extLst>
                  <a:ext uri="{0D108BD9-81ED-4DB2-BD59-A6C34878D82A}">
                    <a16:rowId xmlns:a16="http://schemas.microsoft.com/office/drawing/2014/main" xmlns="" val="989624094"/>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Alta</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56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0E599"/>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FAEB"/>
                    </a:solidFill>
                  </a:tcPr>
                </a:tc>
                <a:tc>
                  <a:txBody>
                    <a:bodyPr/>
                    <a:lstStyle/>
                    <a:p>
                      <a:pPr algn="ctr" fontAlgn="ctr"/>
                      <a:r>
                        <a:rPr lang="en-US" sz="900" b="0" i="0" u="none" strike="noStrike">
                          <a:solidFill>
                            <a:srgbClr val="000000"/>
                          </a:solidFill>
                          <a:effectLst/>
                          <a:latin typeface="Athelas" panose="02000503000000020003" pitchFamily="2" charset="0"/>
                        </a:rPr>
                        <a:t>44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6EBAE"/>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F5D7"/>
                    </a:solidFill>
                  </a:tcPr>
                </a:tc>
                <a:extLst>
                  <a:ext uri="{0D108BD9-81ED-4DB2-BD59-A6C34878D82A}">
                    <a16:rowId xmlns:a16="http://schemas.microsoft.com/office/drawing/2014/main" xmlns="" val="821921910"/>
                  </a:ext>
                </a:extLst>
              </a:tr>
              <a:tr h="0">
                <a:tc rowSpan="4">
                  <a:txBody>
                    <a:bodyPr/>
                    <a:lstStyle/>
                    <a:p>
                      <a:pPr algn="ctr" fontAlgn="ctr"/>
                      <a:r>
                        <a:rPr lang="en-US" sz="900" b="0" i="0" u="none" strike="noStrike">
                          <a:solidFill>
                            <a:srgbClr val="000000"/>
                          </a:solidFill>
                          <a:effectLst/>
                          <a:latin typeface="Athelas" panose="02000503000000020003" pitchFamily="2" charset="0"/>
                        </a:rPr>
                        <a:t>Sectorul instituției</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900" b="0" i="0" u="none" strike="noStrike">
                          <a:solidFill>
                            <a:srgbClr val="000000"/>
                          </a:solidFill>
                          <a:effectLst/>
                          <a:latin typeface="Athelas" panose="02000503000000020003" pitchFamily="2" charset="0"/>
                        </a:rPr>
                        <a:t>De stat - biblioteci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122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9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900" b="0" i="0" u="none" strike="noStrike">
                          <a:solidFill>
                            <a:srgbClr val="000000"/>
                          </a:solidFill>
                          <a:effectLst/>
                          <a:latin typeface="Athelas" panose="02000503000000020003" pitchFamily="2" charset="0"/>
                        </a:rPr>
                        <a:t>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9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900" b="0" i="0" u="none" strike="noStrike" dirty="0">
                          <a:solidFill>
                            <a:srgbClr val="000000"/>
                          </a:solidFill>
                          <a:effectLst/>
                          <a:latin typeface="Athelas" panose="02000503000000020003" pitchFamily="2" charset="0"/>
                        </a:rPr>
                        <a:t>1</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900" b="0" i="0" u="none" strike="noStrike">
                          <a:solidFill>
                            <a:srgbClr val="000000"/>
                          </a:solidFill>
                          <a:effectLst/>
                          <a:latin typeface="Athelas" panose="02000503000000020003" pitchFamily="2" charset="0"/>
                        </a:rPr>
                        <a:t>25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DCDC"/>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9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extLst>
                  <a:ext uri="{0D108BD9-81ED-4DB2-BD59-A6C34878D82A}">
                    <a16:rowId xmlns:a16="http://schemas.microsoft.com/office/drawing/2014/main" xmlns="" val="1449063457"/>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De stat - instituții de învățământ primar/mediu</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64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E7E7"/>
                    </a:solidFill>
                  </a:tcPr>
                </a:tc>
                <a:tc>
                  <a:txBody>
                    <a:bodyPr/>
                    <a:lstStyle/>
                    <a:p>
                      <a:pPr algn="ctr" fontAlgn="ctr"/>
                      <a:r>
                        <a:rPr lang="en-US" sz="9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900" b="0" i="0" u="none" strike="noStrike">
                          <a:solidFill>
                            <a:srgbClr val="000000"/>
                          </a:solidFill>
                          <a:effectLst/>
                          <a:latin typeface="Athelas" panose="02000503000000020003" pitchFamily="2" charset="0"/>
                        </a:rPr>
                        <a:t>55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1B1B1"/>
                    </a:solidFill>
                  </a:tcPr>
                </a:tc>
                <a:tc>
                  <a:txBody>
                    <a:bodyPr/>
                    <a:lstStyle/>
                    <a:p>
                      <a:pPr algn="ctr" fontAlgn="ctr"/>
                      <a:r>
                        <a:rPr lang="en-US" sz="900" b="0" i="0" u="none" strike="noStrike" dirty="0">
                          <a:solidFill>
                            <a:srgbClr val="000000"/>
                          </a:solidFill>
                          <a:effectLst/>
                          <a:latin typeface="Athelas" panose="02000503000000020003" pitchFamily="2" charset="0"/>
                        </a:rPr>
                        <a:t>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900" b="0" i="0" u="none" strike="noStrike" dirty="0">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9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B8B8"/>
                    </a:solidFill>
                  </a:tcPr>
                </a:tc>
                <a:extLst>
                  <a:ext uri="{0D108BD9-81ED-4DB2-BD59-A6C34878D82A}">
                    <a16:rowId xmlns:a16="http://schemas.microsoft.com/office/drawing/2014/main" xmlns="" val="2441520770"/>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De stat - instituții de învățământ superior</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21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900" b="0" i="0" u="none" strike="noStrike">
                          <a:solidFill>
                            <a:srgbClr val="000000"/>
                          </a:solidFill>
                          <a:effectLst/>
                          <a:latin typeface="Athelas" panose="02000503000000020003" pitchFamily="2" charset="0"/>
                        </a:rPr>
                        <a:t>14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EBEB"/>
                    </a:solidFill>
                  </a:tcPr>
                </a:tc>
                <a:tc>
                  <a:txBody>
                    <a:bodyPr/>
                    <a:lstStyle/>
                    <a:p>
                      <a:pPr algn="ctr" fontAlgn="ctr"/>
                      <a:r>
                        <a:rPr lang="en-US" sz="9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52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B4B4"/>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dirty="0">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900" b="0" i="0" u="none" strike="noStrike">
                          <a:solidFill>
                            <a:srgbClr val="000000"/>
                          </a:solidFill>
                          <a:effectLst/>
                          <a:latin typeface="Athelas" panose="02000503000000020003" pitchFamily="2" charset="0"/>
                        </a:rPr>
                        <a:t>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900" b="0" i="0" u="none" strike="noStrike">
                          <a:solidFill>
                            <a:srgbClr val="000000"/>
                          </a:solidFill>
                          <a:effectLst/>
                          <a:latin typeface="Athelas" panose="02000503000000020003" pitchFamily="2" charset="0"/>
                        </a:rPr>
                        <a:t>62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extLst>
                  <a:ext uri="{0D108BD9-81ED-4DB2-BD59-A6C34878D82A}">
                    <a16:rowId xmlns:a16="http://schemas.microsoft.com/office/drawing/2014/main" xmlns="" val="875555298"/>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Privat</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8C8C8"/>
                    </a:solidFill>
                  </a:tcPr>
                </a:tc>
                <a:extLst>
                  <a:ext uri="{0D108BD9-81ED-4DB2-BD59-A6C34878D82A}">
                    <a16:rowId xmlns:a16="http://schemas.microsoft.com/office/drawing/2014/main" xmlns="" val="3395601173"/>
                  </a:ext>
                </a:extLst>
              </a:tr>
              <a:tr h="0">
                <a:tc rowSpan="5">
                  <a:txBody>
                    <a:bodyPr/>
                    <a:lstStyle/>
                    <a:p>
                      <a:pPr algn="ctr" fontAlgn="ctr"/>
                      <a:r>
                        <a:rPr lang="en-US" sz="900" b="0" i="0" u="none" strike="noStrike">
                          <a:solidFill>
                            <a:srgbClr val="000000"/>
                          </a:solidFill>
                          <a:effectLst/>
                          <a:latin typeface="Athelas" panose="02000503000000020003" pitchFamily="2" charset="0"/>
                        </a:rPr>
                        <a:t>Ani de activitate în poziția actuală</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900" b="0" i="0" u="none" strike="noStrike">
                          <a:solidFill>
                            <a:srgbClr val="000000"/>
                          </a:solidFill>
                          <a:effectLst/>
                          <a:latin typeface="Athelas" panose="02000503000000020003" pitchFamily="2" charset="0"/>
                        </a:rPr>
                        <a:t>1-5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74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B"/>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F5D5"/>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F7DD"/>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FAEC"/>
                    </a:solidFill>
                  </a:tcPr>
                </a:tc>
                <a:tc>
                  <a:txBody>
                    <a:bodyPr/>
                    <a:lstStyle/>
                    <a:p>
                      <a:pPr algn="ctr" fontAlgn="ctr"/>
                      <a:r>
                        <a:rPr lang="en-US" sz="900" b="0" i="0" u="none" strike="noStrike">
                          <a:solidFill>
                            <a:srgbClr val="000000"/>
                          </a:solidFill>
                          <a:effectLst/>
                          <a:latin typeface="Athelas" panose="02000503000000020003" pitchFamily="2" charset="0"/>
                        </a:rPr>
                        <a:t>45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EAAE"/>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F3D0"/>
                    </a:solidFill>
                  </a:tcPr>
                </a:tc>
                <a:tc>
                  <a:txBody>
                    <a:bodyPr/>
                    <a:lstStyle/>
                    <a:p>
                      <a:pPr algn="ctr" fontAlgn="ctr"/>
                      <a:r>
                        <a:rPr lang="en-US" sz="900" b="0" i="0" u="none" strike="noStrike" dirty="0">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F4D3"/>
                    </a:solidFill>
                  </a:tcPr>
                </a:tc>
                <a:tc>
                  <a:txBody>
                    <a:bodyPr/>
                    <a:lstStyle/>
                    <a:p>
                      <a:pPr algn="ctr" fontAlgn="ctr"/>
                      <a:r>
                        <a:rPr lang="en-US" sz="900" b="0" i="0" u="none" strike="noStrike">
                          <a:solidFill>
                            <a:srgbClr val="000000"/>
                          </a:solidFill>
                          <a:effectLst/>
                          <a:latin typeface="Athelas" panose="02000503000000020003" pitchFamily="2" charset="0"/>
                        </a:rPr>
                        <a:t>12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FAE9"/>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3EEBA"/>
                    </a:solidFill>
                  </a:tcPr>
                </a:tc>
                <a:extLst>
                  <a:ext uri="{0D108BD9-81ED-4DB2-BD59-A6C34878D82A}">
                    <a16:rowId xmlns:a16="http://schemas.microsoft.com/office/drawing/2014/main" xmlns="" val="2962885571"/>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6-10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35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A"/>
                    </a:solidFill>
                  </a:tcPr>
                </a:tc>
                <a:tc>
                  <a:txBody>
                    <a:bodyPr/>
                    <a:lstStyle/>
                    <a:p>
                      <a:pPr algn="ctr" fontAlgn="ctr"/>
                      <a:r>
                        <a:rPr lang="en-US" sz="9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F3D0"/>
                    </a:solidFill>
                  </a:tcPr>
                </a:tc>
                <a:tc>
                  <a:txBody>
                    <a:bodyPr/>
                    <a:lstStyle/>
                    <a:p>
                      <a:pPr algn="ctr" fontAlgn="ctr"/>
                      <a:r>
                        <a:rPr lang="en-US" sz="900" b="0" i="0" u="none" strike="noStrike">
                          <a:solidFill>
                            <a:srgbClr val="000000"/>
                          </a:solidFill>
                          <a:effectLst/>
                          <a:latin typeface="Athelas" panose="02000503000000020003" pitchFamily="2" charset="0"/>
                        </a:rPr>
                        <a:t>29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DF5"/>
                    </a:solidFill>
                  </a:tcPr>
                </a:tc>
                <a:tc>
                  <a:txBody>
                    <a:bodyPr/>
                    <a:lstStyle/>
                    <a:p>
                      <a:pPr algn="ctr" fontAlgn="ctr"/>
                      <a:r>
                        <a:rPr lang="en-US" sz="9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B"/>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900" b="0" i="0" u="none" strike="noStrike">
                          <a:solidFill>
                            <a:srgbClr val="000000"/>
                          </a:solidFill>
                          <a:effectLst/>
                          <a:latin typeface="Athelas" panose="02000503000000020003" pitchFamily="2" charset="0"/>
                        </a:rPr>
                        <a:t>37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B"/>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FAEB"/>
                    </a:solidFill>
                  </a:tcPr>
                </a:tc>
                <a:tc>
                  <a:txBody>
                    <a:bodyPr/>
                    <a:lstStyle/>
                    <a:p>
                      <a:pPr algn="ctr" fontAlgn="ctr"/>
                      <a:r>
                        <a:rPr lang="en-US" sz="900" b="0" i="0" u="none" strike="noStrike">
                          <a:solidFill>
                            <a:srgbClr val="000000"/>
                          </a:solidFill>
                          <a:effectLst/>
                          <a:latin typeface="Athelas" panose="02000503000000020003" pitchFamily="2" charset="0"/>
                        </a:rPr>
                        <a:t>34</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EFC1"/>
                    </a:solidFill>
                  </a:tcPr>
                </a:tc>
                <a:extLst>
                  <a:ext uri="{0D108BD9-81ED-4DB2-BD59-A6C34878D82A}">
                    <a16:rowId xmlns:a16="http://schemas.microsoft.com/office/drawing/2014/main" xmlns="" val="297482344"/>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11-20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49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FFC"/>
                    </a:solidFill>
                  </a:tcPr>
                </a:tc>
                <a:tc>
                  <a:txBody>
                    <a:bodyPr/>
                    <a:lstStyle/>
                    <a:p>
                      <a:pPr algn="ctr" fontAlgn="ctr"/>
                      <a:r>
                        <a:rPr lang="en-US" sz="9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900" b="0" i="0" u="none" strike="noStrike">
                          <a:solidFill>
                            <a:srgbClr val="000000"/>
                          </a:solidFill>
                          <a:effectLst/>
                          <a:latin typeface="Athelas" panose="02000503000000020003" pitchFamily="2" charset="0"/>
                        </a:rPr>
                        <a:t>12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FAE9"/>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DF4"/>
                    </a:solidFill>
                  </a:tcPr>
                </a:tc>
                <a:tc>
                  <a:txBody>
                    <a:bodyPr/>
                    <a:lstStyle/>
                    <a:p>
                      <a:pPr algn="ctr" fontAlgn="ctr"/>
                      <a:r>
                        <a:rPr lang="en-US" sz="900" b="0" i="0" u="none" strike="noStrike">
                          <a:solidFill>
                            <a:srgbClr val="000000"/>
                          </a:solidFill>
                          <a:effectLst/>
                          <a:latin typeface="Athelas" panose="02000503000000020003" pitchFamily="2" charset="0"/>
                        </a:rPr>
                        <a:t>53</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5E69E"/>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FFC"/>
                    </a:solidFill>
                  </a:tcPr>
                </a:tc>
                <a:tc>
                  <a:txBody>
                    <a:bodyPr/>
                    <a:lstStyle/>
                    <a:p>
                      <a:pPr algn="ctr" fontAlgn="ctr"/>
                      <a:r>
                        <a:rPr lang="en-US" sz="9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F4D3"/>
                    </a:solidFill>
                  </a:tcPr>
                </a:tc>
                <a:tc>
                  <a:txBody>
                    <a:bodyPr/>
                    <a:lstStyle/>
                    <a:p>
                      <a:pPr algn="ctr" fontAlgn="ctr"/>
                      <a:r>
                        <a:rPr lang="en-US" sz="900" b="0" i="0" u="none" strike="noStrike">
                          <a:solidFill>
                            <a:srgbClr val="000000"/>
                          </a:solidFill>
                          <a:effectLst/>
                          <a:latin typeface="Athelas" panose="02000503000000020003" pitchFamily="2" charset="0"/>
                        </a:rPr>
                        <a:t>14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F9E5"/>
                    </a:solidFill>
                  </a:tcPr>
                </a:tc>
                <a:tc>
                  <a:txBody>
                    <a:bodyPr/>
                    <a:lstStyle/>
                    <a:p>
                      <a:pPr algn="ctr" fontAlgn="ctr"/>
                      <a:r>
                        <a:rPr lang="en-US" sz="900" b="0" i="0" u="none" strike="noStrike">
                          <a:solidFill>
                            <a:srgbClr val="000000"/>
                          </a:solidFill>
                          <a:effectLst/>
                          <a:latin typeface="Athelas" panose="02000503000000020003" pitchFamily="2" charset="0"/>
                        </a:rPr>
                        <a:t>12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7FAE9"/>
                    </a:solidFill>
                  </a:tcPr>
                </a:tc>
                <a:tc>
                  <a:txBody>
                    <a:bodyPr/>
                    <a:lstStyle/>
                    <a:p>
                      <a:pPr algn="ctr" fontAlgn="ctr"/>
                      <a:r>
                        <a:rPr lang="en-US" sz="9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1E9A9"/>
                    </a:solidFill>
                  </a:tcPr>
                </a:tc>
                <a:extLst>
                  <a:ext uri="{0D108BD9-81ED-4DB2-BD59-A6C34878D82A}">
                    <a16:rowId xmlns:a16="http://schemas.microsoft.com/office/drawing/2014/main" xmlns="" val="1971251523"/>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21-30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42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F7DD"/>
                    </a:solidFill>
                  </a:tcPr>
                </a:tc>
                <a:tc>
                  <a:txBody>
                    <a:bodyPr/>
                    <a:lstStyle/>
                    <a:p>
                      <a:pPr algn="ctr" fontAlgn="ctr"/>
                      <a:r>
                        <a:rPr lang="en-US" sz="900" b="0" i="0" u="none" strike="noStrike">
                          <a:solidFill>
                            <a:srgbClr val="000000"/>
                          </a:solidFill>
                          <a:effectLst/>
                          <a:latin typeface="Athelas" panose="02000503000000020003" pitchFamily="2" charset="0"/>
                        </a:rPr>
                        <a:t>14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F9E5"/>
                    </a:solidFill>
                  </a:tcPr>
                </a:tc>
                <a:tc>
                  <a:txBody>
                    <a:bodyPr/>
                    <a:lstStyle/>
                    <a:p>
                      <a:pPr algn="ctr" fontAlgn="ctr"/>
                      <a:r>
                        <a:rPr lang="en-US" sz="900" b="0" i="0" u="none" strike="noStrike">
                          <a:solidFill>
                            <a:srgbClr val="000000"/>
                          </a:solidFill>
                          <a:effectLst/>
                          <a:latin typeface="Athelas" panose="02000503000000020003" pitchFamily="2" charset="0"/>
                        </a:rPr>
                        <a:t>12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FAEA"/>
                    </a:solidFill>
                  </a:tcPr>
                </a:tc>
                <a:tc>
                  <a:txBody>
                    <a:bodyPr/>
                    <a:lstStyle/>
                    <a:p>
                      <a:pPr algn="ctr" fontAlgn="ctr"/>
                      <a:r>
                        <a:rPr lang="en-US" sz="900" b="0" i="0" u="none" strike="noStrike">
                          <a:solidFill>
                            <a:srgbClr val="000000"/>
                          </a:solidFill>
                          <a:effectLst/>
                          <a:latin typeface="Athelas" panose="02000503000000020003" pitchFamily="2" charset="0"/>
                        </a:rPr>
                        <a:t>55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1E69B"/>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14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F9E5"/>
                    </a:solidFill>
                  </a:tcPr>
                </a:tc>
                <a:tc>
                  <a:txBody>
                    <a:bodyPr/>
                    <a:lstStyle/>
                    <a:p>
                      <a:pPr algn="ctr" fontAlgn="ctr"/>
                      <a:r>
                        <a:rPr lang="en-US" sz="900" b="0" i="0" u="none" strike="noStrike" dirty="0">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F7DD"/>
                    </a:solidFill>
                  </a:tcPr>
                </a:tc>
                <a:tc>
                  <a:txBody>
                    <a:bodyPr/>
                    <a:lstStyle/>
                    <a:p>
                      <a:pPr algn="ctr" fontAlgn="ctr"/>
                      <a:r>
                        <a:rPr lang="en-US" sz="900" b="0" i="0" u="none" strike="noStrike">
                          <a:solidFill>
                            <a:srgbClr val="000000"/>
                          </a:solidFill>
                          <a:effectLst/>
                          <a:latin typeface="Athelas" panose="02000503000000020003" pitchFamily="2" charset="0"/>
                        </a:rPr>
                        <a:t>10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FBEE"/>
                    </a:solidFill>
                  </a:tcPr>
                </a:tc>
                <a:tc>
                  <a:txBody>
                    <a:bodyPr/>
                    <a:lstStyle/>
                    <a:p>
                      <a:pPr algn="ctr" fontAlgn="ctr"/>
                      <a:r>
                        <a:rPr lang="en-US" sz="900" b="0" i="0" u="none" strike="noStrike">
                          <a:solidFill>
                            <a:srgbClr val="000000"/>
                          </a:solidFill>
                          <a:effectLst/>
                          <a:latin typeface="Athelas" panose="02000503000000020003" pitchFamily="2" charset="0"/>
                        </a:rPr>
                        <a:t>57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CE597"/>
                    </a:solidFill>
                  </a:tcPr>
                </a:tc>
                <a:extLst>
                  <a:ext uri="{0D108BD9-81ED-4DB2-BD59-A6C34878D82A}">
                    <a16:rowId xmlns:a16="http://schemas.microsoft.com/office/drawing/2014/main" xmlns="" val="2149681118"/>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31+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AF7DD"/>
                    </a:solidFill>
                  </a:tcPr>
                </a:tc>
                <a:tc>
                  <a:txBody>
                    <a:bodyPr/>
                    <a:lstStyle/>
                    <a:p>
                      <a:pPr algn="ctr" fontAlgn="ctr"/>
                      <a:r>
                        <a:rPr lang="en-US" sz="900" b="0" i="0" u="none" strike="noStrike">
                          <a:solidFill>
                            <a:srgbClr val="000000"/>
                          </a:solidFill>
                          <a:effectLst/>
                          <a:latin typeface="Athelas" panose="02000503000000020003" pitchFamily="2" charset="0"/>
                        </a:rPr>
                        <a:t>27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9F3CE"/>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2F9E5"/>
                    </a:solidFill>
                  </a:tcPr>
                </a:tc>
                <a:tc>
                  <a:txBody>
                    <a:bodyPr/>
                    <a:lstStyle/>
                    <a:p>
                      <a:pPr algn="ctr" fontAlgn="ctr"/>
                      <a:r>
                        <a:rPr lang="en-US" sz="9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900" b="0" i="0" u="none" strike="noStrike">
                          <a:solidFill>
                            <a:srgbClr val="000000"/>
                          </a:solidFill>
                          <a:effectLst/>
                          <a:latin typeface="Athelas" panose="02000503000000020003" pitchFamily="2" charset="0"/>
                        </a:rPr>
                        <a:t>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7FEF8"/>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EF8E1"/>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AF7DD"/>
                    </a:solidFill>
                  </a:tcPr>
                </a:tc>
                <a:tc>
                  <a:txBody>
                    <a:bodyPr/>
                    <a:lstStyle/>
                    <a:p>
                      <a:pPr algn="ctr" fontAlgn="ctr"/>
                      <a:r>
                        <a:rPr lang="en-US" sz="900" b="0"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6FAE9"/>
                    </a:solidFill>
                  </a:tcPr>
                </a:tc>
                <a:tc>
                  <a:txBody>
                    <a:bodyPr/>
                    <a:lstStyle/>
                    <a:p>
                      <a:pPr algn="ctr" fontAlgn="ctr"/>
                      <a:r>
                        <a:rPr lang="en-US" sz="900" b="0" i="0" u="none" strike="noStrike">
                          <a:solidFill>
                            <a:srgbClr val="000000"/>
                          </a:solidFill>
                          <a:effectLst/>
                          <a:latin typeface="Athelas" panose="02000503000000020003" pitchFamily="2" charset="0"/>
                        </a:rPr>
                        <a:t>48</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FE9A8"/>
                    </a:solidFill>
                  </a:tcPr>
                </a:tc>
                <a:extLst>
                  <a:ext uri="{0D108BD9-81ED-4DB2-BD59-A6C34878D82A}">
                    <a16:rowId xmlns:a16="http://schemas.microsoft.com/office/drawing/2014/main" xmlns="" val="3939104043"/>
                  </a:ext>
                </a:extLst>
              </a:tr>
              <a:tr h="0">
                <a:tc rowSpan="5">
                  <a:txBody>
                    <a:bodyPr/>
                    <a:lstStyle/>
                    <a:p>
                      <a:pPr algn="ctr" fontAlgn="ctr"/>
                      <a:r>
                        <a:rPr lang="en-US" sz="900" b="0" i="0" u="none" strike="noStrike">
                          <a:solidFill>
                            <a:srgbClr val="000000"/>
                          </a:solidFill>
                          <a:effectLst/>
                          <a:latin typeface="Athelas" panose="02000503000000020003" pitchFamily="2" charset="0"/>
                        </a:rPr>
                        <a:t>Ani de activitate în domeniul industriei cărții</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900" b="0" i="0" u="none" strike="noStrike">
                          <a:solidFill>
                            <a:srgbClr val="000000"/>
                          </a:solidFill>
                          <a:effectLst/>
                          <a:latin typeface="Athelas" panose="02000503000000020003" pitchFamily="2" charset="0"/>
                        </a:rPr>
                        <a:t>1-5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55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4</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900" b="0" i="0" u="none" strike="noStrike">
                          <a:solidFill>
                            <a:srgbClr val="000000"/>
                          </a:solidFill>
                          <a:effectLst/>
                          <a:latin typeface="Athelas" panose="02000503000000020003" pitchFamily="2" charset="0"/>
                        </a:rPr>
                        <a:t>18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900" b="0" i="0" u="none" strike="noStrike">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47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900" b="0" i="0" u="none" strike="noStrike">
                          <a:solidFill>
                            <a:srgbClr val="000000"/>
                          </a:solidFill>
                          <a:effectLst/>
                          <a:latin typeface="Athelas" panose="02000503000000020003" pitchFamily="2" charset="0"/>
                        </a:rPr>
                        <a:t>24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900" b="0" i="0" u="none" strike="noStrike" dirty="0">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EBEB"/>
                    </a:solidFill>
                  </a:tcPr>
                </a:tc>
                <a:tc>
                  <a:txBody>
                    <a:bodyPr/>
                    <a:lstStyle/>
                    <a:p>
                      <a:pPr algn="ctr" fontAlgn="ctr"/>
                      <a:r>
                        <a:rPr lang="en-US" sz="900" b="0"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extLst>
                  <a:ext uri="{0D108BD9-81ED-4DB2-BD59-A6C34878D82A}">
                    <a16:rowId xmlns:a16="http://schemas.microsoft.com/office/drawing/2014/main" xmlns="" val="4048270028"/>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6-10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36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900" b="0" i="0" u="none" strike="noStrike">
                          <a:solidFill>
                            <a:srgbClr val="000000"/>
                          </a:solidFill>
                          <a:effectLst/>
                          <a:latin typeface="Athelas" panose="02000503000000020003" pitchFamily="2" charset="0"/>
                        </a:rPr>
                        <a:t>28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14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ECEC"/>
                    </a:solidFill>
                  </a:tcPr>
                </a:tc>
                <a:tc>
                  <a:txBody>
                    <a:bodyPr/>
                    <a:lstStyle/>
                    <a:p>
                      <a:pPr algn="ctr" fontAlgn="ctr"/>
                      <a:r>
                        <a:rPr lang="en-US" sz="9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D4D4"/>
                    </a:solidFill>
                  </a:tcPr>
                </a:tc>
                <a:extLst>
                  <a:ext uri="{0D108BD9-81ED-4DB2-BD59-A6C34878D82A}">
                    <a16:rowId xmlns:a16="http://schemas.microsoft.com/office/drawing/2014/main" xmlns="" val="673053974"/>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11-20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900" b="0" i="0" u="none" strike="noStrike">
                          <a:solidFill>
                            <a:srgbClr val="000000"/>
                          </a:solidFill>
                          <a:effectLst/>
                          <a:latin typeface="Athelas" panose="02000503000000020003" pitchFamily="2" charset="0"/>
                        </a:rPr>
                        <a:t>26</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DADA"/>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900" b="0" i="0" u="none" strike="noStrike">
                          <a:solidFill>
                            <a:srgbClr val="000000"/>
                          </a:solidFill>
                          <a:effectLst/>
                          <a:latin typeface="Athelas" panose="02000503000000020003" pitchFamily="2" charset="0"/>
                        </a:rPr>
                        <a:t>4</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900" b="0" i="0" u="none" strike="noStrike">
                          <a:solidFill>
                            <a:srgbClr val="000000"/>
                          </a:solidFill>
                          <a:effectLst/>
                          <a:latin typeface="Athelas" panose="02000503000000020003" pitchFamily="2" charset="0"/>
                        </a:rPr>
                        <a:t>52</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B4B4"/>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900" b="0" i="0" u="none" strike="noStrike">
                          <a:solidFill>
                            <a:srgbClr val="000000"/>
                          </a:solidFill>
                          <a:effectLst/>
                          <a:latin typeface="Athelas" panose="02000503000000020003" pitchFamily="2" charset="0"/>
                        </a:rPr>
                        <a:t>13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EDED"/>
                    </a:solidFill>
                  </a:tcPr>
                </a:tc>
                <a:tc>
                  <a:txBody>
                    <a:bodyPr/>
                    <a:lstStyle/>
                    <a:p>
                      <a:pPr algn="ctr" fontAlgn="ctr"/>
                      <a:r>
                        <a:rPr lang="en-US" sz="900" b="0" i="0" u="none" strike="noStrike" dirty="0">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tc>
                  <a:txBody>
                    <a:bodyPr/>
                    <a:lstStyle/>
                    <a:p>
                      <a:pPr algn="ctr" fontAlgn="ctr"/>
                      <a:r>
                        <a:rPr lang="en-US" sz="900" b="0" i="0" u="none" strike="noStrike">
                          <a:solidFill>
                            <a:srgbClr val="000000"/>
                          </a:solidFill>
                          <a:effectLst/>
                          <a:latin typeface="Athelas" panose="02000503000000020003" pitchFamily="2" charset="0"/>
                        </a:rPr>
                        <a:t>50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B8B8"/>
                    </a:solidFill>
                  </a:tcPr>
                </a:tc>
                <a:extLst>
                  <a:ext uri="{0D108BD9-81ED-4DB2-BD59-A6C34878D82A}">
                    <a16:rowId xmlns:a16="http://schemas.microsoft.com/office/drawing/2014/main" xmlns="" val="3360990241"/>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21-30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0F0"/>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0F0"/>
                    </a:solidFill>
                  </a:tcPr>
                </a:tc>
                <a:tc>
                  <a:txBody>
                    <a:bodyPr/>
                    <a:lstStyle/>
                    <a:p>
                      <a:pPr algn="ctr" fontAlgn="ctr"/>
                      <a:r>
                        <a:rPr lang="en-US" sz="900" b="0" i="0" u="none" strike="noStrike">
                          <a:solidFill>
                            <a:srgbClr val="000000"/>
                          </a:solidFill>
                          <a:effectLst/>
                          <a:latin typeface="Athelas" panose="02000503000000020003" pitchFamily="2" charset="0"/>
                        </a:rPr>
                        <a:t>59</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BABAB"/>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E6E6"/>
                    </a:solidFill>
                  </a:tcPr>
                </a:tc>
                <a:tc>
                  <a:txBody>
                    <a:bodyPr/>
                    <a:lstStyle/>
                    <a:p>
                      <a:pPr algn="ctr" fontAlgn="ctr"/>
                      <a:r>
                        <a:rPr lang="en-US" sz="900" b="0" i="0" u="none" strike="noStrike" dirty="0">
                          <a:solidFill>
                            <a:srgbClr val="000000"/>
                          </a:solidFill>
                          <a:effectLst/>
                          <a:latin typeface="Athelas" panose="02000503000000020003" pitchFamily="2" charset="0"/>
                        </a:rPr>
                        <a:t>9</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tc>
                  <a:txBody>
                    <a:bodyPr/>
                    <a:lstStyle/>
                    <a:p>
                      <a:pPr algn="ctr" fontAlgn="ctr"/>
                      <a:r>
                        <a:rPr lang="en-US" sz="900" b="0" i="0" u="none" strike="noStrike" dirty="0">
                          <a:solidFill>
                            <a:srgbClr val="000000"/>
                          </a:solidFill>
                          <a:effectLst/>
                          <a:latin typeface="Athelas" panose="02000503000000020003" pitchFamily="2" charset="0"/>
                        </a:rPr>
                        <a:t>57</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EAEAE"/>
                    </a:solidFill>
                  </a:tcPr>
                </a:tc>
                <a:extLst>
                  <a:ext uri="{0D108BD9-81ED-4DB2-BD59-A6C34878D82A}">
                    <a16:rowId xmlns:a16="http://schemas.microsoft.com/office/drawing/2014/main" xmlns="" val="3235092353"/>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31+ ani</a:t>
                      </a:r>
                    </a:p>
                  </a:txBody>
                  <a:tcPr marL="4230" marR="4230" marT="423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65</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7E7E7"/>
                    </a:solidFill>
                  </a:tcPr>
                </a:tc>
                <a:tc>
                  <a:txBody>
                    <a:bodyPr/>
                    <a:lstStyle/>
                    <a:p>
                      <a:pPr algn="ctr" fontAlgn="ctr"/>
                      <a:r>
                        <a:rPr lang="en-US" sz="900" b="0" i="0" u="none" strike="noStrike">
                          <a:solidFill>
                            <a:srgbClr val="000000"/>
                          </a:solidFill>
                          <a:effectLst/>
                          <a:latin typeface="Athelas" panose="02000503000000020003" pitchFamily="2" charset="0"/>
                        </a:rPr>
                        <a:t>40</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230" marR="4230" marT="42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900" b="0" i="0" u="none" strike="noStrike">
                          <a:solidFill>
                            <a:srgbClr val="000000"/>
                          </a:solidFill>
                          <a:effectLst/>
                          <a:latin typeface="Athelas" panose="02000503000000020003" pitchFamily="2" charset="0"/>
                        </a:rPr>
                        <a:t>18</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230" marR="4230" marT="42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7E7E7"/>
                    </a:solidFill>
                  </a:tcPr>
                </a:tc>
                <a:tc>
                  <a:txBody>
                    <a:bodyPr/>
                    <a:lstStyle/>
                    <a:p>
                      <a:pPr algn="ctr" fontAlgn="ctr"/>
                      <a:r>
                        <a:rPr lang="en-US" sz="900" b="0" i="0" u="none" strike="noStrike" dirty="0">
                          <a:solidFill>
                            <a:srgbClr val="000000"/>
                          </a:solidFill>
                          <a:effectLst/>
                          <a:latin typeface="Athelas" panose="02000503000000020003" pitchFamily="2" charset="0"/>
                        </a:rPr>
                        <a:t>46</a:t>
                      </a:r>
                    </a:p>
                  </a:txBody>
                  <a:tcPr marL="4230" marR="4230" marT="42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DBDBD"/>
                    </a:solidFill>
                  </a:tcPr>
                </a:tc>
                <a:extLst>
                  <a:ext uri="{0D108BD9-81ED-4DB2-BD59-A6C34878D82A}">
                    <a16:rowId xmlns:a16="http://schemas.microsoft.com/office/drawing/2014/main" xmlns="" val="1738545163"/>
                  </a:ext>
                </a:extLst>
              </a:tr>
            </a:tbl>
          </a:graphicData>
        </a:graphic>
      </p:graphicFrame>
    </p:spTree>
    <p:extLst>
      <p:ext uri="{BB962C8B-B14F-4D97-AF65-F5344CB8AC3E}">
        <p14:creationId xmlns:p14="http://schemas.microsoft.com/office/powerpoint/2010/main" val="32150404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08BC73C-A20C-9D41-C326-054E52A529D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xmlns="" id="{AD5DA879-DB11-0276-E057-5BC3A1FBB8C5}"/>
              </a:ext>
            </a:extLst>
          </p:cNvPr>
          <p:cNvSpPr txBox="1">
            <a:spLocks/>
          </p:cNvSpPr>
          <p:nvPr/>
        </p:nvSpPr>
        <p:spPr>
          <a:xfrm>
            <a:off x="304802" y="0"/>
            <a:ext cx="11048998" cy="1007706"/>
          </a:xfrm>
          <a:prstGeom prst="rect">
            <a:avLst/>
          </a:prstGeom>
        </p:spPr>
        <p:txBody>
          <a:bodyPr vert="horz" anchor="ctr">
            <a:normAutofit/>
          </a:bodyPr>
          <a:lstStyle>
            <a:lvl1pPr algn="l" rtl="0" eaLnBrk="1" latinLnBrk="0" hangingPunct="1">
              <a:spcBef>
                <a:spcPct val="0"/>
              </a:spcBef>
              <a:buNone/>
              <a:defRPr kumimoji="0" sz="2000" kern="1200">
                <a:solidFill>
                  <a:schemeClr val="tx2"/>
                </a:solidFill>
                <a:latin typeface="+mj-lt"/>
                <a:ea typeface="+mj-ea"/>
                <a:cs typeface="+mj-cs"/>
              </a:defRPr>
            </a:lvl1pPr>
          </a:lstStyle>
          <a:p>
            <a:r>
              <a:rPr lang="ro-RO" sz="1800" b="1" dirty="0">
                <a:solidFill>
                  <a:schemeClr val="tx1"/>
                </a:solidFill>
                <a:latin typeface="Athelas" panose="02000503000000020003" pitchFamily="2" charset="0"/>
                <a:ea typeface="Exo" charset="0"/>
                <a:cs typeface="Exo" charset="0"/>
              </a:rPr>
              <a:t>Q23. </a:t>
            </a:r>
            <a:r>
              <a:rPr lang="ro-RO" sz="1800" b="1" dirty="0">
                <a:solidFill>
                  <a:schemeClr val="tx1"/>
                </a:solidFill>
                <a:latin typeface="Athelas" panose="02000503000000020003" pitchFamily="2" charset="0"/>
              </a:rPr>
              <a:t>În opinia dvs., cât de suficient este numărul de personal în următoarele instituții din domeniul industriei cărții și lecturii publice? (selectați un răspuns în fiecare rând),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4" name="Rectangle 3">
            <a:extLst>
              <a:ext uri="{FF2B5EF4-FFF2-40B4-BE49-F238E27FC236}">
                <a16:creationId xmlns:a16="http://schemas.microsoft.com/office/drawing/2014/main" xmlns="" id="{C3D4544B-EAAB-96A8-70FE-DCEF7FD6B9F0}"/>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2" name="Table 1">
            <a:extLst>
              <a:ext uri="{FF2B5EF4-FFF2-40B4-BE49-F238E27FC236}">
                <a16:creationId xmlns:a16="http://schemas.microsoft.com/office/drawing/2014/main" xmlns="" id="{68F350C8-4790-7AC8-3D06-6C067319B07A}"/>
              </a:ext>
            </a:extLst>
          </p:cNvPr>
          <p:cNvGraphicFramePr>
            <a:graphicFrameLocks noGrp="1"/>
          </p:cNvGraphicFramePr>
          <p:nvPr>
            <p:extLst>
              <p:ext uri="{D42A27DB-BD31-4B8C-83A1-F6EECF244321}">
                <p14:modId xmlns:p14="http://schemas.microsoft.com/office/powerpoint/2010/main" val="1229483616"/>
              </p:ext>
            </p:extLst>
          </p:nvPr>
        </p:nvGraphicFramePr>
        <p:xfrm>
          <a:off x="304802" y="1931130"/>
          <a:ext cx="11048998" cy="3678220"/>
        </p:xfrm>
        <a:graphic>
          <a:graphicData uri="http://schemas.openxmlformats.org/drawingml/2006/table">
            <a:tbl>
              <a:tblPr/>
              <a:tblGrid>
                <a:gridCol w="1047343">
                  <a:extLst>
                    <a:ext uri="{9D8B030D-6E8A-4147-A177-3AD203B41FA5}">
                      <a16:colId xmlns:a16="http://schemas.microsoft.com/office/drawing/2014/main" xmlns="" val="1358140003"/>
                    </a:ext>
                  </a:extLst>
                </a:gridCol>
                <a:gridCol w="2335935">
                  <a:extLst>
                    <a:ext uri="{9D8B030D-6E8A-4147-A177-3AD203B41FA5}">
                      <a16:colId xmlns:a16="http://schemas.microsoft.com/office/drawing/2014/main" xmlns="" val="3325321441"/>
                    </a:ext>
                  </a:extLst>
                </a:gridCol>
                <a:gridCol w="410715">
                  <a:extLst>
                    <a:ext uri="{9D8B030D-6E8A-4147-A177-3AD203B41FA5}">
                      <a16:colId xmlns:a16="http://schemas.microsoft.com/office/drawing/2014/main" xmlns="" val="3199405675"/>
                    </a:ext>
                  </a:extLst>
                </a:gridCol>
                <a:gridCol w="1451001">
                  <a:extLst>
                    <a:ext uri="{9D8B030D-6E8A-4147-A177-3AD203B41FA5}">
                      <a16:colId xmlns:a16="http://schemas.microsoft.com/office/drawing/2014/main" xmlns="" val="2538220402"/>
                    </a:ext>
                  </a:extLst>
                </a:gridCol>
                <a:gridCol w="1451001">
                  <a:extLst>
                    <a:ext uri="{9D8B030D-6E8A-4147-A177-3AD203B41FA5}">
                      <a16:colId xmlns:a16="http://schemas.microsoft.com/office/drawing/2014/main" xmlns="" val="2635230306"/>
                    </a:ext>
                  </a:extLst>
                </a:gridCol>
                <a:gridCol w="1451001">
                  <a:extLst>
                    <a:ext uri="{9D8B030D-6E8A-4147-A177-3AD203B41FA5}">
                      <a16:colId xmlns:a16="http://schemas.microsoft.com/office/drawing/2014/main" xmlns="" val="1907339342"/>
                    </a:ext>
                  </a:extLst>
                </a:gridCol>
                <a:gridCol w="1451001">
                  <a:extLst>
                    <a:ext uri="{9D8B030D-6E8A-4147-A177-3AD203B41FA5}">
                      <a16:colId xmlns:a16="http://schemas.microsoft.com/office/drawing/2014/main" xmlns="" val="598064347"/>
                    </a:ext>
                  </a:extLst>
                </a:gridCol>
                <a:gridCol w="1451001">
                  <a:extLst>
                    <a:ext uri="{9D8B030D-6E8A-4147-A177-3AD203B41FA5}">
                      <a16:colId xmlns:a16="http://schemas.microsoft.com/office/drawing/2014/main" xmlns="" val="3736841913"/>
                    </a:ext>
                  </a:extLst>
                </a:gridCol>
              </a:tblGrid>
              <a:tr h="103451">
                <a:tc rowSpan="2" gridSpan="2">
                  <a:txBody>
                    <a:bodyPr/>
                    <a:lstStyle/>
                    <a:p>
                      <a:pPr algn="ctr" fontAlgn="ctr"/>
                      <a:r>
                        <a:rPr lang="en-US" sz="900" b="1" i="0" u="none" strike="noStrike">
                          <a:solidFill>
                            <a:srgbClr val="000000"/>
                          </a:solidFill>
                          <a:effectLst/>
                          <a:latin typeface="Athelas" panose="02000503000000020003" pitchFamily="2" charset="0"/>
                        </a:rPr>
                        <a:t>% pe rând</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rowSpan="2" hMerge="1">
                  <a:txBody>
                    <a:bodyPr/>
                    <a:lstStyle/>
                    <a:p>
                      <a:endParaRPr lang="en-US"/>
                    </a:p>
                  </a:txBody>
                  <a:tcPr/>
                </a:tc>
                <a:tc rowSpan="2">
                  <a:txBody>
                    <a:bodyPr/>
                    <a:lstStyle/>
                    <a:p>
                      <a:pPr algn="ctr" fontAlgn="ctr"/>
                      <a:r>
                        <a:rPr lang="en-US" sz="900" b="1" i="0" u="none" strike="noStrike">
                          <a:solidFill>
                            <a:srgbClr val="000000"/>
                          </a:solidFill>
                          <a:effectLst/>
                          <a:latin typeface="Athelas" panose="02000503000000020003" pitchFamily="2" charset="0"/>
                        </a:rPr>
                        <a:t>N</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gridSpan="5">
                  <a:txBody>
                    <a:bodyPr/>
                    <a:lstStyle/>
                    <a:p>
                      <a:pPr algn="ctr" fontAlgn="ctr"/>
                      <a:r>
                        <a:rPr lang="en-US" sz="900" b="1" i="0" u="none" strike="noStrike">
                          <a:solidFill>
                            <a:srgbClr val="000000"/>
                          </a:solidFill>
                          <a:effectLst/>
                          <a:latin typeface="Athelas" panose="02000503000000020003" pitchFamily="2" charset="0"/>
                        </a:rPr>
                        <a:t>Instituții de învățământ</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917753527"/>
                  </a:ext>
                </a:extLst>
              </a:tr>
              <a:tr h="0">
                <a:tc gridSpan="2" vMerge="1">
                  <a:txBody>
                    <a:bodyPr/>
                    <a:lstStyle/>
                    <a:p>
                      <a:endParaRPr lang="en-US"/>
                    </a:p>
                  </a:txBody>
                  <a:tcPr/>
                </a:tc>
                <a:tc hMerge="1" vMerge="1">
                  <a:txBody>
                    <a:bodyPr/>
                    <a:lstStyle/>
                    <a:p>
                      <a:endParaRPr lang="en-US"/>
                    </a:p>
                  </a:txBody>
                  <a:tcPr/>
                </a:tc>
                <a:tc vMerge="1">
                  <a:txBody>
                    <a:bodyPr/>
                    <a:lstStyle/>
                    <a:p>
                      <a:endParaRPr lang="en-US"/>
                    </a:p>
                  </a:txBody>
                  <a:tcPr/>
                </a:tc>
                <a:tc>
                  <a:txBody>
                    <a:bodyPr/>
                    <a:lstStyle/>
                    <a:p>
                      <a:pPr algn="ctr" fontAlgn="ctr"/>
                      <a:r>
                        <a:rPr lang="en-US" sz="900" b="1" i="0" u="none" strike="noStrike" dirty="0" err="1">
                          <a:solidFill>
                            <a:srgbClr val="000000"/>
                          </a:solidFill>
                          <a:effectLst/>
                          <a:latin typeface="Athelas" panose="02000503000000020003" pitchFamily="2" charset="0"/>
                        </a:rPr>
                        <a:t>Prea</a:t>
                      </a:r>
                      <a:r>
                        <a:rPr lang="en-US" sz="900" b="1" i="0" u="none" strike="noStrike" dirty="0">
                          <a:solidFill>
                            <a:srgbClr val="000000"/>
                          </a:solidFill>
                          <a:effectLst/>
                          <a:latin typeface="Athelas" panose="02000503000000020003" pitchFamily="2" charset="0"/>
                        </a:rPr>
                        <a:t> </a:t>
                      </a:r>
                      <a:r>
                        <a:rPr lang="en-US" sz="900" b="1" i="0" u="none" strike="noStrike" dirty="0" err="1">
                          <a:solidFill>
                            <a:srgbClr val="000000"/>
                          </a:solidFill>
                          <a:effectLst/>
                          <a:latin typeface="Athelas" panose="02000503000000020003" pitchFamily="2" charset="0"/>
                        </a:rPr>
                        <a:t>multe</a:t>
                      </a:r>
                      <a:r>
                        <a:rPr lang="en-US" sz="900" b="1" i="0" u="none" strike="noStrike" dirty="0">
                          <a:solidFill>
                            <a:srgbClr val="000000"/>
                          </a:solidFill>
                          <a:effectLst/>
                          <a:latin typeface="Athelas" panose="02000503000000020003" pitchFamily="2" charset="0"/>
                        </a:rPr>
                        <a:t> cadre</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Suficiente cadre</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pt-BR" sz="900" b="1" i="0" u="none" strike="noStrike">
                          <a:solidFill>
                            <a:srgbClr val="000000"/>
                          </a:solidFill>
                          <a:effectLst/>
                          <a:latin typeface="Athelas" panose="02000503000000020003" pitchFamily="2" charset="0"/>
                        </a:rPr>
                        <a:t>Oarecum o lipsă de cadre</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Lipsă mare de cadre</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Nu știu / Fără răspuns</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1488507837"/>
                  </a:ext>
                </a:extLst>
              </a:tr>
              <a:tr h="0">
                <a:tc gridSpan="2">
                  <a:txBody>
                    <a:bodyPr/>
                    <a:lstStyle/>
                    <a:p>
                      <a:pPr algn="ctr" fontAlgn="b"/>
                      <a:r>
                        <a:rPr lang="en-US" sz="900" b="1" i="0" u="none" strike="noStrike">
                          <a:solidFill>
                            <a:srgbClr val="000000"/>
                          </a:solidFill>
                          <a:effectLst/>
                          <a:latin typeface="Athelas" panose="02000503000000020003" pitchFamily="2" charset="0"/>
                        </a:rPr>
                        <a:t>Total</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900" b="1" i="0" u="none" strike="noStrike">
                          <a:solidFill>
                            <a:srgbClr val="000000"/>
                          </a:solidFill>
                          <a:effectLst/>
                          <a:latin typeface="Athelas" panose="02000503000000020003" pitchFamily="2" charset="0"/>
                        </a:rPr>
                        <a:t>248</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dirty="0">
                          <a:solidFill>
                            <a:srgbClr val="000000"/>
                          </a:solidFill>
                          <a:effectLst/>
                          <a:latin typeface="Athelas" panose="02000503000000020003" pitchFamily="2" charset="0"/>
                        </a:rPr>
                        <a:t>1</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31</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33</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22</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900" b="1" i="0" u="none" strike="noStrike">
                          <a:solidFill>
                            <a:srgbClr val="000000"/>
                          </a:solidFill>
                          <a:effectLst/>
                          <a:latin typeface="Athelas" panose="02000503000000020003" pitchFamily="2" charset="0"/>
                        </a:rPr>
                        <a:t>13</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119582742"/>
                  </a:ext>
                </a:extLst>
              </a:tr>
              <a:tr h="0">
                <a:tc rowSpan="2">
                  <a:txBody>
                    <a:bodyPr/>
                    <a:lstStyle/>
                    <a:p>
                      <a:pPr algn="ctr" fontAlgn="ctr"/>
                      <a:r>
                        <a:rPr lang="en-US" sz="900" b="0" i="0" u="none" strike="noStrike">
                          <a:solidFill>
                            <a:srgbClr val="000000"/>
                          </a:solidFill>
                          <a:effectLst/>
                          <a:latin typeface="Athelas" panose="02000503000000020003" pitchFamily="2" charset="0"/>
                        </a:rPr>
                        <a:t>Gen</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900" b="0" i="0" u="none" strike="noStrike">
                          <a:solidFill>
                            <a:srgbClr val="000000"/>
                          </a:solidFill>
                          <a:effectLst/>
                          <a:latin typeface="Athelas" panose="02000503000000020003" pitchFamily="2" charset="0"/>
                        </a:rPr>
                        <a:t>Femeie</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234</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900" b="0" i="0" u="none" strike="noStrike">
                          <a:solidFill>
                            <a:srgbClr val="000000"/>
                          </a:solidFill>
                          <a:effectLst/>
                          <a:latin typeface="Athelas" panose="02000503000000020003" pitchFamily="2" charset="0"/>
                        </a:rPr>
                        <a:t>32</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AECB2"/>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8EBB0"/>
                    </a:solidFill>
                  </a:tcPr>
                </a:tc>
                <a:tc>
                  <a:txBody>
                    <a:bodyPr/>
                    <a:lstStyle/>
                    <a:p>
                      <a:pPr algn="ctr" fontAlgn="ctr"/>
                      <a:r>
                        <a:rPr lang="en-US" sz="900" b="0" i="0" u="none" strike="noStrike">
                          <a:solidFill>
                            <a:srgbClr val="000000"/>
                          </a:solidFill>
                          <a:effectLst/>
                          <a:latin typeface="Athelas" panose="02000503000000020003" pitchFamily="2" charset="0"/>
                        </a:rPr>
                        <a:t>21</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F2CC"/>
                    </a:solidFill>
                  </a:tcPr>
                </a:tc>
                <a:tc>
                  <a:txBody>
                    <a:bodyPr/>
                    <a:lstStyle/>
                    <a:p>
                      <a:pPr algn="ctr" fontAlgn="ctr"/>
                      <a:r>
                        <a:rPr lang="en-US" sz="900" b="0" i="0" u="none" strike="noStrike">
                          <a:solidFill>
                            <a:srgbClr val="000000"/>
                          </a:solidFill>
                          <a:effectLst/>
                          <a:latin typeface="Athelas" panose="02000503000000020003" pitchFamily="2" charset="0"/>
                        </a:rPr>
                        <a:t>13</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8E0"/>
                    </a:solidFill>
                  </a:tcPr>
                </a:tc>
                <a:extLst>
                  <a:ext uri="{0D108BD9-81ED-4DB2-BD59-A6C34878D82A}">
                    <a16:rowId xmlns:a16="http://schemas.microsoft.com/office/drawing/2014/main" xmlns="" val="208509081"/>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Bărbat</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13*</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7F6DA"/>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EECB5"/>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9E8A2"/>
                    </a:solidFill>
                  </a:tcPr>
                </a:tc>
                <a:tc>
                  <a:txBody>
                    <a:bodyPr/>
                    <a:lstStyle/>
                    <a:p>
                      <a:pPr algn="ctr" fontAlgn="ctr"/>
                      <a:r>
                        <a:rPr lang="en-US" sz="900" b="0" i="0" u="none" strike="noStrike">
                          <a:solidFill>
                            <a:srgbClr val="000000"/>
                          </a:solidFill>
                          <a:effectLst/>
                          <a:latin typeface="Athelas" panose="02000503000000020003" pitchFamily="2" charset="0"/>
                        </a:rPr>
                        <a:t>15</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7F6DA"/>
                    </a:solidFill>
                  </a:tcPr>
                </a:tc>
                <a:extLst>
                  <a:ext uri="{0D108BD9-81ED-4DB2-BD59-A6C34878D82A}">
                    <a16:rowId xmlns:a16="http://schemas.microsoft.com/office/drawing/2014/main" xmlns="" val="703318953"/>
                  </a:ext>
                </a:extLst>
              </a:tr>
              <a:tr h="0">
                <a:tc rowSpan="3">
                  <a:txBody>
                    <a:bodyPr/>
                    <a:lstStyle/>
                    <a:p>
                      <a:pPr algn="ctr" fontAlgn="ctr"/>
                      <a:r>
                        <a:rPr lang="en-US" sz="900" b="0" i="0" u="none" strike="noStrike">
                          <a:solidFill>
                            <a:srgbClr val="000000"/>
                          </a:solidFill>
                          <a:effectLst/>
                          <a:latin typeface="Athelas" panose="02000503000000020003" pitchFamily="2" charset="0"/>
                        </a:rPr>
                        <a:t>Vârstă</a:t>
                      </a:r>
                    </a:p>
                  </a:txBody>
                  <a:tcPr marL="4310" marR="4310" marT="431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900" b="0" i="0" u="none" strike="noStrike">
                          <a:solidFill>
                            <a:srgbClr val="000000"/>
                          </a:solidFill>
                          <a:effectLst/>
                          <a:latin typeface="Athelas" panose="02000503000000020003" pitchFamily="2" charset="0"/>
                        </a:rPr>
                        <a:t>18-35 ani</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30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dirty="0">
                          <a:solidFill>
                            <a:srgbClr val="000000"/>
                          </a:solidFill>
                          <a:effectLst/>
                          <a:latin typeface="Athelas" panose="02000503000000020003" pitchFamily="2" charset="0"/>
                        </a:rPr>
                        <a:t>47</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B0B0"/>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900" b="0" i="0" u="none" strike="noStrike">
                          <a:solidFill>
                            <a:srgbClr val="000000"/>
                          </a:solidFill>
                          <a:effectLst/>
                          <a:latin typeface="Athelas" panose="02000503000000020003" pitchFamily="2" charset="0"/>
                        </a:rPr>
                        <a:t>27</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310" marR="4310" marT="431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2100784777"/>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36-55 ani</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109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900" b="0" i="0" u="none" strike="noStrike">
                          <a:solidFill>
                            <a:srgbClr val="000000"/>
                          </a:solidFill>
                          <a:effectLst/>
                          <a:latin typeface="Athelas" panose="02000503000000020003" pitchFamily="2" charset="0"/>
                        </a:rPr>
                        <a:t>28</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900" b="0" i="0" u="none" strike="noStrike">
                          <a:solidFill>
                            <a:srgbClr val="000000"/>
                          </a:solidFill>
                          <a:effectLst/>
                          <a:latin typeface="Athelas" panose="02000503000000020003" pitchFamily="2" charset="0"/>
                        </a:rPr>
                        <a:t>39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900" b="0" i="0" u="none" strike="noStrike">
                          <a:solidFill>
                            <a:srgbClr val="000000"/>
                          </a:solidFill>
                          <a:effectLst/>
                          <a:latin typeface="Athelas" panose="02000503000000020003" pitchFamily="2" charset="0"/>
                        </a:rPr>
                        <a:t>12</a:t>
                      </a:r>
                    </a:p>
                  </a:txBody>
                  <a:tcPr marL="4310" marR="4310" marT="431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EBEB"/>
                    </a:solidFill>
                  </a:tcPr>
                </a:tc>
                <a:extLst>
                  <a:ext uri="{0D108BD9-81ED-4DB2-BD59-A6C34878D82A}">
                    <a16:rowId xmlns:a16="http://schemas.microsoft.com/office/drawing/2014/main" xmlns="" val="846490174"/>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Peste 55 ani</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109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dirty="0">
                          <a:solidFill>
                            <a:srgbClr val="000000"/>
                          </a:solidFill>
                          <a:effectLst/>
                          <a:latin typeface="Athelas" panose="02000503000000020003" pitchFamily="2" charset="0"/>
                        </a:rPr>
                        <a:t>29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900" b="0" i="0" u="none" strike="noStrike">
                          <a:solidFill>
                            <a:srgbClr val="000000"/>
                          </a:solidFill>
                          <a:effectLst/>
                          <a:latin typeface="Athelas" panose="02000503000000020003" pitchFamily="2" charset="0"/>
                        </a:rPr>
                        <a:t>29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900" b="0" i="0" u="none" strike="noStrike">
                          <a:solidFill>
                            <a:srgbClr val="000000"/>
                          </a:solidFill>
                          <a:effectLst/>
                          <a:latin typeface="Athelas" panose="02000503000000020003" pitchFamily="2" charset="0"/>
                        </a:rPr>
                        <a:t>24</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310" marR="4310" marT="431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2E2E2"/>
                    </a:solidFill>
                  </a:tcPr>
                </a:tc>
                <a:extLst>
                  <a:ext uri="{0D108BD9-81ED-4DB2-BD59-A6C34878D82A}">
                    <a16:rowId xmlns:a16="http://schemas.microsoft.com/office/drawing/2014/main" xmlns="" val="2665344332"/>
                  </a:ext>
                </a:extLst>
              </a:tr>
              <a:tr h="0">
                <a:tc rowSpan="4">
                  <a:txBody>
                    <a:bodyPr/>
                    <a:lstStyle/>
                    <a:p>
                      <a:pPr algn="ctr" fontAlgn="ctr"/>
                      <a:r>
                        <a:rPr lang="en-US" sz="900" b="0" i="0" u="none" strike="noStrike" dirty="0" err="1">
                          <a:solidFill>
                            <a:srgbClr val="000000"/>
                          </a:solidFill>
                          <a:effectLst/>
                          <a:latin typeface="Athelas" panose="02000503000000020003" pitchFamily="2" charset="0"/>
                        </a:rPr>
                        <a:t>Ocupație</a:t>
                      </a:r>
                      <a:endParaRPr lang="en-US" sz="900" b="0" i="0" u="none" strike="noStrike" dirty="0">
                        <a:solidFill>
                          <a:srgbClr val="000000"/>
                        </a:solidFill>
                        <a:effectLst/>
                        <a:latin typeface="Athelas" panose="02000503000000020003" pitchFamily="2" charset="0"/>
                      </a:endParaRP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900" b="0" i="0" u="none" strike="noStrike">
                          <a:solidFill>
                            <a:srgbClr val="000000"/>
                          </a:solidFill>
                          <a:effectLst/>
                          <a:latin typeface="Athelas" panose="02000503000000020003" pitchFamily="2" charset="0"/>
                        </a:rPr>
                        <a:t>Bibliotecar</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199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9EBB0"/>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9EBB0"/>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F3D0"/>
                    </a:solidFill>
                  </a:tcPr>
                </a:tc>
                <a:tc>
                  <a:txBody>
                    <a:bodyPr/>
                    <a:lstStyle/>
                    <a:p>
                      <a:pPr algn="ctr" fontAlgn="ctr"/>
                      <a:r>
                        <a:rPr lang="en-US" sz="900" b="0" i="0" u="none" strike="noStrike">
                          <a:solidFill>
                            <a:srgbClr val="000000"/>
                          </a:solidFill>
                          <a:effectLst/>
                          <a:latin typeface="Athelas" panose="02000503000000020003" pitchFamily="2" charset="0"/>
                        </a:rPr>
                        <a:t>14</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D"/>
                    </a:solidFill>
                  </a:tcPr>
                </a:tc>
                <a:extLst>
                  <a:ext uri="{0D108BD9-81ED-4DB2-BD59-A6C34878D82A}">
                    <a16:rowId xmlns:a16="http://schemas.microsoft.com/office/drawing/2014/main" xmlns="" val="500705659"/>
                  </a:ext>
                </a:extLst>
              </a:tr>
              <a:tr h="0">
                <a:tc vMerge="1">
                  <a:txBody>
                    <a:bodyPr/>
                    <a:lstStyle/>
                    <a:p>
                      <a:endParaRPr lang="en-US"/>
                    </a:p>
                  </a:txBody>
                  <a:tcPr/>
                </a:tc>
                <a:tc>
                  <a:txBody>
                    <a:bodyPr/>
                    <a:lstStyle/>
                    <a:p>
                      <a:pPr algn="l" fontAlgn="b"/>
                      <a:r>
                        <a:rPr lang="en-US" sz="900" b="0" i="0" u="none" strike="noStrike" dirty="0">
                          <a:solidFill>
                            <a:srgbClr val="000000"/>
                          </a:solidFill>
                          <a:effectLst/>
                          <a:latin typeface="Athelas" panose="02000503000000020003" pitchFamily="2" charset="0"/>
                        </a:rPr>
                        <a:t>Editor / </a:t>
                      </a:r>
                      <a:r>
                        <a:rPr lang="en-US" sz="900" b="0" i="0" u="none" strike="noStrike" dirty="0" err="1">
                          <a:solidFill>
                            <a:srgbClr val="000000"/>
                          </a:solidFill>
                          <a:effectLst/>
                          <a:latin typeface="Athelas" panose="02000503000000020003" pitchFamily="2" charset="0"/>
                        </a:rPr>
                        <a:t>Traducător</a:t>
                      </a:r>
                      <a:r>
                        <a:rPr lang="en-US" sz="900" b="0" i="0" u="none" strike="noStrike" dirty="0">
                          <a:solidFill>
                            <a:srgbClr val="000000"/>
                          </a:solidFill>
                          <a:effectLst/>
                          <a:latin typeface="Athelas" panose="02000503000000020003" pitchFamily="2" charset="0"/>
                        </a:rPr>
                        <a:t> / </a:t>
                      </a:r>
                      <a:r>
                        <a:rPr lang="en-US" sz="900" b="0" i="0" u="none" strike="noStrike" dirty="0" err="1">
                          <a:solidFill>
                            <a:srgbClr val="000000"/>
                          </a:solidFill>
                          <a:effectLst/>
                          <a:latin typeface="Athelas" panose="02000503000000020003" pitchFamily="2" charset="0"/>
                        </a:rPr>
                        <a:t>Distribuitor</a:t>
                      </a:r>
                      <a:r>
                        <a:rPr lang="en-US" sz="900" b="0" i="0" u="none" strike="noStrike" dirty="0">
                          <a:solidFill>
                            <a:srgbClr val="000000"/>
                          </a:solidFill>
                          <a:effectLst/>
                          <a:latin typeface="Athelas" panose="02000503000000020003" pitchFamily="2" charset="0"/>
                        </a:rPr>
                        <a:t> / </a:t>
                      </a:r>
                      <a:r>
                        <a:rPr lang="en-US" sz="900" b="0" i="0" u="none" strike="noStrike" dirty="0" err="1">
                          <a:solidFill>
                            <a:srgbClr val="000000"/>
                          </a:solidFill>
                          <a:effectLst/>
                          <a:latin typeface="Athelas" panose="02000503000000020003" pitchFamily="2" charset="0"/>
                        </a:rPr>
                        <a:t>Scriitor</a:t>
                      </a:r>
                      <a:endParaRPr lang="en-US" sz="900" b="0" i="0" u="none" strike="noStrike" dirty="0">
                        <a:solidFill>
                          <a:srgbClr val="000000"/>
                        </a:solidFill>
                        <a:effectLst/>
                        <a:latin typeface="Athelas" panose="02000503000000020003" pitchFamily="2" charset="0"/>
                      </a:endParaRP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38</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21</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F2CD"/>
                    </a:solidFill>
                  </a:tcPr>
                </a:tc>
                <a:tc>
                  <a:txBody>
                    <a:bodyPr/>
                    <a:lstStyle/>
                    <a:p>
                      <a:pPr algn="ctr" fontAlgn="ctr"/>
                      <a:r>
                        <a:rPr lang="en-US" sz="900" b="0" i="0" u="none" strike="noStrike" dirty="0">
                          <a:solidFill>
                            <a:srgbClr val="000000"/>
                          </a:solidFill>
                          <a:effectLst/>
                          <a:latin typeface="Athelas" panose="02000503000000020003" pitchFamily="2" charset="0"/>
                        </a:rPr>
                        <a:t>26</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EFC0"/>
                    </a:solidFill>
                  </a:tcPr>
                </a:tc>
                <a:tc>
                  <a:txBody>
                    <a:bodyPr/>
                    <a:lstStyle/>
                    <a:p>
                      <a:pPr algn="ctr" fontAlgn="ctr"/>
                      <a:r>
                        <a:rPr lang="en-US" sz="900" b="0" i="0" u="none" strike="noStrike">
                          <a:solidFill>
                            <a:srgbClr val="000000"/>
                          </a:solidFill>
                          <a:effectLst/>
                          <a:latin typeface="Athelas" panose="02000503000000020003" pitchFamily="2" charset="0"/>
                        </a:rPr>
                        <a:t>39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7E7A0"/>
                    </a:solidFill>
                  </a:tcPr>
                </a:tc>
                <a:tc>
                  <a:txBody>
                    <a:bodyPr/>
                    <a:lstStyle/>
                    <a:p>
                      <a:pPr algn="ctr" fontAlgn="ctr"/>
                      <a:r>
                        <a:rPr lang="en-US" sz="900" b="0" i="0" u="none" strike="noStrike">
                          <a:solidFill>
                            <a:srgbClr val="000000"/>
                          </a:solidFill>
                          <a:effectLst/>
                          <a:latin typeface="Athelas" panose="02000503000000020003" pitchFamily="2" charset="0"/>
                        </a:rPr>
                        <a:t>13</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extLst>
                  <a:ext uri="{0D108BD9-81ED-4DB2-BD59-A6C34878D82A}">
                    <a16:rowId xmlns:a16="http://schemas.microsoft.com/office/drawing/2014/main" xmlns="" val="2859258963"/>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Cadru didactic</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30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47</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900" b="0" i="0" u="none" strike="noStrike">
                          <a:solidFill>
                            <a:srgbClr val="000000"/>
                          </a:solidFill>
                          <a:effectLst/>
                          <a:latin typeface="Athelas" panose="02000503000000020003" pitchFamily="2" charset="0"/>
                        </a:rPr>
                        <a:t>30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900" b="0" i="0" u="none" strike="noStrike">
                          <a:solidFill>
                            <a:srgbClr val="000000"/>
                          </a:solidFill>
                          <a:effectLst/>
                          <a:latin typeface="Athelas" panose="02000503000000020003" pitchFamily="2" charset="0"/>
                        </a:rPr>
                        <a:t>3</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DF7"/>
                    </a:solidFill>
                  </a:tcPr>
                </a:tc>
                <a:extLst>
                  <a:ext uri="{0D108BD9-81ED-4DB2-BD59-A6C34878D82A}">
                    <a16:rowId xmlns:a16="http://schemas.microsoft.com/office/drawing/2014/main" xmlns="" val="2210685816"/>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Alta</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F2CA"/>
                    </a:solidFill>
                  </a:tcPr>
                </a:tc>
                <a:tc>
                  <a:txBody>
                    <a:bodyPr/>
                    <a:lstStyle/>
                    <a:p>
                      <a:pPr algn="ctr" fontAlgn="ctr"/>
                      <a:r>
                        <a:rPr lang="en-US" sz="900" b="0" i="0" u="none" strike="noStrike">
                          <a:solidFill>
                            <a:srgbClr val="000000"/>
                          </a:solidFill>
                          <a:effectLst/>
                          <a:latin typeface="Athelas" panose="02000503000000020003" pitchFamily="2" charset="0"/>
                        </a:rPr>
                        <a:t>22</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F2CA"/>
                    </a:solidFill>
                  </a:tcPr>
                </a:tc>
                <a:tc>
                  <a:txBody>
                    <a:bodyPr/>
                    <a:lstStyle/>
                    <a:p>
                      <a:pPr algn="ctr" fontAlgn="ctr"/>
                      <a:r>
                        <a:rPr lang="en-US" sz="900" b="0" i="0" u="none" strike="noStrike">
                          <a:solidFill>
                            <a:srgbClr val="000000"/>
                          </a:solidFill>
                          <a:effectLst/>
                          <a:latin typeface="Athelas" panose="02000503000000020003" pitchFamily="2" charset="0"/>
                        </a:rPr>
                        <a:t>44</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9E494"/>
                    </a:solidFill>
                  </a:tcPr>
                </a:tc>
                <a:tc>
                  <a:txBody>
                    <a:bodyPr/>
                    <a:lstStyle/>
                    <a:p>
                      <a:pPr algn="ctr" fontAlgn="ctr"/>
                      <a:r>
                        <a:rPr lang="en-US" sz="900" b="0" i="0" u="none" strike="noStrike">
                          <a:solidFill>
                            <a:srgbClr val="000000"/>
                          </a:solidFill>
                          <a:effectLst/>
                          <a:latin typeface="Athelas" panose="02000503000000020003" pitchFamily="2" charset="0"/>
                        </a:rPr>
                        <a:t>11</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2F9E5"/>
                    </a:solidFill>
                  </a:tcPr>
                </a:tc>
                <a:extLst>
                  <a:ext uri="{0D108BD9-81ED-4DB2-BD59-A6C34878D82A}">
                    <a16:rowId xmlns:a16="http://schemas.microsoft.com/office/drawing/2014/main" xmlns="" val="450405020"/>
                  </a:ext>
                </a:extLst>
              </a:tr>
              <a:tr h="0">
                <a:tc rowSpan="4">
                  <a:txBody>
                    <a:bodyPr/>
                    <a:lstStyle/>
                    <a:p>
                      <a:pPr algn="ctr" fontAlgn="ctr"/>
                      <a:r>
                        <a:rPr lang="en-US" sz="900" b="0" i="0" u="none" strike="noStrike">
                          <a:solidFill>
                            <a:srgbClr val="000000"/>
                          </a:solidFill>
                          <a:effectLst/>
                          <a:latin typeface="Athelas" panose="02000503000000020003" pitchFamily="2" charset="0"/>
                        </a:rPr>
                        <a:t>Sectorul instituției</a:t>
                      </a:r>
                    </a:p>
                  </a:txBody>
                  <a:tcPr marL="4310" marR="4310" marT="431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900" b="0" i="0" u="none" strike="noStrike">
                          <a:solidFill>
                            <a:srgbClr val="000000"/>
                          </a:solidFill>
                          <a:effectLst/>
                          <a:latin typeface="Athelas" panose="02000503000000020003" pitchFamily="2" charset="0"/>
                        </a:rPr>
                        <a:t>De stat - biblioteci</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122</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900" b="0" i="0" u="none" strike="noStrike">
                          <a:solidFill>
                            <a:srgbClr val="000000"/>
                          </a:solidFill>
                          <a:effectLst/>
                          <a:latin typeface="Athelas" panose="02000503000000020003" pitchFamily="2" charset="0"/>
                        </a:rPr>
                        <a:t>32</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900" b="0" i="0" u="none" strike="noStrike" dirty="0">
                          <a:solidFill>
                            <a:srgbClr val="000000"/>
                          </a:solidFill>
                          <a:effectLst/>
                          <a:latin typeface="Athelas" panose="02000503000000020003" pitchFamily="2" charset="0"/>
                        </a:rPr>
                        <a:t>27</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310" marR="4310" marT="431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extLst>
                  <a:ext uri="{0D108BD9-81ED-4DB2-BD59-A6C34878D82A}">
                    <a16:rowId xmlns:a16="http://schemas.microsoft.com/office/drawing/2014/main" xmlns="" val="3839218482"/>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De stat - instituții de învățământ primar/mediu</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64</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44</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B5B5"/>
                    </a:solidFill>
                  </a:tcPr>
                </a:tc>
                <a:tc>
                  <a:txBody>
                    <a:bodyPr/>
                    <a:lstStyle/>
                    <a:p>
                      <a:pPr algn="ctr" fontAlgn="ctr"/>
                      <a:r>
                        <a:rPr lang="en-US" sz="900" b="0" i="0" u="none" strike="noStrike" dirty="0">
                          <a:solidFill>
                            <a:srgbClr val="000000"/>
                          </a:solidFill>
                          <a:effectLst/>
                          <a:latin typeface="Athelas" panose="02000503000000020003" pitchFamily="2" charset="0"/>
                        </a:rPr>
                        <a:t>36</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900" b="0" i="0" u="none" strike="noStrike">
                          <a:solidFill>
                            <a:srgbClr val="000000"/>
                          </a:solidFill>
                          <a:effectLst/>
                          <a:latin typeface="Athelas" panose="02000503000000020003" pitchFamily="2" charset="0"/>
                        </a:rPr>
                        <a:t>16</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5E5E5"/>
                    </a:solidFill>
                  </a:tcPr>
                </a:tc>
                <a:tc>
                  <a:txBody>
                    <a:bodyPr/>
                    <a:lstStyle/>
                    <a:p>
                      <a:pPr algn="ctr" fontAlgn="ctr"/>
                      <a:r>
                        <a:rPr lang="en-US" sz="900" b="0" i="0" u="none" strike="noStrike">
                          <a:solidFill>
                            <a:srgbClr val="000000"/>
                          </a:solidFill>
                          <a:effectLst/>
                          <a:latin typeface="Athelas" panose="02000503000000020003" pitchFamily="2" charset="0"/>
                        </a:rPr>
                        <a:t>5</a:t>
                      </a:r>
                    </a:p>
                  </a:txBody>
                  <a:tcPr marL="4310" marR="4310" marT="431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extLst>
                  <a:ext uri="{0D108BD9-81ED-4DB2-BD59-A6C34878D82A}">
                    <a16:rowId xmlns:a16="http://schemas.microsoft.com/office/drawing/2014/main" xmlns="" val="3296568115"/>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De stat - instituții de învățământ superior</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21</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5</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900" b="0" i="0" u="none" strike="noStrike">
                          <a:solidFill>
                            <a:srgbClr val="000000"/>
                          </a:solidFill>
                          <a:effectLst/>
                          <a:latin typeface="Athelas" panose="02000503000000020003" pitchFamily="2" charset="0"/>
                        </a:rPr>
                        <a:t>52</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900" b="0" i="0" u="none" strike="noStrike">
                          <a:solidFill>
                            <a:srgbClr val="000000"/>
                          </a:solidFill>
                          <a:effectLst/>
                          <a:latin typeface="Athelas" panose="02000503000000020003" pitchFamily="2" charset="0"/>
                        </a:rPr>
                        <a:t>10</a:t>
                      </a:r>
                    </a:p>
                  </a:txBody>
                  <a:tcPr marL="4310" marR="4310" marT="431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EFEF"/>
                    </a:solidFill>
                  </a:tcPr>
                </a:tc>
                <a:extLst>
                  <a:ext uri="{0D108BD9-81ED-4DB2-BD59-A6C34878D82A}">
                    <a16:rowId xmlns:a16="http://schemas.microsoft.com/office/drawing/2014/main" xmlns="" val="1144194088"/>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Privat</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26</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900" b="0" i="0" u="none" strike="noStrike" dirty="0">
                          <a:solidFill>
                            <a:srgbClr val="000000"/>
                          </a:solidFill>
                          <a:effectLst/>
                          <a:latin typeface="Athelas" panose="02000503000000020003" pitchFamily="2" charset="0"/>
                        </a:rPr>
                        <a:t>27</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900" b="0" i="0" u="none" strike="noStrike">
                          <a:solidFill>
                            <a:srgbClr val="000000"/>
                          </a:solidFill>
                          <a:effectLst/>
                          <a:latin typeface="Athelas" panose="02000503000000020003" pitchFamily="2" charset="0"/>
                        </a:rPr>
                        <a:t>35</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310" marR="4310" marT="431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FDFDF"/>
                    </a:solidFill>
                  </a:tcPr>
                </a:tc>
                <a:extLst>
                  <a:ext uri="{0D108BD9-81ED-4DB2-BD59-A6C34878D82A}">
                    <a16:rowId xmlns:a16="http://schemas.microsoft.com/office/drawing/2014/main" xmlns="" val="3437189642"/>
                  </a:ext>
                </a:extLst>
              </a:tr>
              <a:tr h="0">
                <a:tc rowSpan="5">
                  <a:txBody>
                    <a:bodyPr/>
                    <a:lstStyle/>
                    <a:p>
                      <a:pPr algn="ctr" fontAlgn="ctr"/>
                      <a:r>
                        <a:rPr lang="en-US" sz="900" b="0" i="0" u="none" strike="noStrike">
                          <a:solidFill>
                            <a:srgbClr val="000000"/>
                          </a:solidFill>
                          <a:effectLst/>
                          <a:latin typeface="Athelas" panose="02000503000000020003" pitchFamily="2" charset="0"/>
                        </a:rPr>
                        <a:t>Ani de activitate în poziția actuală</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900" b="0" i="0" u="none" strike="noStrike">
                          <a:solidFill>
                            <a:srgbClr val="000000"/>
                          </a:solidFill>
                          <a:effectLst/>
                          <a:latin typeface="Athelas" panose="02000503000000020003" pitchFamily="2" charset="0"/>
                        </a:rPr>
                        <a:t>1-5 ani</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74</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1</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900" b="0" i="0" u="none" strike="noStrike">
                          <a:solidFill>
                            <a:srgbClr val="000000"/>
                          </a:solidFill>
                          <a:effectLst/>
                          <a:latin typeface="Athelas" panose="02000503000000020003" pitchFamily="2" charset="0"/>
                        </a:rPr>
                        <a:t>36</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FE9A7"/>
                    </a:solidFill>
                  </a:tcPr>
                </a:tc>
                <a:tc>
                  <a:txBody>
                    <a:bodyPr/>
                    <a:lstStyle/>
                    <a:p>
                      <a:pPr algn="ctr" fontAlgn="ctr"/>
                      <a:r>
                        <a:rPr lang="en-US" sz="900" b="0" i="0" u="none" strike="noStrike">
                          <a:solidFill>
                            <a:srgbClr val="000000"/>
                          </a:solidFill>
                          <a:effectLst/>
                          <a:latin typeface="Athelas" panose="02000503000000020003" pitchFamily="2" charset="0"/>
                        </a:rPr>
                        <a:t>34</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EBAE"/>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DF4D2"/>
                    </a:solidFill>
                  </a:tcPr>
                </a:tc>
                <a:tc>
                  <a:txBody>
                    <a:bodyPr/>
                    <a:lstStyle/>
                    <a:p>
                      <a:pPr algn="ctr" fontAlgn="ctr"/>
                      <a:r>
                        <a:rPr lang="en-US" sz="900" b="0" i="0" u="none" strike="noStrike">
                          <a:solidFill>
                            <a:srgbClr val="000000"/>
                          </a:solidFill>
                          <a:effectLst/>
                          <a:latin typeface="Athelas" panose="02000503000000020003" pitchFamily="2" charset="0"/>
                        </a:rPr>
                        <a:t>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FAE9"/>
                    </a:solidFill>
                  </a:tcPr>
                </a:tc>
                <a:extLst>
                  <a:ext uri="{0D108BD9-81ED-4DB2-BD59-A6C34878D82A}">
                    <a16:rowId xmlns:a16="http://schemas.microsoft.com/office/drawing/2014/main" xmlns="" val="2491935588"/>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6-10 ani</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35</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46</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6E391"/>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900" b="0" i="0" u="none" strike="noStrike">
                          <a:solidFill>
                            <a:srgbClr val="000000"/>
                          </a:solidFill>
                          <a:effectLst/>
                          <a:latin typeface="Athelas" panose="02000503000000020003" pitchFamily="2" charset="0"/>
                        </a:rPr>
                        <a:t>29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EEBA"/>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2"/>
                    </a:solidFill>
                  </a:tcPr>
                </a:tc>
                <a:extLst>
                  <a:ext uri="{0D108BD9-81ED-4DB2-BD59-A6C34878D82A}">
                    <a16:rowId xmlns:a16="http://schemas.microsoft.com/office/drawing/2014/main" xmlns="" val="2600539227"/>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11-20 ani</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49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B"/>
                    </a:solidFill>
                  </a:tcPr>
                </a:tc>
                <a:tc>
                  <a:txBody>
                    <a:bodyPr/>
                    <a:lstStyle/>
                    <a:p>
                      <a:pPr algn="ctr" fontAlgn="ctr"/>
                      <a:r>
                        <a:rPr lang="en-US" sz="900" b="0" i="0" u="none" strike="noStrike">
                          <a:solidFill>
                            <a:srgbClr val="000000"/>
                          </a:solidFill>
                          <a:effectLst/>
                          <a:latin typeface="Athelas" panose="02000503000000020003" pitchFamily="2" charset="0"/>
                        </a:rPr>
                        <a:t>27</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EFBF"/>
                    </a:solidFill>
                  </a:tcPr>
                </a:tc>
                <a:tc>
                  <a:txBody>
                    <a:bodyPr/>
                    <a:lstStyle/>
                    <a:p>
                      <a:pPr algn="ctr" fontAlgn="ctr"/>
                      <a:r>
                        <a:rPr lang="en-US" sz="900" b="0" i="0" u="none" strike="noStrike">
                          <a:solidFill>
                            <a:srgbClr val="000000"/>
                          </a:solidFill>
                          <a:effectLst/>
                          <a:latin typeface="Athelas" panose="02000503000000020003" pitchFamily="2" charset="0"/>
                        </a:rPr>
                        <a:t>39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8E7A2"/>
                    </a:solidFill>
                  </a:tcPr>
                </a:tc>
                <a:tc>
                  <a:txBody>
                    <a:bodyPr/>
                    <a:lstStyle/>
                    <a:p>
                      <a:pPr algn="ctr" fontAlgn="ctr"/>
                      <a:r>
                        <a:rPr lang="en-US" sz="900" b="0" i="0" u="none" strike="noStrike">
                          <a:solidFill>
                            <a:srgbClr val="000000"/>
                          </a:solidFill>
                          <a:effectLst/>
                          <a:latin typeface="Athelas" panose="02000503000000020003" pitchFamily="2" charset="0"/>
                        </a:rPr>
                        <a:t>14</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D"/>
                    </a:solidFill>
                  </a:tcPr>
                </a:tc>
                <a:tc>
                  <a:txBody>
                    <a:bodyPr/>
                    <a:lstStyle/>
                    <a:p>
                      <a:pPr algn="ctr" fontAlgn="ctr"/>
                      <a:r>
                        <a:rPr lang="en-US" sz="900" b="0" i="0" u="none" strike="noStrike">
                          <a:solidFill>
                            <a:srgbClr val="000000"/>
                          </a:solidFill>
                          <a:effectLst/>
                          <a:latin typeface="Athelas" panose="02000503000000020003" pitchFamily="2" charset="0"/>
                        </a:rPr>
                        <a:t>18</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F4D3"/>
                    </a:solidFill>
                  </a:tcPr>
                </a:tc>
                <a:extLst>
                  <a:ext uri="{0D108BD9-81ED-4DB2-BD59-A6C34878D82A}">
                    <a16:rowId xmlns:a16="http://schemas.microsoft.com/office/drawing/2014/main" xmlns="" val="501080893"/>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21-30 ani</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42</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17</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900" b="0" i="0" u="none" strike="noStrike" dirty="0">
                          <a:solidFill>
                            <a:srgbClr val="000000"/>
                          </a:solidFill>
                          <a:effectLst/>
                          <a:latin typeface="Athelas" panose="02000503000000020003" pitchFamily="2" charset="0"/>
                        </a:rPr>
                        <a:t>33</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7EBAF"/>
                    </a:solidFill>
                  </a:tcPr>
                </a:tc>
                <a:tc>
                  <a:txBody>
                    <a:bodyPr/>
                    <a:lstStyle/>
                    <a:p>
                      <a:pPr algn="ctr" fontAlgn="ctr"/>
                      <a:r>
                        <a:rPr lang="en-US" sz="900" b="0" i="0" u="none" strike="noStrike">
                          <a:solidFill>
                            <a:srgbClr val="000000"/>
                          </a:solidFill>
                          <a:effectLst/>
                          <a:latin typeface="Athelas" panose="02000503000000020003" pitchFamily="2" charset="0"/>
                        </a:rPr>
                        <a:t>36</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1E9A9"/>
                    </a:solidFill>
                  </a:tcPr>
                </a:tc>
                <a:tc>
                  <a:txBody>
                    <a:bodyPr/>
                    <a:lstStyle/>
                    <a:p>
                      <a:pPr algn="ctr" fontAlgn="ctr"/>
                      <a:r>
                        <a:rPr lang="en-US" sz="900" b="0" i="0" u="none" strike="noStrike">
                          <a:solidFill>
                            <a:srgbClr val="000000"/>
                          </a:solidFill>
                          <a:effectLst/>
                          <a:latin typeface="Athelas" panose="02000503000000020003" pitchFamily="2" charset="0"/>
                        </a:rPr>
                        <a:t>14</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F7DD"/>
                    </a:solidFill>
                  </a:tcPr>
                </a:tc>
                <a:extLst>
                  <a:ext uri="{0D108BD9-81ED-4DB2-BD59-A6C34878D82A}">
                    <a16:rowId xmlns:a16="http://schemas.microsoft.com/office/drawing/2014/main" xmlns="" val="2876413963"/>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31+ ani</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Athelas" panose="02000503000000020003" pitchFamily="2" charset="0"/>
                        </a:rPr>
                        <a:t>48</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2EDB9"/>
                    </a:solidFill>
                  </a:tcPr>
                </a:tc>
                <a:tc>
                  <a:txBody>
                    <a:bodyPr/>
                    <a:lstStyle/>
                    <a:p>
                      <a:pPr algn="ctr" fontAlgn="ctr"/>
                      <a:r>
                        <a:rPr lang="en-US" sz="900" b="0" i="0" u="none" strike="noStrike">
                          <a:solidFill>
                            <a:srgbClr val="000000"/>
                          </a:solidFill>
                          <a:effectLst/>
                          <a:latin typeface="Athelas" panose="02000503000000020003" pitchFamily="2" charset="0"/>
                        </a:rPr>
                        <a:t>33</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7EBAF"/>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EF4D2"/>
                    </a:solidFill>
                  </a:tcPr>
                </a:tc>
                <a:tc>
                  <a:txBody>
                    <a:bodyPr/>
                    <a:lstStyle/>
                    <a:p>
                      <a:pPr algn="ctr" fontAlgn="ctr"/>
                      <a:r>
                        <a:rPr lang="en-US" sz="900" b="0" i="0" u="none" strike="noStrike">
                          <a:solidFill>
                            <a:srgbClr val="000000"/>
                          </a:solidFill>
                          <a:effectLst/>
                          <a:latin typeface="Athelas" panose="02000503000000020003" pitchFamily="2" charset="0"/>
                        </a:rPr>
                        <a:t>19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EF4D2"/>
                    </a:solidFill>
                  </a:tcPr>
                </a:tc>
                <a:extLst>
                  <a:ext uri="{0D108BD9-81ED-4DB2-BD59-A6C34878D82A}">
                    <a16:rowId xmlns:a16="http://schemas.microsoft.com/office/drawing/2014/main" xmlns="" val="4150776571"/>
                  </a:ext>
                </a:extLst>
              </a:tr>
              <a:tr h="0">
                <a:tc rowSpan="5">
                  <a:txBody>
                    <a:bodyPr/>
                    <a:lstStyle/>
                    <a:p>
                      <a:pPr algn="ctr" fontAlgn="ctr"/>
                      <a:r>
                        <a:rPr lang="en-US" sz="900" b="0" i="0" u="none" strike="noStrike">
                          <a:solidFill>
                            <a:srgbClr val="000000"/>
                          </a:solidFill>
                          <a:effectLst/>
                          <a:latin typeface="Athelas" panose="02000503000000020003" pitchFamily="2" charset="0"/>
                        </a:rPr>
                        <a:t>Ani de activitate în domeniul industriei cărții</a:t>
                      </a:r>
                    </a:p>
                  </a:txBody>
                  <a:tcPr marL="4310" marR="4310" marT="431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900" b="0" i="0" u="none" strike="noStrike">
                          <a:solidFill>
                            <a:srgbClr val="000000"/>
                          </a:solidFill>
                          <a:effectLst/>
                          <a:latin typeface="Athelas" panose="02000503000000020003" pitchFamily="2" charset="0"/>
                        </a:rPr>
                        <a:t>1-5 ani</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55</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900" b="0" i="0" u="none" strike="noStrike">
                          <a:solidFill>
                            <a:srgbClr val="000000"/>
                          </a:solidFill>
                          <a:effectLst/>
                          <a:latin typeface="Athelas" panose="02000503000000020003" pitchFamily="2" charset="0"/>
                        </a:rPr>
                        <a:t>38</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900" b="0" i="0" u="none" strike="noStrike" dirty="0">
                          <a:solidFill>
                            <a:srgbClr val="000000"/>
                          </a:solidFill>
                          <a:effectLst/>
                          <a:latin typeface="Athelas" panose="02000503000000020003" pitchFamily="2" charset="0"/>
                        </a:rPr>
                        <a:t>33</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900" b="0" i="0" u="none" strike="noStrike">
                          <a:solidFill>
                            <a:srgbClr val="000000"/>
                          </a:solidFill>
                          <a:effectLst/>
                          <a:latin typeface="Athelas" panose="02000503000000020003" pitchFamily="2" charset="0"/>
                        </a:rPr>
                        <a:t>18</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900" b="0" i="0" u="none" strike="noStrike">
                          <a:solidFill>
                            <a:srgbClr val="000000"/>
                          </a:solidFill>
                          <a:effectLst/>
                          <a:latin typeface="Athelas" panose="02000503000000020003" pitchFamily="2" charset="0"/>
                        </a:rPr>
                        <a:t>9</a:t>
                      </a:r>
                    </a:p>
                  </a:txBody>
                  <a:tcPr marL="4310" marR="4310" marT="431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0F0"/>
                    </a:solidFill>
                  </a:tcPr>
                </a:tc>
                <a:extLst>
                  <a:ext uri="{0D108BD9-81ED-4DB2-BD59-A6C34878D82A}">
                    <a16:rowId xmlns:a16="http://schemas.microsoft.com/office/drawing/2014/main" xmlns="" val="1499873424"/>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6-10 ani</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36</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44</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B4B4"/>
                    </a:solidFill>
                  </a:tcPr>
                </a:tc>
                <a:tc>
                  <a:txBody>
                    <a:bodyPr/>
                    <a:lstStyle/>
                    <a:p>
                      <a:pPr algn="ctr" fontAlgn="ctr"/>
                      <a:r>
                        <a:rPr lang="en-US" sz="900" b="0" i="0" u="none" strike="noStrike">
                          <a:solidFill>
                            <a:srgbClr val="000000"/>
                          </a:solidFill>
                          <a:effectLst/>
                          <a:latin typeface="Athelas" panose="02000503000000020003" pitchFamily="2" charset="0"/>
                        </a:rPr>
                        <a:t>25</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900" b="0" i="0" u="none" strike="noStrike" dirty="0">
                          <a:solidFill>
                            <a:srgbClr val="000000"/>
                          </a:solidFill>
                          <a:effectLst/>
                          <a:latin typeface="Athelas" panose="02000503000000020003" pitchFamily="2" charset="0"/>
                        </a:rPr>
                        <a:t>25</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900" b="0" i="0" u="none" strike="noStrike">
                          <a:solidFill>
                            <a:srgbClr val="000000"/>
                          </a:solidFill>
                          <a:effectLst/>
                          <a:latin typeface="Athelas" panose="02000503000000020003" pitchFamily="2" charset="0"/>
                        </a:rPr>
                        <a:t>6</a:t>
                      </a:r>
                    </a:p>
                  </a:txBody>
                  <a:tcPr marL="4310" marR="4310" marT="431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6F6"/>
                    </a:solidFill>
                  </a:tcPr>
                </a:tc>
                <a:extLst>
                  <a:ext uri="{0D108BD9-81ED-4DB2-BD59-A6C34878D82A}">
                    <a16:rowId xmlns:a16="http://schemas.microsoft.com/office/drawing/2014/main" xmlns="" val="995512795"/>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11-20 ani</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46</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2</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900" b="0" i="0" u="none" strike="noStrike">
                          <a:solidFill>
                            <a:srgbClr val="000000"/>
                          </a:solidFill>
                          <a:effectLst/>
                          <a:latin typeface="Athelas" panose="02000503000000020003" pitchFamily="2" charset="0"/>
                        </a:rPr>
                        <a:t>26</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900" b="0" i="0" u="none" strike="noStrike">
                          <a:solidFill>
                            <a:srgbClr val="000000"/>
                          </a:solidFill>
                          <a:effectLst/>
                          <a:latin typeface="Athelas" panose="02000503000000020003" pitchFamily="2" charset="0"/>
                        </a:rPr>
                        <a:t>39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900" b="0" i="0" u="none" strike="noStrike">
                          <a:solidFill>
                            <a:srgbClr val="000000"/>
                          </a:solidFill>
                          <a:effectLst/>
                          <a:latin typeface="Athelas" panose="02000503000000020003" pitchFamily="2" charset="0"/>
                        </a:rPr>
                        <a:t>13</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tc>
                  <a:txBody>
                    <a:bodyPr/>
                    <a:lstStyle/>
                    <a:p>
                      <a:pPr algn="ctr" fontAlgn="ctr"/>
                      <a:r>
                        <a:rPr lang="en-US" sz="900" b="0" i="0" u="none" strike="noStrike">
                          <a:solidFill>
                            <a:srgbClr val="000000"/>
                          </a:solidFill>
                          <a:effectLst/>
                          <a:latin typeface="Athelas" panose="02000503000000020003" pitchFamily="2" charset="0"/>
                        </a:rPr>
                        <a:t>20</a:t>
                      </a:r>
                    </a:p>
                  </a:txBody>
                  <a:tcPr marL="4310" marR="4310" marT="431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extLst>
                  <a:ext uri="{0D108BD9-81ED-4DB2-BD59-A6C34878D82A}">
                    <a16:rowId xmlns:a16="http://schemas.microsoft.com/office/drawing/2014/main" xmlns="" val="2327877366"/>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21-30 ani</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46</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28</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900" b="0" i="0" u="none" strike="noStrike">
                          <a:solidFill>
                            <a:srgbClr val="000000"/>
                          </a:solidFill>
                          <a:effectLst/>
                          <a:latin typeface="Athelas" panose="02000503000000020003" pitchFamily="2" charset="0"/>
                        </a:rPr>
                        <a:t>35</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900" b="0" i="0" u="none" strike="noStrike" dirty="0">
                          <a:solidFill>
                            <a:srgbClr val="000000"/>
                          </a:solidFill>
                          <a:effectLst/>
                          <a:latin typeface="Athelas" panose="02000503000000020003" pitchFamily="2" charset="0"/>
                        </a:rPr>
                        <a:t>24</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900" b="0" i="0" u="none" strike="noStrike">
                          <a:solidFill>
                            <a:srgbClr val="000000"/>
                          </a:solidFill>
                          <a:effectLst/>
                          <a:latin typeface="Athelas" panose="02000503000000020003" pitchFamily="2" charset="0"/>
                        </a:rPr>
                        <a:t>13</a:t>
                      </a:r>
                    </a:p>
                  </a:txBody>
                  <a:tcPr marL="4310" marR="4310" marT="431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E9E9"/>
                    </a:solidFill>
                  </a:tcPr>
                </a:tc>
                <a:extLst>
                  <a:ext uri="{0D108BD9-81ED-4DB2-BD59-A6C34878D82A}">
                    <a16:rowId xmlns:a16="http://schemas.microsoft.com/office/drawing/2014/main" xmlns="" val="893078337"/>
                  </a:ext>
                </a:extLst>
              </a:tr>
              <a:tr h="0">
                <a:tc vMerge="1">
                  <a:txBody>
                    <a:bodyPr/>
                    <a:lstStyle/>
                    <a:p>
                      <a:endParaRPr lang="en-US"/>
                    </a:p>
                  </a:txBody>
                  <a:tcPr/>
                </a:tc>
                <a:tc>
                  <a:txBody>
                    <a:bodyPr/>
                    <a:lstStyle/>
                    <a:p>
                      <a:pPr algn="l" fontAlgn="b"/>
                      <a:r>
                        <a:rPr lang="en-US" sz="900" b="0" i="0" u="none" strike="noStrike">
                          <a:solidFill>
                            <a:srgbClr val="000000"/>
                          </a:solidFill>
                          <a:effectLst/>
                          <a:latin typeface="Athelas" panose="02000503000000020003" pitchFamily="2" charset="0"/>
                        </a:rPr>
                        <a:t>31+ ani</a:t>
                      </a:r>
                    </a:p>
                  </a:txBody>
                  <a:tcPr marL="4310" marR="4310" marT="431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000000"/>
                          </a:solidFill>
                          <a:effectLst/>
                          <a:latin typeface="Athelas" panose="02000503000000020003" pitchFamily="2" charset="0"/>
                        </a:rPr>
                        <a:t>65</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000000"/>
                          </a:solidFill>
                          <a:effectLst/>
                          <a:latin typeface="Athelas" panose="02000503000000020003" pitchFamily="2" charset="0"/>
                        </a:rPr>
                        <a:t>0</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900" b="0" i="0" u="none" strike="noStrike">
                          <a:solidFill>
                            <a:srgbClr val="000000"/>
                          </a:solidFill>
                          <a:effectLst/>
                          <a:latin typeface="Athelas" panose="02000503000000020003" pitchFamily="2" charset="0"/>
                        </a:rPr>
                        <a:t>23</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900" b="0" i="0" u="none" strike="noStrike">
                          <a:solidFill>
                            <a:srgbClr val="000000"/>
                          </a:solidFill>
                          <a:effectLst/>
                          <a:latin typeface="Athelas" panose="02000503000000020003" pitchFamily="2" charset="0"/>
                        </a:rPr>
                        <a:t>31</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900" b="0" i="0" u="none" strike="noStrike" dirty="0">
                          <a:solidFill>
                            <a:srgbClr val="000000"/>
                          </a:solidFill>
                          <a:effectLst/>
                          <a:latin typeface="Athelas" panose="02000503000000020003" pitchFamily="2" charset="0"/>
                        </a:rPr>
                        <a:t>29</a:t>
                      </a:r>
                    </a:p>
                  </a:txBody>
                  <a:tcPr marL="4310" marR="4310" marT="431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900" b="0" i="0" u="none" strike="noStrike" dirty="0">
                          <a:solidFill>
                            <a:srgbClr val="000000"/>
                          </a:solidFill>
                          <a:effectLst/>
                          <a:latin typeface="Athelas" panose="02000503000000020003" pitchFamily="2" charset="0"/>
                        </a:rPr>
                        <a:t>17</a:t>
                      </a:r>
                    </a:p>
                  </a:txBody>
                  <a:tcPr marL="4310" marR="4310" marT="431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3E3E3"/>
                    </a:solidFill>
                  </a:tcPr>
                </a:tc>
                <a:extLst>
                  <a:ext uri="{0D108BD9-81ED-4DB2-BD59-A6C34878D82A}">
                    <a16:rowId xmlns:a16="http://schemas.microsoft.com/office/drawing/2014/main" xmlns="" val="2170745964"/>
                  </a:ext>
                </a:extLst>
              </a:tr>
            </a:tbl>
          </a:graphicData>
        </a:graphic>
      </p:graphicFrame>
    </p:spTree>
    <p:extLst>
      <p:ext uri="{BB962C8B-B14F-4D97-AF65-F5344CB8AC3E}">
        <p14:creationId xmlns:p14="http://schemas.microsoft.com/office/powerpoint/2010/main" val="2189391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Dreptunghi 17">
            <a:extLst>
              <a:ext uri="{FF2B5EF4-FFF2-40B4-BE49-F238E27FC236}">
                <a16:creationId xmlns:a16="http://schemas.microsoft.com/office/drawing/2014/main" xmlns="" id="{5F6E5AD7-05A7-4F23-9AB9-684CAA7CAE4C}"/>
              </a:ext>
            </a:extLst>
          </p:cNvPr>
          <p:cNvSpPr/>
          <p:nvPr/>
        </p:nvSpPr>
        <p:spPr>
          <a:xfrm>
            <a:off x="2801007" y="2552700"/>
            <a:ext cx="6324599" cy="1752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3200" b="1" dirty="0">
                <a:solidFill>
                  <a:schemeClr val="bg1"/>
                </a:solidFill>
                <a:latin typeface="Exo" panose="00000500000000000000" pitchFamily="2" charset="0"/>
                <a:ea typeface="Eurostile" charset="0"/>
                <a:cs typeface="Eurostile" charset="0"/>
              </a:rPr>
              <a:t>PROFILUL RESPONDENȚILOR</a:t>
            </a:r>
            <a:endParaRPr lang="ro-RO" sz="3200" dirty="0">
              <a:solidFill>
                <a:schemeClr val="bg1"/>
              </a:solidFill>
              <a:latin typeface="Exo" panose="00000500000000000000" pitchFamily="2" charset="0"/>
              <a:ea typeface="Eurostile" charset="0"/>
              <a:cs typeface="Eurostile" charset="0"/>
            </a:endParaRPr>
          </a:p>
        </p:txBody>
      </p:sp>
      <p:sp>
        <p:nvSpPr>
          <p:cNvPr id="2" name="Rectangle 1">
            <a:extLst>
              <a:ext uri="{FF2B5EF4-FFF2-40B4-BE49-F238E27FC236}">
                <a16:creationId xmlns:a16="http://schemas.microsoft.com/office/drawing/2014/main" xmlns="" id="{088A6296-9DFD-4548-8894-3D43C44F1AE2}"/>
              </a:ext>
            </a:extLst>
          </p:cNvPr>
          <p:cNvSpPr/>
          <p:nvPr/>
        </p:nvSpPr>
        <p:spPr>
          <a:xfrm>
            <a:off x="0" y="-15552"/>
            <a:ext cx="12192000" cy="68735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4" name="Rectangle 3">
            <a:extLst>
              <a:ext uri="{FF2B5EF4-FFF2-40B4-BE49-F238E27FC236}">
                <a16:creationId xmlns:a16="http://schemas.microsoft.com/office/drawing/2014/main" xmlns="" id="{3E9D4059-84A7-46D6-8687-AB579BC7919D}"/>
              </a:ext>
            </a:extLst>
          </p:cNvPr>
          <p:cNvSpPr/>
          <p:nvPr/>
        </p:nvSpPr>
        <p:spPr>
          <a:xfrm>
            <a:off x="1967453" y="3198168"/>
            <a:ext cx="8257095" cy="461665"/>
          </a:xfrm>
          <a:prstGeom prst="rect">
            <a:avLst/>
          </a:prstGeom>
        </p:spPr>
        <p:txBody>
          <a:bodyPr wrap="square">
            <a:spAutoFit/>
          </a:bodyPr>
          <a:lstStyle/>
          <a:p>
            <a:pPr algn="ctr"/>
            <a:r>
              <a:rPr lang="ro-RO" sz="2400" b="1" dirty="0">
                <a:solidFill>
                  <a:schemeClr val="tx1">
                    <a:lumMod val="95000"/>
                    <a:lumOff val="5000"/>
                  </a:schemeClr>
                </a:solidFill>
                <a:latin typeface="Athelas" panose="02000503000000020003" pitchFamily="2" charset="0"/>
                <a:ea typeface="Calibri" panose="020F0502020204030204" pitchFamily="34" charset="0"/>
                <a:cs typeface="Times New Roman" panose="02020603050405020304" pitchFamily="18" charset="0"/>
              </a:rPr>
              <a:t>REZUMAT</a:t>
            </a:r>
            <a:endParaRPr lang="en-US" sz="2400" dirty="0">
              <a:solidFill>
                <a:schemeClr val="tx1">
                  <a:lumMod val="95000"/>
                  <a:lumOff val="5000"/>
                </a:schemeClr>
              </a:solidFill>
              <a:latin typeface="Athelas" panose="02000503000000020003"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695239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6DD8950-3CA9-3F50-97F8-FEA3B05A355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69317E77-B5CC-0206-6868-A7F35ADAEF33}"/>
              </a:ext>
            </a:extLst>
          </p:cNvPr>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Q24. </a:t>
            </a:r>
            <a:r>
              <a:rPr lang="ro-RO" sz="1800" b="1" dirty="0">
                <a:solidFill>
                  <a:schemeClr val="tx1"/>
                </a:solidFill>
                <a:latin typeface="Athelas" panose="02000503000000020003" pitchFamily="2" charset="0"/>
              </a:rPr>
              <a:t>Care credeți că sunt principalele dificultăți / probleme legate de resursele umane în domeniul industriei cărții și lecturii publice? (scrieți răspunsul mai jos),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p>
        </p:txBody>
      </p:sp>
      <p:pic>
        <p:nvPicPr>
          <p:cNvPr id="2" name="Picture 1">
            <a:extLst>
              <a:ext uri="{FF2B5EF4-FFF2-40B4-BE49-F238E27FC236}">
                <a16:creationId xmlns:a16="http://schemas.microsoft.com/office/drawing/2014/main" xmlns="" id="{BBD08A6A-134C-961F-E2DB-24F371D3CA79}"/>
              </a:ext>
            </a:extLst>
          </p:cNvPr>
          <p:cNvPicPr>
            <a:picLocks noChangeAspect="1"/>
          </p:cNvPicPr>
          <p:nvPr/>
        </p:nvPicPr>
        <p:blipFill>
          <a:blip r:embed="rId3"/>
          <a:srcRect l="26479" t="5475" r="8036" b="4081"/>
          <a:stretch/>
        </p:blipFill>
        <p:spPr>
          <a:xfrm>
            <a:off x="334461" y="1389607"/>
            <a:ext cx="7538718" cy="4984787"/>
          </a:xfrm>
          <a:prstGeom prst="rect">
            <a:avLst/>
          </a:prstGeom>
        </p:spPr>
      </p:pic>
      <p:sp>
        <p:nvSpPr>
          <p:cNvPr id="4" name="TextBox 3">
            <a:extLst>
              <a:ext uri="{FF2B5EF4-FFF2-40B4-BE49-F238E27FC236}">
                <a16:creationId xmlns:a16="http://schemas.microsoft.com/office/drawing/2014/main" xmlns="" id="{864A4B1F-D15E-A99E-0107-1F64B9BB119D}"/>
              </a:ext>
            </a:extLst>
          </p:cNvPr>
          <p:cNvSpPr txBox="1"/>
          <p:nvPr/>
        </p:nvSpPr>
        <p:spPr>
          <a:xfrm>
            <a:off x="7873179" y="2974059"/>
            <a:ext cx="3480621" cy="1569660"/>
          </a:xfrm>
          <a:prstGeom prst="rect">
            <a:avLst/>
          </a:prstGeom>
          <a:noFill/>
        </p:spPr>
        <p:txBody>
          <a:bodyPr wrap="square" rtlCol="0">
            <a:spAutoFit/>
          </a:bodyPr>
          <a:lstStyle/>
          <a:p>
            <a:pPr algn="just"/>
            <a:r>
              <a:rPr lang="ro-RO" sz="1600" dirty="0">
                <a:latin typeface="Athelas" panose="02000503000000020003" pitchFamily="2" charset="0"/>
              </a:rPr>
              <a:t>Principalele două dificultăți legate de resursele umane în domeniul industriei cărții și lecturii publice, indicate spontan de către respondenți, sunt salariul mic (43%) și lipsa personalului (23%). </a:t>
            </a:r>
          </a:p>
        </p:txBody>
      </p:sp>
    </p:spTree>
    <p:extLst>
      <p:ext uri="{BB962C8B-B14F-4D97-AF65-F5344CB8AC3E}">
        <p14:creationId xmlns:p14="http://schemas.microsoft.com/office/powerpoint/2010/main" val="24106257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Dreptunghi 17">
            <a:extLst>
              <a:ext uri="{FF2B5EF4-FFF2-40B4-BE49-F238E27FC236}">
                <a16:creationId xmlns:a16="http://schemas.microsoft.com/office/drawing/2014/main" xmlns="" id="{5F6E5AD7-05A7-4F23-9AB9-684CAA7CAE4C}"/>
              </a:ext>
            </a:extLst>
          </p:cNvPr>
          <p:cNvSpPr/>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400" b="1" i="1" dirty="0">
                <a:solidFill>
                  <a:schemeClr val="tx1"/>
                </a:solidFill>
                <a:latin typeface="Athelas" panose="02000503000000020003" pitchFamily="2" charset="0"/>
                <a:cs typeface="Times New Roman" panose="02020603050405020304" pitchFamily="18" charset="0"/>
              </a:rPr>
              <a:t>Opinia despre resursele financiare și materiale</a:t>
            </a:r>
          </a:p>
          <a:p>
            <a:pPr algn="ctr"/>
            <a:r>
              <a:rPr lang="ro-RO" sz="2400" b="1" i="1" dirty="0">
                <a:solidFill>
                  <a:schemeClr val="tx1"/>
                </a:solidFill>
                <a:latin typeface="Athelas" panose="02000503000000020003" pitchFamily="2" charset="0"/>
                <a:cs typeface="Times New Roman" panose="02020603050405020304" pitchFamily="18" charset="0"/>
              </a:rPr>
              <a:t> din industria cărții și lecturii publice</a:t>
            </a:r>
          </a:p>
        </p:txBody>
      </p:sp>
    </p:spTree>
    <p:extLst>
      <p:ext uri="{BB962C8B-B14F-4D97-AF65-F5344CB8AC3E}">
        <p14:creationId xmlns:p14="http://schemas.microsoft.com/office/powerpoint/2010/main" val="8608952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Q25. </a:t>
            </a:r>
            <a:r>
              <a:rPr lang="ro-RO" sz="1800" b="1" dirty="0">
                <a:solidFill>
                  <a:schemeClr val="tx1"/>
                </a:solidFill>
                <a:latin typeface="Athelas" panose="02000503000000020003" pitchFamily="2" charset="0"/>
              </a:rPr>
              <a:t>În opinia dvs., </a:t>
            </a:r>
            <a:r>
              <a:rPr lang="ro-RO" sz="1800" b="1" u="sng" dirty="0">
                <a:solidFill>
                  <a:schemeClr val="tx1"/>
                </a:solidFill>
                <a:latin typeface="Athelas" panose="02000503000000020003" pitchFamily="2" charset="0"/>
              </a:rPr>
              <a:t>resursele materiale </a:t>
            </a:r>
            <a:r>
              <a:rPr lang="ro-RO" sz="1800" b="1" dirty="0">
                <a:solidFill>
                  <a:schemeClr val="tx1"/>
                </a:solidFill>
                <a:latin typeface="Athelas" panose="02000503000000020003" pitchFamily="2" charset="0"/>
              </a:rPr>
              <a:t>(clădiri, tehnică, mobilier, etc.) în domeniul industriei cărții și lecturii publice sunt...(selectați un răspuns)</a:t>
            </a:r>
            <a:r>
              <a:rPr lang="en-US" sz="1800" b="1" dirty="0">
                <a:solidFill>
                  <a:schemeClr val="tx1"/>
                </a:solidFill>
                <a:latin typeface="Athelas" panose="02000503000000020003" pitchFamily="2" charset="0"/>
              </a:rPr>
              <a:t>, </a:t>
            </a:r>
            <a:r>
              <a:rPr lang="ro-MD"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endParaRPr lang="en-US" sz="1800" b="1" dirty="0">
              <a:solidFill>
                <a:schemeClr val="tx1">
                  <a:lumMod val="95000"/>
                  <a:lumOff val="5000"/>
                </a:schemeClr>
              </a:solidFill>
              <a:latin typeface="Athelas" panose="02000503000000020003" pitchFamily="2" charset="0"/>
              <a:ea typeface="Exo" charset="0"/>
              <a:cs typeface="Exo" charset="0"/>
            </a:endParaRPr>
          </a:p>
        </p:txBody>
      </p:sp>
      <p:pic>
        <p:nvPicPr>
          <p:cNvPr id="2" name="Picture 1">
            <a:extLst>
              <a:ext uri="{FF2B5EF4-FFF2-40B4-BE49-F238E27FC236}">
                <a16:creationId xmlns:a16="http://schemas.microsoft.com/office/drawing/2014/main" xmlns="" id="{F4CD0E03-9F9F-DE17-5F34-E7824759A084}"/>
              </a:ext>
            </a:extLst>
          </p:cNvPr>
          <p:cNvPicPr>
            <a:picLocks noChangeAspect="1"/>
          </p:cNvPicPr>
          <p:nvPr/>
        </p:nvPicPr>
        <p:blipFill>
          <a:blip r:embed="rId3"/>
          <a:srcRect l="2443" t="19117" r="34014" b="19119"/>
          <a:stretch/>
        </p:blipFill>
        <p:spPr>
          <a:xfrm>
            <a:off x="509083" y="2231381"/>
            <a:ext cx="5791198" cy="3077713"/>
          </a:xfrm>
          <a:prstGeom prst="rect">
            <a:avLst/>
          </a:prstGeom>
        </p:spPr>
      </p:pic>
      <p:sp>
        <p:nvSpPr>
          <p:cNvPr id="3" name="TextBox 2">
            <a:extLst>
              <a:ext uri="{FF2B5EF4-FFF2-40B4-BE49-F238E27FC236}">
                <a16:creationId xmlns:a16="http://schemas.microsoft.com/office/drawing/2014/main" xmlns="" id="{252B4550-4E47-3AB4-3B9B-EF981392DBBC}"/>
              </a:ext>
            </a:extLst>
          </p:cNvPr>
          <p:cNvSpPr txBox="1"/>
          <p:nvPr/>
        </p:nvSpPr>
        <p:spPr>
          <a:xfrm>
            <a:off x="7873179" y="2739185"/>
            <a:ext cx="3480621" cy="2062103"/>
          </a:xfrm>
          <a:prstGeom prst="rect">
            <a:avLst/>
          </a:prstGeom>
          <a:noFill/>
        </p:spPr>
        <p:txBody>
          <a:bodyPr wrap="square" rtlCol="0">
            <a:spAutoFit/>
          </a:bodyPr>
          <a:lstStyle/>
          <a:p>
            <a:pPr algn="just"/>
            <a:r>
              <a:rPr lang="ro-RO" sz="1600" dirty="0">
                <a:latin typeface="Athelas" panose="02000503000000020003" pitchFamily="2" charset="0"/>
              </a:rPr>
              <a:t>Aproximativ o pătrime (28%) consideră că sunt suficiente resurse materiale în domeniul industriei cărții și lecturii publice.</a:t>
            </a:r>
          </a:p>
          <a:p>
            <a:pPr algn="just"/>
            <a:r>
              <a:rPr lang="ro-RO" sz="1600" dirty="0">
                <a:latin typeface="Athelas" panose="02000503000000020003" pitchFamily="2" charset="0"/>
              </a:rPr>
              <a:t>Totodată, doi din trei respondenți (66%) consideră a fi insuficiente resursele materiale în domeniul industriei.</a:t>
            </a:r>
          </a:p>
        </p:txBody>
      </p:sp>
    </p:spTree>
    <p:extLst>
      <p:ext uri="{BB962C8B-B14F-4D97-AF65-F5344CB8AC3E}">
        <p14:creationId xmlns:p14="http://schemas.microsoft.com/office/powerpoint/2010/main" val="6363913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Q25. </a:t>
            </a:r>
            <a:r>
              <a:rPr lang="ro-RO" sz="1800" b="1" dirty="0">
                <a:solidFill>
                  <a:schemeClr val="tx1"/>
                </a:solidFill>
                <a:latin typeface="Athelas" panose="02000503000000020003" pitchFamily="2" charset="0"/>
              </a:rPr>
              <a:t>În opinia dvs., </a:t>
            </a:r>
            <a:r>
              <a:rPr lang="ro-RO" sz="1800" b="1" u="sng" dirty="0">
                <a:solidFill>
                  <a:schemeClr val="tx1"/>
                </a:solidFill>
                <a:latin typeface="Athelas" panose="02000503000000020003" pitchFamily="2" charset="0"/>
              </a:rPr>
              <a:t>resursele materiale </a:t>
            </a:r>
            <a:r>
              <a:rPr lang="ro-RO" sz="1800" b="1" dirty="0">
                <a:solidFill>
                  <a:schemeClr val="tx1"/>
                </a:solidFill>
                <a:latin typeface="Athelas" panose="02000503000000020003" pitchFamily="2" charset="0"/>
              </a:rPr>
              <a:t>(clădiri, tehnică, mobilier, etc.) în domeniul industriei cărții și lecturii publice sunt...(selectați un răspuns)</a:t>
            </a:r>
            <a:r>
              <a:rPr lang="en-US" sz="1800" b="1" dirty="0">
                <a:solidFill>
                  <a:schemeClr val="tx1"/>
                </a:solidFill>
                <a:latin typeface="Athelas" panose="02000503000000020003" pitchFamily="2" charset="0"/>
              </a:rPr>
              <a:t>,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bg1">
                    <a:lumMod val="50000"/>
                  </a:schemeClr>
                </a:solidFill>
                <a:latin typeface="Athelas" panose="02000503000000020003" pitchFamily="2" charset="0"/>
                <a:ea typeface="Exo" charset="0"/>
                <a:cs typeface="Exo" charset="0"/>
              </a:rPr>
              <a:t/>
            </a:r>
            <a:br>
              <a:rPr lang="ro-RO" sz="1800" b="1" dirty="0">
                <a:solidFill>
                  <a:schemeClr val="bg1">
                    <a:lumMod val="50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3" name="Rectangle 2">
            <a:extLst>
              <a:ext uri="{FF2B5EF4-FFF2-40B4-BE49-F238E27FC236}">
                <a16:creationId xmlns:a16="http://schemas.microsoft.com/office/drawing/2014/main" xmlns="" id="{4609C4F6-5E5D-875E-262A-52A673AD6153}"/>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2" name="Table 1">
            <a:extLst>
              <a:ext uri="{FF2B5EF4-FFF2-40B4-BE49-F238E27FC236}">
                <a16:creationId xmlns:a16="http://schemas.microsoft.com/office/drawing/2014/main" xmlns="" id="{90CB8286-D4A1-107B-1AC7-063AD755ACFC}"/>
              </a:ext>
            </a:extLst>
          </p:cNvPr>
          <p:cNvGraphicFramePr>
            <a:graphicFrameLocks noGrp="1"/>
          </p:cNvGraphicFramePr>
          <p:nvPr>
            <p:extLst>
              <p:ext uri="{D42A27DB-BD31-4B8C-83A1-F6EECF244321}">
                <p14:modId xmlns:p14="http://schemas.microsoft.com/office/powerpoint/2010/main" val="102923252"/>
              </p:ext>
            </p:extLst>
          </p:nvPr>
        </p:nvGraphicFramePr>
        <p:xfrm>
          <a:off x="304802" y="1338713"/>
          <a:ext cx="11048998" cy="4863055"/>
        </p:xfrm>
        <a:graphic>
          <a:graphicData uri="http://schemas.openxmlformats.org/drawingml/2006/table">
            <a:tbl>
              <a:tblPr/>
              <a:tblGrid>
                <a:gridCol w="1127758">
                  <a:extLst>
                    <a:ext uri="{9D8B030D-6E8A-4147-A177-3AD203B41FA5}">
                      <a16:colId xmlns:a16="http://schemas.microsoft.com/office/drawing/2014/main" xmlns="" val="4084450663"/>
                    </a:ext>
                  </a:extLst>
                </a:gridCol>
                <a:gridCol w="2997200">
                  <a:extLst>
                    <a:ext uri="{9D8B030D-6E8A-4147-A177-3AD203B41FA5}">
                      <a16:colId xmlns:a16="http://schemas.microsoft.com/office/drawing/2014/main" xmlns="" val="2697985120"/>
                    </a:ext>
                  </a:extLst>
                </a:gridCol>
                <a:gridCol w="375920">
                  <a:extLst>
                    <a:ext uri="{9D8B030D-6E8A-4147-A177-3AD203B41FA5}">
                      <a16:colId xmlns:a16="http://schemas.microsoft.com/office/drawing/2014/main" xmlns="" val="1228817289"/>
                    </a:ext>
                  </a:extLst>
                </a:gridCol>
                <a:gridCol w="1309624">
                  <a:extLst>
                    <a:ext uri="{9D8B030D-6E8A-4147-A177-3AD203B41FA5}">
                      <a16:colId xmlns:a16="http://schemas.microsoft.com/office/drawing/2014/main" xmlns="" val="1888082697"/>
                    </a:ext>
                  </a:extLst>
                </a:gridCol>
                <a:gridCol w="1309624">
                  <a:extLst>
                    <a:ext uri="{9D8B030D-6E8A-4147-A177-3AD203B41FA5}">
                      <a16:colId xmlns:a16="http://schemas.microsoft.com/office/drawing/2014/main" xmlns="" val="1951709396"/>
                    </a:ext>
                  </a:extLst>
                </a:gridCol>
                <a:gridCol w="1309624">
                  <a:extLst>
                    <a:ext uri="{9D8B030D-6E8A-4147-A177-3AD203B41FA5}">
                      <a16:colId xmlns:a16="http://schemas.microsoft.com/office/drawing/2014/main" xmlns="" val="1300498819"/>
                    </a:ext>
                  </a:extLst>
                </a:gridCol>
                <a:gridCol w="1309624">
                  <a:extLst>
                    <a:ext uri="{9D8B030D-6E8A-4147-A177-3AD203B41FA5}">
                      <a16:colId xmlns:a16="http://schemas.microsoft.com/office/drawing/2014/main" xmlns="" val="2321474894"/>
                    </a:ext>
                  </a:extLst>
                </a:gridCol>
                <a:gridCol w="1309624">
                  <a:extLst>
                    <a:ext uri="{9D8B030D-6E8A-4147-A177-3AD203B41FA5}">
                      <a16:colId xmlns:a16="http://schemas.microsoft.com/office/drawing/2014/main" xmlns="" val="394210668"/>
                    </a:ext>
                  </a:extLst>
                </a:gridCol>
              </a:tblGrid>
              <a:tr h="0">
                <a:tc gridSpan="2">
                  <a:txBody>
                    <a:bodyPr/>
                    <a:lstStyle/>
                    <a:p>
                      <a:pPr algn="ctr" fontAlgn="ctr"/>
                      <a:r>
                        <a:rPr lang="en-US" sz="1200" b="1" i="0" u="none" strike="noStrike">
                          <a:solidFill>
                            <a:srgbClr val="000000"/>
                          </a:solidFill>
                          <a:effectLst/>
                          <a:latin typeface="Athelas" panose="02000503000000020003" pitchFamily="2" charset="0"/>
                        </a:rPr>
                        <a:t>% pe rând</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a:txBody>
                    <a:bodyPr/>
                    <a:lstStyle/>
                    <a:p>
                      <a:pPr algn="ctr" fontAlgn="ctr"/>
                      <a:r>
                        <a:rPr lang="en-US" sz="1200" b="1" i="0" u="none" strike="noStrike">
                          <a:solidFill>
                            <a:srgbClr val="000000"/>
                          </a:solidFill>
                          <a:effectLst/>
                          <a:latin typeface="Athelas" panose="02000503000000020003" pitchFamily="2" charset="0"/>
                        </a:rPr>
                        <a:t>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err="1">
                          <a:solidFill>
                            <a:srgbClr val="000000"/>
                          </a:solidFill>
                          <a:effectLst/>
                          <a:latin typeface="Athelas" panose="02000503000000020003" pitchFamily="2" charset="0"/>
                        </a:rPr>
                        <a:t>Foarte</a:t>
                      </a:r>
                      <a:r>
                        <a:rPr lang="en-US" sz="1200" b="1" i="0" u="none" strike="noStrike" dirty="0">
                          <a:solidFill>
                            <a:srgbClr val="000000"/>
                          </a:solidFill>
                          <a:effectLst/>
                          <a:latin typeface="Athelas" panose="02000503000000020003" pitchFamily="2" charset="0"/>
                        </a:rPr>
                        <a:t> </a:t>
                      </a:r>
                      <a:r>
                        <a:rPr lang="en-US" sz="1200" b="1" i="0" u="none" strike="noStrike" dirty="0" err="1">
                          <a:solidFill>
                            <a:srgbClr val="000000"/>
                          </a:solidFill>
                          <a:effectLst/>
                          <a:latin typeface="Athelas" panose="02000503000000020003" pitchFamily="2" charset="0"/>
                        </a:rPr>
                        <a:t>suficiente</a:t>
                      </a:r>
                      <a:endParaRPr lang="en-US" sz="1200" b="1" i="0" u="none" strike="noStrike" dirty="0">
                        <a:solidFill>
                          <a:srgbClr val="000000"/>
                        </a:solidFill>
                        <a:effectLst/>
                        <a:latin typeface="Athelas" panose="02000503000000020003" pitchFamily="2" charset="0"/>
                      </a:endParaRP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Mai degrabă suficiente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Mai degrabă puține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Foarte puține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Nu știu / Fără răspuns</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881104221"/>
                  </a:ext>
                </a:extLst>
              </a:tr>
              <a:tr h="0">
                <a:tc gridSpan="2">
                  <a:txBody>
                    <a:bodyPr/>
                    <a:lstStyle/>
                    <a:p>
                      <a:pPr algn="ctr" fontAlgn="b"/>
                      <a:r>
                        <a:rPr lang="en-US" sz="1200" b="1" i="0" u="none" strike="noStrike">
                          <a:solidFill>
                            <a:srgbClr val="000000"/>
                          </a:solidFill>
                          <a:effectLst/>
                          <a:latin typeface="Athelas" panose="02000503000000020003" pitchFamily="2" charset="0"/>
                        </a:rPr>
                        <a:t>Total</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1200" b="1" i="0" u="none" strike="noStrike">
                          <a:solidFill>
                            <a:srgbClr val="000000"/>
                          </a:solidFill>
                          <a:effectLst/>
                          <a:latin typeface="Athelas" panose="02000503000000020003" pitchFamily="2" charset="0"/>
                        </a:rPr>
                        <a:t>248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41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25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3802895151"/>
                  </a:ext>
                </a:extLst>
              </a:tr>
              <a:tr h="0">
                <a:tc rowSpan="2">
                  <a:txBody>
                    <a:bodyPr/>
                    <a:lstStyle/>
                    <a:p>
                      <a:pPr algn="ctr" fontAlgn="ctr"/>
                      <a:r>
                        <a:rPr lang="en-US" sz="1200" b="0" i="0" u="none" strike="noStrike">
                          <a:solidFill>
                            <a:srgbClr val="000000"/>
                          </a:solidFill>
                          <a:effectLst/>
                          <a:latin typeface="Athelas" panose="02000503000000020003" pitchFamily="2" charset="0"/>
                        </a:rPr>
                        <a:t>Gen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Femeie</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234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tc>
                  <a:txBody>
                    <a:bodyPr/>
                    <a:lstStyle/>
                    <a:p>
                      <a:pPr algn="ctr" fontAlgn="ctr"/>
                      <a:r>
                        <a:rPr lang="en-US" sz="1200" b="0" i="0" u="none" strike="noStrike" dirty="0">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1200" b="0"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9EBB1"/>
                    </a:solid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E"/>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DF5"/>
                    </a:solidFill>
                  </a:tcPr>
                </a:tc>
                <a:extLst>
                  <a:ext uri="{0D108BD9-81ED-4DB2-BD59-A6C34878D82A}">
                    <a16:rowId xmlns:a16="http://schemas.microsoft.com/office/drawing/2014/main" xmlns="" val="111266673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Bărbat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54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0E59A"/>
                    </a:solid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0F4D4"/>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0FCF1"/>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0F8E3"/>
                    </a:solidFill>
                  </a:tcPr>
                </a:tc>
                <a:extLst>
                  <a:ext uri="{0D108BD9-81ED-4DB2-BD59-A6C34878D82A}">
                    <a16:rowId xmlns:a16="http://schemas.microsoft.com/office/drawing/2014/main" xmlns="" val="1121594041"/>
                  </a:ext>
                </a:extLst>
              </a:tr>
              <a:tr h="0">
                <a:tc rowSpan="3">
                  <a:txBody>
                    <a:bodyPr/>
                    <a:lstStyle/>
                    <a:p>
                      <a:pPr algn="ctr" fontAlgn="ctr"/>
                      <a:r>
                        <a:rPr lang="en-US" sz="1200" b="0" i="0" u="none" strike="noStrike">
                          <a:solidFill>
                            <a:srgbClr val="000000"/>
                          </a:solidFill>
                          <a:effectLst/>
                          <a:latin typeface="Athelas" panose="02000503000000020003" pitchFamily="2" charset="0"/>
                        </a:rPr>
                        <a:t>Vârstă</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18-35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0F0"/>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1200" b="0" i="0" u="none" strike="noStrike" dirty="0">
                          <a:solidFill>
                            <a:srgbClr val="000000"/>
                          </a:solidFill>
                          <a:effectLst/>
                          <a:latin typeface="Athelas" panose="02000503000000020003" pitchFamily="2" charset="0"/>
                        </a:rPr>
                        <a:t>37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0E0E0"/>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03625335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36-55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1200" b="0" i="0" u="none" strike="noStrike" dirty="0">
                          <a:solidFill>
                            <a:srgbClr val="000000"/>
                          </a:solidFill>
                          <a:effectLst/>
                          <a:latin typeface="Athelas" panose="02000503000000020003" pitchFamily="2" charset="0"/>
                        </a:rPr>
                        <a:t>18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E3E3"/>
                    </a:solidFill>
                  </a:tcPr>
                </a:tc>
                <a:tc>
                  <a:txBody>
                    <a:bodyPr/>
                    <a:lstStyle/>
                    <a:p>
                      <a:pPr algn="ctr" fontAlgn="ctr"/>
                      <a:r>
                        <a:rPr lang="en-US" sz="1200" b="0" i="0" u="none" strike="noStrike">
                          <a:solidFill>
                            <a:srgbClr val="000000"/>
                          </a:solidFill>
                          <a:effectLst/>
                          <a:latin typeface="Athelas" panose="02000503000000020003" pitchFamily="2" charset="0"/>
                        </a:rPr>
                        <a:t>43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1200" b="0" i="0" u="none" strike="noStrike">
                          <a:solidFill>
                            <a:srgbClr val="000000"/>
                          </a:solidFill>
                          <a:effectLst/>
                          <a:latin typeface="Athelas" panose="02000503000000020003" pitchFamily="2" charset="0"/>
                        </a:rPr>
                        <a:t>27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extLst>
                  <a:ext uri="{0D108BD9-81ED-4DB2-BD59-A6C34878D82A}">
                    <a16:rowId xmlns:a16="http://schemas.microsoft.com/office/drawing/2014/main" xmlns="" val="142473804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Peste 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1200" b="0" i="0" u="none" strike="noStrike">
                          <a:solidFill>
                            <a:srgbClr val="000000"/>
                          </a:solidFill>
                          <a:effectLst/>
                          <a:latin typeface="Athelas" panose="02000503000000020003" pitchFamily="2" charset="0"/>
                        </a:rPr>
                        <a:t>25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5F5F5"/>
                    </a:solidFill>
                  </a:tcPr>
                </a:tc>
                <a:extLst>
                  <a:ext uri="{0D108BD9-81ED-4DB2-BD59-A6C34878D82A}">
                    <a16:rowId xmlns:a16="http://schemas.microsoft.com/office/drawing/2014/main" xmlns="" val="1885726217"/>
                  </a:ext>
                </a:extLst>
              </a:tr>
              <a:tr h="0">
                <a:tc rowSpan="4">
                  <a:txBody>
                    <a:bodyPr/>
                    <a:lstStyle/>
                    <a:p>
                      <a:pPr algn="ctr" fontAlgn="ctr"/>
                      <a:r>
                        <a:rPr lang="en-US" sz="1200" b="0" i="0" u="none" strike="noStrike">
                          <a:solidFill>
                            <a:srgbClr val="000000"/>
                          </a:solidFill>
                          <a:effectLst/>
                          <a:latin typeface="Athelas" panose="02000503000000020003" pitchFamily="2" charset="0"/>
                        </a:rPr>
                        <a:t>Ocupație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Bibliotecar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199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DF5"/>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F5D8"/>
                    </a:solidFill>
                  </a:tcPr>
                </a:tc>
                <a:tc>
                  <a:txBody>
                    <a:bodyPr/>
                    <a:lstStyle/>
                    <a:p>
                      <a:pPr algn="ctr" fontAlgn="ctr"/>
                      <a:r>
                        <a:rPr lang="en-US" sz="1200" b="0" i="0" u="none" strike="noStrike" dirty="0">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EEDB6"/>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9"/>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extLst>
                  <a:ext uri="{0D108BD9-81ED-4DB2-BD59-A6C34878D82A}">
                    <a16:rowId xmlns:a16="http://schemas.microsoft.com/office/drawing/2014/main" xmlns="" val="59549399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Editor / Traducător / Distribuitor / Scriitor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B"/>
                    </a:solidFill>
                  </a:tcPr>
                </a:tc>
                <a:tc>
                  <a:txBody>
                    <a:bodyPr/>
                    <a:lstStyle/>
                    <a:p>
                      <a:pPr algn="ctr" fontAlgn="ctr"/>
                      <a:r>
                        <a:rPr lang="en-US" sz="1200" b="0" i="0" u="none" strike="noStrike">
                          <a:solidFill>
                            <a:srgbClr val="000000"/>
                          </a:solidFill>
                          <a:effectLst/>
                          <a:latin typeface="Athelas" panose="02000503000000020003" pitchFamily="2" charset="0"/>
                        </a:rPr>
                        <a:t>37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3EEBA"/>
                    </a:solidFill>
                  </a:tcPr>
                </a:tc>
                <a:tc>
                  <a:txBody>
                    <a:bodyPr/>
                    <a:lstStyle/>
                    <a:p>
                      <a:pPr algn="ctr" fontAlgn="ctr"/>
                      <a:r>
                        <a:rPr lang="en-US" sz="1200" b="0"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8EBB0"/>
                    </a:solidFill>
                  </a:tcPr>
                </a:tc>
                <a:tc>
                  <a:txBody>
                    <a:bodyPr/>
                    <a:lstStyle/>
                    <a:p>
                      <a:pPr algn="ctr" fontAlgn="ctr"/>
                      <a:r>
                        <a:rPr lang="en-US" sz="1200" b="0" i="0" u="none" strike="noStrike" dirty="0">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FFCF1"/>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FAEC"/>
                    </a:solidFill>
                  </a:tcPr>
                </a:tc>
                <a:extLst>
                  <a:ext uri="{0D108BD9-81ED-4DB2-BD59-A6C34878D82A}">
                    <a16:rowId xmlns:a16="http://schemas.microsoft.com/office/drawing/2014/main" xmlns="" val="232629860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Cadru didactic</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CF3"/>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1200" b="0" i="0" u="none" strike="noStrike">
                          <a:solidFill>
                            <a:srgbClr val="000000"/>
                          </a:solidFill>
                          <a:effectLst/>
                          <a:latin typeface="Athelas" panose="02000503000000020003" pitchFamily="2" charset="0"/>
                        </a:rPr>
                        <a:t>60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FBED"/>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CF3"/>
                    </a:solidFill>
                  </a:tcPr>
                </a:tc>
                <a:extLst>
                  <a:ext uri="{0D108BD9-81ED-4DB2-BD59-A6C34878D82A}">
                    <a16:rowId xmlns:a16="http://schemas.microsoft.com/office/drawing/2014/main" xmlns="" val="190663608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Alta</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FAEB"/>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FAEB"/>
                    </a:solidFill>
                  </a:tcPr>
                </a:tc>
                <a:tc>
                  <a:txBody>
                    <a:bodyPr/>
                    <a:lstStyle/>
                    <a:p>
                      <a:pPr algn="ctr" fontAlgn="ctr"/>
                      <a:r>
                        <a:rPr lang="en-US" sz="1200" b="0" i="0" u="none" strike="noStrike">
                          <a:solidFill>
                            <a:srgbClr val="000000"/>
                          </a:solidFill>
                          <a:effectLst/>
                          <a:latin typeface="Athelas" panose="02000503000000020003" pitchFamily="2" charset="0"/>
                        </a:rPr>
                        <a:t>44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4EAAC"/>
                    </a:solidFill>
                  </a:tcPr>
                </a:tc>
                <a:tc>
                  <a:txBody>
                    <a:bodyPr/>
                    <a:lstStyle/>
                    <a:p>
                      <a:pPr algn="ctr" fontAlgn="ctr"/>
                      <a:r>
                        <a:rPr lang="en-US" sz="1200" b="0" i="0" u="none" strike="noStrike" dirty="0">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2F5D6"/>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9FAEB"/>
                    </a:solidFill>
                  </a:tcPr>
                </a:tc>
                <a:extLst>
                  <a:ext uri="{0D108BD9-81ED-4DB2-BD59-A6C34878D82A}">
                    <a16:rowId xmlns:a16="http://schemas.microsoft.com/office/drawing/2014/main" xmlns="" val="3790458932"/>
                  </a:ext>
                </a:extLst>
              </a:tr>
              <a:tr h="0">
                <a:tc rowSpan="4">
                  <a:txBody>
                    <a:bodyPr/>
                    <a:lstStyle/>
                    <a:p>
                      <a:pPr algn="ctr" fontAlgn="ctr"/>
                      <a:r>
                        <a:rPr lang="en-US" sz="1200" b="0" i="0" u="none" strike="noStrike">
                          <a:solidFill>
                            <a:srgbClr val="000000"/>
                          </a:solidFill>
                          <a:effectLst/>
                          <a:latin typeface="Athelas" panose="02000503000000020003" pitchFamily="2" charset="0"/>
                        </a:rPr>
                        <a:t>Sectorul instituției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De stat - biblioteci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200" b="0"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1200" b="0" i="0" u="none" strike="noStrike">
                          <a:solidFill>
                            <a:srgbClr val="000000"/>
                          </a:solidFill>
                          <a:effectLst/>
                          <a:latin typeface="Athelas" panose="02000503000000020003" pitchFamily="2" charset="0"/>
                        </a:rPr>
                        <a:t>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352928100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primar/mediu</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1200" b="0" i="0" u="none" strike="noStrike" dirty="0">
                          <a:solidFill>
                            <a:srgbClr val="000000"/>
                          </a:solidFill>
                          <a:effectLst/>
                          <a:latin typeface="Athelas" panose="02000503000000020003" pitchFamily="2" charset="0"/>
                        </a:rPr>
                        <a:t>44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BBBB"/>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1F1"/>
                    </a:solidFill>
                  </a:tcPr>
                </a:tc>
                <a:extLst>
                  <a:ext uri="{0D108BD9-81ED-4DB2-BD59-A6C34878D82A}">
                    <a16:rowId xmlns:a16="http://schemas.microsoft.com/office/drawing/2014/main" xmlns="" val="2997752755"/>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superior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1F1"/>
                    </a:solidFill>
                  </a:tcPr>
                </a:tc>
                <a:tc>
                  <a:txBody>
                    <a:bodyPr/>
                    <a:lstStyle/>
                    <a:p>
                      <a:pPr algn="ctr" fontAlgn="ctr"/>
                      <a:r>
                        <a:rPr lang="en-US" sz="1200" b="0" i="0" u="none" strike="noStrike">
                          <a:solidFill>
                            <a:srgbClr val="000000"/>
                          </a:solidFill>
                          <a:effectLst/>
                          <a:latin typeface="Athelas" panose="02000503000000020003" pitchFamily="2" charset="0"/>
                        </a:rPr>
                        <a:t>57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1200" b="0" i="0" u="none" strike="noStrike" dirty="0">
                          <a:solidFill>
                            <a:srgbClr val="000000"/>
                          </a:solidFill>
                          <a:effectLst/>
                          <a:latin typeface="Athelas" panose="02000503000000020003" pitchFamily="2" charset="0"/>
                        </a:rPr>
                        <a:t>24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DADA"/>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extLst>
                  <a:ext uri="{0D108BD9-81ED-4DB2-BD59-A6C34878D82A}">
                    <a16:rowId xmlns:a16="http://schemas.microsoft.com/office/drawing/2014/main" xmlns="" val="247261575"/>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Privat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1200" b="0" i="0" u="none" strike="noStrike" dirty="0">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1200" b="0" i="0" u="none" strike="noStrike" dirty="0">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8E8E8"/>
                    </a:solidFill>
                  </a:tcPr>
                </a:tc>
                <a:extLst>
                  <a:ext uri="{0D108BD9-81ED-4DB2-BD59-A6C34878D82A}">
                    <a16:rowId xmlns:a16="http://schemas.microsoft.com/office/drawing/2014/main" xmlns="" val="2525328780"/>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poziția actuală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74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DF5"/>
                    </a:solidFill>
                  </a:tcPr>
                </a:tc>
                <a:tc>
                  <a:txBody>
                    <a:bodyPr/>
                    <a:lstStyle/>
                    <a:p>
                      <a:pPr algn="ctr" fontAlgn="ctr"/>
                      <a:r>
                        <a:rPr lang="en-US" sz="1200" b="0" i="0" u="none" strike="noStrike">
                          <a:solidFill>
                            <a:srgbClr val="000000"/>
                          </a:solidFill>
                          <a:effectLst/>
                          <a:latin typeface="Athelas" panose="02000503000000020003" pitchFamily="2" charset="0"/>
                        </a:rPr>
                        <a:t>27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F2CD"/>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7EFBD"/>
                    </a:solid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F3CF"/>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CF3"/>
                    </a:solidFill>
                  </a:tcPr>
                </a:tc>
                <a:extLst>
                  <a:ext uri="{0D108BD9-81ED-4DB2-BD59-A6C34878D82A}">
                    <a16:rowId xmlns:a16="http://schemas.microsoft.com/office/drawing/2014/main" xmlns="" val="4285634808"/>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A"/>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F9E5"/>
                    </a:solidFill>
                  </a:tcPr>
                </a:tc>
                <a:tc>
                  <a:txBody>
                    <a:bodyPr/>
                    <a:lstStyle/>
                    <a:p>
                      <a:pPr algn="ctr" fontAlgn="ctr"/>
                      <a:r>
                        <a:rPr lang="en-US" sz="1200" b="0"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1E9A9"/>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F2CA"/>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FBEF"/>
                    </a:solidFill>
                  </a:tcPr>
                </a:tc>
                <a:extLst>
                  <a:ext uri="{0D108BD9-81ED-4DB2-BD59-A6C34878D82A}">
                    <a16:rowId xmlns:a16="http://schemas.microsoft.com/office/drawing/2014/main" xmlns="" val="413470521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DF4"/>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FEDB6"/>
                    </a:solidFill>
                  </a:tcPr>
                </a:tc>
                <a:tc>
                  <a:txBody>
                    <a:bodyPr/>
                    <a:lstStyle/>
                    <a:p>
                      <a:pPr algn="ctr" fontAlgn="ctr"/>
                      <a:r>
                        <a:rPr lang="en-US" sz="1200" b="0" i="0" u="none" strike="noStrike">
                          <a:solidFill>
                            <a:srgbClr val="000000"/>
                          </a:solidFill>
                          <a:effectLst/>
                          <a:latin typeface="Athelas" panose="02000503000000020003" pitchFamily="2" charset="0"/>
                        </a:rPr>
                        <a:t>16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F8E1"/>
                    </a:solidFill>
                  </a:tcPr>
                </a:tc>
                <a:tc>
                  <a:txBody>
                    <a:bodyPr/>
                    <a:lstStyle/>
                    <a:p>
                      <a:pPr algn="ctr" fontAlgn="ctr"/>
                      <a:r>
                        <a:rPr lang="en-US" sz="1200" b="0" i="0" u="none" strike="noStrike" dirty="0">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EF8"/>
                    </a:solidFill>
                  </a:tcPr>
                </a:tc>
                <a:extLst>
                  <a:ext uri="{0D108BD9-81ED-4DB2-BD59-A6C34878D82A}">
                    <a16:rowId xmlns:a16="http://schemas.microsoft.com/office/drawing/2014/main" xmlns="" val="67952857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DF7"/>
                    </a:solidFill>
                  </a:tcPr>
                </a:tc>
                <a:tc>
                  <a:txBody>
                    <a:bodyPr/>
                    <a:lstStyle/>
                    <a:p>
                      <a:pPr algn="ctr" fontAlgn="ctr"/>
                      <a:r>
                        <a:rPr lang="en-US" sz="1200" b="0" i="0" u="none" strike="noStrike">
                          <a:solidFill>
                            <a:srgbClr val="000000"/>
                          </a:solidFill>
                          <a:effectLst/>
                          <a:latin typeface="Athelas" panose="02000503000000020003" pitchFamily="2" charset="0"/>
                        </a:rPr>
                        <a:t>14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F9E5"/>
                    </a:solidFill>
                  </a:tcPr>
                </a:tc>
                <a:tc>
                  <a:txBody>
                    <a:bodyPr/>
                    <a:lstStyle/>
                    <a:p>
                      <a:pPr algn="ctr" fontAlgn="ctr"/>
                      <a:r>
                        <a:rPr lang="en-US" sz="1200" b="0" i="0" u="none" strike="noStrike">
                          <a:solidFill>
                            <a:srgbClr val="000000"/>
                          </a:solidFill>
                          <a:effectLst/>
                          <a:latin typeface="Athelas" panose="02000503000000020003" pitchFamily="2" charset="0"/>
                        </a:rPr>
                        <a:t>50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8E7A1"/>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F5D7"/>
                    </a:solidFill>
                  </a:tcPr>
                </a:tc>
                <a:tc>
                  <a:txBody>
                    <a:bodyPr/>
                    <a:lstStyle/>
                    <a:p>
                      <a:pPr algn="ctr" fontAlgn="ctr"/>
                      <a:r>
                        <a:rPr lang="en-US" sz="1200" b="0" i="0" u="none" strike="noStrike" dirty="0">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FBEE"/>
                    </a:solidFill>
                  </a:tcPr>
                </a:tc>
                <a:extLst>
                  <a:ext uri="{0D108BD9-81ED-4DB2-BD59-A6C34878D82A}">
                    <a16:rowId xmlns:a16="http://schemas.microsoft.com/office/drawing/2014/main" xmlns="" val="1871851538"/>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7FDF8"/>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4F5D8"/>
                    </a:solidFill>
                  </a:tcPr>
                </a:tc>
                <a:tc>
                  <a:txBody>
                    <a:bodyPr/>
                    <a:lstStyle/>
                    <a:p>
                      <a:pPr algn="ctr" fontAlgn="ctr"/>
                      <a:r>
                        <a:rPr lang="en-US" sz="1200" b="0" i="0" u="none" strike="noStrike">
                          <a:solidFill>
                            <a:srgbClr val="000000"/>
                          </a:solidFill>
                          <a:effectLst/>
                          <a:latin typeface="Athelas" panose="02000503000000020003" pitchFamily="2" charset="0"/>
                        </a:rPr>
                        <a:t>40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EECB5"/>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BEFC1"/>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EFC"/>
                    </a:solidFill>
                  </a:tcPr>
                </a:tc>
                <a:extLst>
                  <a:ext uri="{0D108BD9-81ED-4DB2-BD59-A6C34878D82A}">
                    <a16:rowId xmlns:a16="http://schemas.microsoft.com/office/drawing/2014/main" xmlns="" val="3589488434"/>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domeniul industriei cărții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55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1200" b="0" i="0" u="none" strike="noStrike">
                          <a:solidFill>
                            <a:srgbClr val="000000"/>
                          </a:solidFill>
                          <a:effectLst/>
                          <a:latin typeface="Athelas" panose="02000503000000020003" pitchFamily="2" charset="0"/>
                        </a:rPr>
                        <a:t>25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DCDCD"/>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extLst>
                  <a:ext uri="{0D108BD9-81ED-4DB2-BD59-A6C34878D82A}">
                    <a16:rowId xmlns:a16="http://schemas.microsoft.com/office/drawing/2014/main" xmlns="" val="2704695048"/>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1200" b="0" i="0" u="none" strike="noStrike">
                          <a:solidFill>
                            <a:srgbClr val="000000"/>
                          </a:solidFill>
                          <a:effectLst/>
                          <a:latin typeface="Athelas" panose="02000503000000020003" pitchFamily="2" charset="0"/>
                        </a:rPr>
                        <a:t>47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B6B6"/>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1200" b="0" i="0" u="none" strike="noStrike" dirty="0">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extLst>
                  <a:ext uri="{0D108BD9-81ED-4DB2-BD59-A6C34878D82A}">
                    <a16:rowId xmlns:a16="http://schemas.microsoft.com/office/drawing/2014/main" xmlns="" val="3688672598"/>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1200" b="0" i="0" u="none" strike="noStrike">
                          <a:solidFill>
                            <a:srgbClr val="000000"/>
                          </a:solidFill>
                          <a:effectLst/>
                          <a:latin typeface="Athelas" panose="02000503000000020003" pitchFamily="2" charset="0"/>
                        </a:rPr>
                        <a:t>28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1200" b="0"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1200" b="0"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EBEB"/>
                    </a:solidFill>
                  </a:tcPr>
                </a:tc>
                <a:tc>
                  <a:txBody>
                    <a:bodyPr/>
                    <a:lstStyle/>
                    <a:p>
                      <a:pPr algn="ctr" fontAlgn="ctr"/>
                      <a:r>
                        <a:rPr lang="en-US" sz="1200" b="0" i="0" u="none" strike="noStrike" dirty="0">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225938370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1200" b="0" i="0" u="none" strike="noStrike">
                          <a:solidFill>
                            <a:srgbClr val="000000"/>
                          </a:solidFill>
                          <a:effectLst/>
                          <a:latin typeface="Athelas" panose="02000503000000020003" pitchFamily="2" charset="0"/>
                        </a:rPr>
                        <a:t>43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200" b="0" i="0" u="none" strike="noStrike" dirty="0">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32842689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1200" b="0" i="0" u="none" strike="noStrike">
                          <a:solidFill>
                            <a:srgbClr val="000000"/>
                          </a:solidFill>
                          <a:effectLst/>
                          <a:latin typeface="Athelas" panose="02000503000000020003" pitchFamily="2" charset="0"/>
                        </a:rPr>
                        <a:t>25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1200" b="0" i="0" u="none" strike="noStrike">
                          <a:solidFill>
                            <a:srgbClr val="000000"/>
                          </a:solidFill>
                          <a:effectLst/>
                          <a:latin typeface="Athelas" panose="02000503000000020003" pitchFamily="2" charset="0"/>
                        </a:rPr>
                        <a:t>32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DCDCD"/>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3380172048"/>
                  </a:ext>
                </a:extLst>
              </a:tr>
            </a:tbl>
          </a:graphicData>
        </a:graphic>
      </p:graphicFrame>
    </p:spTree>
    <p:extLst>
      <p:ext uri="{BB962C8B-B14F-4D97-AF65-F5344CB8AC3E}">
        <p14:creationId xmlns:p14="http://schemas.microsoft.com/office/powerpoint/2010/main" val="36285483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fr-FR" sz="1800" b="1" dirty="0">
                <a:solidFill>
                  <a:schemeClr val="tx1"/>
                </a:solidFill>
                <a:latin typeface="Athelas" panose="02000503000000020003" pitchFamily="2" charset="0"/>
                <a:ea typeface="Exo" charset="0"/>
                <a:cs typeface="Exo" charset="0"/>
              </a:rPr>
              <a:t>Q</a:t>
            </a:r>
            <a:r>
              <a:rPr lang="ro-RO" sz="1800" b="1" dirty="0">
                <a:solidFill>
                  <a:schemeClr val="tx1"/>
                </a:solidFill>
                <a:latin typeface="Athelas" panose="02000503000000020003" pitchFamily="2" charset="0"/>
                <a:ea typeface="Exo" charset="0"/>
                <a:cs typeface="Exo" charset="0"/>
              </a:rPr>
              <a:t>2</a:t>
            </a:r>
            <a:r>
              <a:rPr lang="fr-FR" sz="1800" b="1" dirty="0">
                <a:solidFill>
                  <a:schemeClr val="tx1"/>
                </a:solidFill>
                <a:latin typeface="Athelas" panose="02000503000000020003" pitchFamily="2" charset="0"/>
                <a:ea typeface="Exo" charset="0"/>
                <a:cs typeface="Exo" charset="0"/>
              </a:rPr>
              <a:t>6. </a:t>
            </a:r>
            <a:r>
              <a:rPr lang="ro-RO" sz="1800" b="1" dirty="0">
                <a:solidFill>
                  <a:schemeClr val="tx1"/>
                </a:solidFill>
                <a:latin typeface="Athelas" panose="02000503000000020003" pitchFamily="2" charset="0"/>
              </a:rPr>
              <a:t>În opinia dvs., </a:t>
            </a:r>
            <a:r>
              <a:rPr lang="ro-RO" sz="1800" b="1" u="sng" dirty="0">
                <a:solidFill>
                  <a:schemeClr val="tx1"/>
                </a:solidFill>
                <a:latin typeface="Athelas" panose="02000503000000020003" pitchFamily="2" charset="0"/>
              </a:rPr>
              <a:t>resursele financiare </a:t>
            </a:r>
            <a:r>
              <a:rPr lang="ro-RO" sz="1800" b="1" dirty="0">
                <a:solidFill>
                  <a:schemeClr val="tx1"/>
                </a:solidFill>
                <a:latin typeface="Athelas" panose="02000503000000020003" pitchFamily="2" charset="0"/>
              </a:rPr>
              <a:t>(buget, finanțare, etc.) în domeniul industriei cărții și lecturii publice sunt...(selectați un răspuns),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p>
        </p:txBody>
      </p:sp>
      <p:pic>
        <p:nvPicPr>
          <p:cNvPr id="2" name="Picture 1">
            <a:extLst>
              <a:ext uri="{FF2B5EF4-FFF2-40B4-BE49-F238E27FC236}">
                <a16:creationId xmlns:a16="http://schemas.microsoft.com/office/drawing/2014/main" xmlns="" id="{275E348F-FC92-0417-906F-0F9FEB7AE710}"/>
              </a:ext>
            </a:extLst>
          </p:cNvPr>
          <p:cNvPicPr>
            <a:picLocks noChangeAspect="1"/>
          </p:cNvPicPr>
          <p:nvPr/>
        </p:nvPicPr>
        <p:blipFill>
          <a:blip r:embed="rId3"/>
          <a:srcRect t="18426" r="30668" b="19920"/>
          <a:stretch/>
        </p:blipFill>
        <p:spPr>
          <a:xfrm>
            <a:off x="304802" y="2239009"/>
            <a:ext cx="5791198" cy="3062462"/>
          </a:xfrm>
          <a:prstGeom prst="rect">
            <a:avLst/>
          </a:prstGeom>
        </p:spPr>
      </p:pic>
      <p:sp>
        <p:nvSpPr>
          <p:cNvPr id="3" name="TextBox 2">
            <a:extLst>
              <a:ext uri="{FF2B5EF4-FFF2-40B4-BE49-F238E27FC236}">
                <a16:creationId xmlns:a16="http://schemas.microsoft.com/office/drawing/2014/main" xmlns="" id="{194F7525-A904-C7DF-0C1A-5401E3157608}"/>
              </a:ext>
            </a:extLst>
          </p:cNvPr>
          <p:cNvSpPr txBox="1"/>
          <p:nvPr/>
        </p:nvSpPr>
        <p:spPr>
          <a:xfrm>
            <a:off x="7873179" y="2862299"/>
            <a:ext cx="3480621" cy="2308324"/>
          </a:xfrm>
          <a:prstGeom prst="rect">
            <a:avLst/>
          </a:prstGeom>
          <a:noFill/>
        </p:spPr>
        <p:txBody>
          <a:bodyPr wrap="square" rtlCol="0">
            <a:spAutoFit/>
          </a:bodyPr>
          <a:lstStyle/>
          <a:p>
            <a:pPr algn="just"/>
            <a:r>
              <a:rPr lang="ro-RO" sz="1600" dirty="0">
                <a:latin typeface="Athelas" panose="02000503000000020003" pitchFamily="2" charset="0"/>
              </a:rPr>
              <a:t>13% dintre respondenți consideră că resursele financiare în domeniul industriei cărții sunt, în general, suficiente.</a:t>
            </a:r>
          </a:p>
          <a:p>
            <a:pPr algn="just"/>
            <a:endParaRPr lang="ro-RO" sz="1600" dirty="0">
              <a:latin typeface="Athelas" panose="02000503000000020003" pitchFamily="2" charset="0"/>
            </a:endParaRPr>
          </a:p>
          <a:p>
            <a:pPr algn="just"/>
            <a:r>
              <a:rPr lang="ro-RO" sz="1600" dirty="0">
                <a:latin typeface="Athelas" panose="02000503000000020003" pitchFamily="2" charset="0"/>
              </a:rPr>
              <a:t>Totuși, majoritatea respondenților  (85%) consideră că resursele financiare sunt mai degrabă puține sau foarte puține.</a:t>
            </a:r>
          </a:p>
        </p:txBody>
      </p:sp>
    </p:spTree>
    <p:extLst>
      <p:ext uri="{BB962C8B-B14F-4D97-AF65-F5344CB8AC3E}">
        <p14:creationId xmlns:p14="http://schemas.microsoft.com/office/powerpoint/2010/main" val="32007837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fr-FR" sz="1800" b="1" dirty="0">
                <a:solidFill>
                  <a:schemeClr val="tx1"/>
                </a:solidFill>
                <a:latin typeface="Athelas" panose="02000503000000020003" pitchFamily="2" charset="0"/>
                <a:ea typeface="Exo" charset="0"/>
                <a:cs typeface="Exo" charset="0"/>
              </a:rPr>
              <a:t>Q</a:t>
            </a:r>
            <a:r>
              <a:rPr lang="ro-RO" sz="1800" b="1" dirty="0">
                <a:solidFill>
                  <a:schemeClr val="tx1"/>
                </a:solidFill>
                <a:latin typeface="Athelas" panose="02000503000000020003" pitchFamily="2" charset="0"/>
                <a:ea typeface="Exo" charset="0"/>
                <a:cs typeface="Exo" charset="0"/>
              </a:rPr>
              <a:t>2</a:t>
            </a:r>
            <a:r>
              <a:rPr lang="fr-FR" sz="1800" b="1" dirty="0">
                <a:solidFill>
                  <a:schemeClr val="tx1"/>
                </a:solidFill>
                <a:latin typeface="Athelas" panose="02000503000000020003" pitchFamily="2" charset="0"/>
                <a:ea typeface="Exo" charset="0"/>
                <a:cs typeface="Exo" charset="0"/>
              </a:rPr>
              <a:t>6. </a:t>
            </a:r>
            <a:r>
              <a:rPr lang="ro-RO" sz="1800" b="1" dirty="0">
                <a:solidFill>
                  <a:schemeClr val="tx1"/>
                </a:solidFill>
                <a:latin typeface="Athelas" panose="02000503000000020003" pitchFamily="2" charset="0"/>
              </a:rPr>
              <a:t>În opinia dvs., </a:t>
            </a:r>
            <a:r>
              <a:rPr lang="ro-RO" sz="1800" b="1" u="sng" dirty="0">
                <a:solidFill>
                  <a:schemeClr val="tx1"/>
                </a:solidFill>
                <a:latin typeface="Athelas" panose="02000503000000020003" pitchFamily="2" charset="0"/>
              </a:rPr>
              <a:t>resursele financiare </a:t>
            </a:r>
            <a:r>
              <a:rPr lang="ro-RO" sz="1800" b="1" dirty="0">
                <a:solidFill>
                  <a:schemeClr val="tx1"/>
                </a:solidFill>
                <a:latin typeface="Athelas" panose="02000503000000020003" pitchFamily="2" charset="0"/>
              </a:rPr>
              <a:t>(buget, finanțare, etc.) în domeniul industriei cărții și lecturii publice sunt...(selectați un răspuns),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3" name="Rectangle 2">
            <a:extLst>
              <a:ext uri="{FF2B5EF4-FFF2-40B4-BE49-F238E27FC236}">
                <a16:creationId xmlns:a16="http://schemas.microsoft.com/office/drawing/2014/main" xmlns="" id="{801B5379-DC99-0D32-FC3E-891C3B848E15}"/>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4" name="Table 3">
            <a:extLst>
              <a:ext uri="{FF2B5EF4-FFF2-40B4-BE49-F238E27FC236}">
                <a16:creationId xmlns:a16="http://schemas.microsoft.com/office/drawing/2014/main" xmlns="" id="{871D4D67-DC4D-95DA-3138-C4CE0625B9FF}"/>
              </a:ext>
            </a:extLst>
          </p:cNvPr>
          <p:cNvGraphicFramePr>
            <a:graphicFrameLocks noGrp="1"/>
          </p:cNvGraphicFramePr>
          <p:nvPr>
            <p:extLst>
              <p:ext uri="{D42A27DB-BD31-4B8C-83A1-F6EECF244321}">
                <p14:modId xmlns:p14="http://schemas.microsoft.com/office/powerpoint/2010/main" val="4136570785"/>
              </p:ext>
            </p:extLst>
          </p:nvPr>
        </p:nvGraphicFramePr>
        <p:xfrm>
          <a:off x="304802" y="1339825"/>
          <a:ext cx="11048998" cy="4860830"/>
        </p:xfrm>
        <a:graphic>
          <a:graphicData uri="http://schemas.openxmlformats.org/drawingml/2006/table">
            <a:tbl>
              <a:tblPr/>
              <a:tblGrid>
                <a:gridCol w="1168398">
                  <a:extLst>
                    <a:ext uri="{9D8B030D-6E8A-4147-A177-3AD203B41FA5}">
                      <a16:colId xmlns:a16="http://schemas.microsoft.com/office/drawing/2014/main" xmlns="" val="211034438"/>
                    </a:ext>
                  </a:extLst>
                </a:gridCol>
                <a:gridCol w="3088640">
                  <a:extLst>
                    <a:ext uri="{9D8B030D-6E8A-4147-A177-3AD203B41FA5}">
                      <a16:colId xmlns:a16="http://schemas.microsoft.com/office/drawing/2014/main" xmlns="" val="3530296266"/>
                    </a:ext>
                  </a:extLst>
                </a:gridCol>
                <a:gridCol w="426720">
                  <a:extLst>
                    <a:ext uri="{9D8B030D-6E8A-4147-A177-3AD203B41FA5}">
                      <a16:colId xmlns:a16="http://schemas.microsoft.com/office/drawing/2014/main" xmlns="" val="3762872490"/>
                    </a:ext>
                  </a:extLst>
                </a:gridCol>
                <a:gridCol w="1273048">
                  <a:extLst>
                    <a:ext uri="{9D8B030D-6E8A-4147-A177-3AD203B41FA5}">
                      <a16:colId xmlns:a16="http://schemas.microsoft.com/office/drawing/2014/main" xmlns="" val="593356383"/>
                    </a:ext>
                  </a:extLst>
                </a:gridCol>
                <a:gridCol w="1273048">
                  <a:extLst>
                    <a:ext uri="{9D8B030D-6E8A-4147-A177-3AD203B41FA5}">
                      <a16:colId xmlns:a16="http://schemas.microsoft.com/office/drawing/2014/main" xmlns="" val="168900787"/>
                    </a:ext>
                  </a:extLst>
                </a:gridCol>
                <a:gridCol w="1273048">
                  <a:extLst>
                    <a:ext uri="{9D8B030D-6E8A-4147-A177-3AD203B41FA5}">
                      <a16:colId xmlns:a16="http://schemas.microsoft.com/office/drawing/2014/main" xmlns="" val="2079078536"/>
                    </a:ext>
                  </a:extLst>
                </a:gridCol>
                <a:gridCol w="1273048">
                  <a:extLst>
                    <a:ext uri="{9D8B030D-6E8A-4147-A177-3AD203B41FA5}">
                      <a16:colId xmlns:a16="http://schemas.microsoft.com/office/drawing/2014/main" xmlns="" val="3320562119"/>
                    </a:ext>
                  </a:extLst>
                </a:gridCol>
                <a:gridCol w="1273048">
                  <a:extLst>
                    <a:ext uri="{9D8B030D-6E8A-4147-A177-3AD203B41FA5}">
                      <a16:colId xmlns:a16="http://schemas.microsoft.com/office/drawing/2014/main" xmlns="" val="2729901502"/>
                    </a:ext>
                  </a:extLst>
                </a:gridCol>
              </a:tblGrid>
              <a:tr h="0">
                <a:tc gridSpan="2">
                  <a:txBody>
                    <a:bodyPr/>
                    <a:lstStyle/>
                    <a:p>
                      <a:pPr algn="ctr" fontAlgn="ctr"/>
                      <a:r>
                        <a:rPr lang="en-US" sz="1200" b="1" i="0" u="none" strike="noStrike">
                          <a:solidFill>
                            <a:srgbClr val="000000"/>
                          </a:solidFill>
                          <a:effectLst/>
                          <a:latin typeface="Athelas" panose="02000503000000020003" pitchFamily="2" charset="0"/>
                        </a:rPr>
                        <a:t>% pe rând</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a:txBody>
                    <a:bodyPr/>
                    <a:lstStyle/>
                    <a:p>
                      <a:pPr algn="ctr" fontAlgn="ctr"/>
                      <a:r>
                        <a:rPr lang="en-US" sz="1200" b="1" i="0" u="none" strike="noStrike" dirty="0">
                          <a:solidFill>
                            <a:srgbClr val="000000"/>
                          </a:solidFill>
                          <a:effectLst/>
                          <a:latin typeface="Athelas" panose="02000503000000020003" pitchFamily="2" charset="0"/>
                        </a:rPr>
                        <a:t>N</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err="1">
                          <a:solidFill>
                            <a:srgbClr val="000000"/>
                          </a:solidFill>
                          <a:effectLst/>
                          <a:latin typeface="Athelas" panose="02000503000000020003" pitchFamily="2" charset="0"/>
                        </a:rPr>
                        <a:t>Foarte</a:t>
                      </a:r>
                      <a:r>
                        <a:rPr lang="en-US" sz="1200" b="1" i="0" u="none" strike="noStrike" dirty="0">
                          <a:solidFill>
                            <a:srgbClr val="000000"/>
                          </a:solidFill>
                          <a:effectLst/>
                          <a:latin typeface="Athelas" panose="02000503000000020003" pitchFamily="2" charset="0"/>
                        </a:rPr>
                        <a:t> </a:t>
                      </a:r>
                      <a:r>
                        <a:rPr lang="en-US" sz="1200" b="1" i="0" u="none" strike="noStrike" dirty="0" err="1">
                          <a:solidFill>
                            <a:srgbClr val="000000"/>
                          </a:solidFill>
                          <a:effectLst/>
                          <a:latin typeface="Athelas" panose="02000503000000020003" pitchFamily="2" charset="0"/>
                        </a:rPr>
                        <a:t>suficiente</a:t>
                      </a:r>
                      <a:endParaRPr lang="en-US" sz="1200" b="1" i="0" u="none" strike="noStrike" dirty="0">
                        <a:solidFill>
                          <a:srgbClr val="000000"/>
                        </a:solidFill>
                        <a:effectLst/>
                        <a:latin typeface="Athelas" panose="02000503000000020003" pitchFamily="2" charset="0"/>
                      </a:endParaRP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a:solidFill>
                            <a:srgbClr val="000000"/>
                          </a:solidFill>
                          <a:effectLst/>
                          <a:latin typeface="Athelas" panose="02000503000000020003" pitchFamily="2" charset="0"/>
                        </a:rPr>
                        <a:t>Mai </a:t>
                      </a:r>
                      <a:r>
                        <a:rPr lang="en-US" sz="1200" b="1" i="0" u="none" strike="noStrike" dirty="0" err="1">
                          <a:solidFill>
                            <a:srgbClr val="000000"/>
                          </a:solidFill>
                          <a:effectLst/>
                          <a:latin typeface="Athelas" panose="02000503000000020003" pitchFamily="2" charset="0"/>
                        </a:rPr>
                        <a:t>degrabă</a:t>
                      </a:r>
                      <a:r>
                        <a:rPr lang="en-US" sz="1200" b="1" i="0" u="none" strike="noStrike" dirty="0">
                          <a:solidFill>
                            <a:srgbClr val="000000"/>
                          </a:solidFill>
                          <a:effectLst/>
                          <a:latin typeface="Athelas" panose="02000503000000020003" pitchFamily="2" charset="0"/>
                        </a:rPr>
                        <a:t> </a:t>
                      </a:r>
                      <a:r>
                        <a:rPr lang="en-US" sz="1200" b="1" i="0" u="none" strike="noStrike" dirty="0" err="1">
                          <a:solidFill>
                            <a:srgbClr val="000000"/>
                          </a:solidFill>
                          <a:effectLst/>
                          <a:latin typeface="Athelas" panose="02000503000000020003" pitchFamily="2" charset="0"/>
                        </a:rPr>
                        <a:t>suficiente</a:t>
                      </a:r>
                      <a:endParaRPr lang="en-US" sz="1200" b="1" i="0" u="none" strike="noStrike" dirty="0">
                        <a:solidFill>
                          <a:srgbClr val="000000"/>
                        </a:solidFill>
                        <a:effectLst/>
                        <a:latin typeface="Athelas" panose="02000503000000020003" pitchFamily="2" charset="0"/>
                      </a:endParaRP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Mai degrabă puține</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Foarte puține</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Nu știu / Fără răspuns</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4283242155"/>
                  </a:ext>
                </a:extLst>
              </a:tr>
              <a:tr h="0">
                <a:tc gridSpan="2">
                  <a:txBody>
                    <a:bodyPr/>
                    <a:lstStyle/>
                    <a:p>
                      <a:pPr algn="ctr" fontAlgn="b"/>
                      <a:r>
                        <a:rPr lang="en-US" sz="1200" b="1" i="0" u="none" strike="noStrike">
                          <a:solidFill>
                            <a:srgbClr val="000000"/>
                          </a:solidFill>
                          <a:effectLst/>
                          <a:latin typeface="Athelas" panose="02000503000000020003" pitchFamily="2" charset="0"/>
                        </a:rPr>
                        <a:t>Total</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1200" b="1" i="0" u="none" strike="noStrike">
                          <a:solidFill>
                            <a:srgbClr val="000000"/>
                          </a:solidFill>
                          <a:effectLst/>
                          <a:latin typeface="Athelas" panose="02000503000000020003" pitchFamily="2" charset="0"/>
                        </a:rPr>
                        <a:t>248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10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43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42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3649507627"/>
                  </a:ext>
                </a:extLst>
              </a:tr>
              <a:tr h="0">
                <a:tc rowSpan="2">
                  <a:txBody>
                    <a:bodyPr/>
                    <a:lstStyle/>
                    <a:p>
                      <a:pPr algn="ctr" fontAlgn="ctr"/>
                      <a:r>
                        <a:rPr lang="en-US" sz="1200" b="0" i="0" u="none" strike="noStrike">
                          <a:solidFill>
                            <a:srgbClr val="000000"/>
                          </a:solidFill>
                          <a:effectLst/>
                          <a:latin typeface="Athelas" panose="02000503000000020003" pitchFamily="2" charset="0"/>
                        </a:rPr>
                        <a:t>Gen</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Femeie</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234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Athelas" panose="02000503000000020003" pitchFamily="2" charset="0"/>
                        </a:rPr>
                        <a:t>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A"/>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FBEE"/>
                    </a:solidFill>
                  </a:tcPr>
                </a:tc>
                <a:tc>
                  <a:txBody>
                    <a:bodyPr/>
                    <a:lstStyle/>
                    <a:p>
                      <a:pPr algn="ctr" fontAlgn="ctr"/>
                      <a:r>
                        <a:rPr lang="en-US" sz="1200" b="0" i="0" u="none" strike="noStrike">
                          <a:solidFill>
                            <a:srgbClr val="000000"/>
                          </a:solidFill>
                          <a:effectLst/>
                          <a:latin typeface="Athelas" panose="02000503000000020003" pitchFamily="2" charset="0"/>
                        </a:rPr>
                        <a:t>44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FE9A8"/>
                    </a:solidFill>
                  </a:tcPr>
                </a:tc>
                <a:tc>
                  <a:txBody>
                    <a:bodyPr/>
                    <a:lstStyle/>
                    <a:p>
                      <a:pPr algn="ctr" fontAlgn="ctr"/>
                      <a:r>
                        <a:rPr lang="en-US" sz="1200" b="0" i="0" u="none" strike="noStrike">
                          <a:solidFill>
                            <a:srgbClr val="000000"/>
                          </a:solidFill>
                          <a:effectLst/>
                          <a:latin typeface="Athelas" panose="02000503000000020003" pitchFamily="2" charset="0"/>
                        </a:rPr>
                        <a:t>42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4EAAC"/>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extLst>
                  <a:ext uri="{0D108BD9-81ED-4DB2-BD59-A6C34878D82A}">
                    <a16:rowId xmlns:a16="http://schemas.microsoft.com/office/drawing/2014/main" xmlns="" val="666161835"/>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Bărbat</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FFCF0"/>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EF8E1"/>
                    </a:solidFill>
                  </a:tcPr>
                </a:tc>
                <a:tc>
                  <a:txBody>
                    <a:bodyPr/>
                    <a:lstStyle/>
                    <a:p>
                      <a:pPr algn="ctr" fontAlgn="ctr"/>
                      <a:r>
                        <a:rPr lang="en-US" sz="1200" b="0" i="0" u="none" strike="noStrike" dirty="0">
                          <a:solidFill>
                            <a:srgbClr val="000000"/>
                          </a:solidFill>
                          <a:effectLst/>
                          <a:latin typeface="Athelas" panose="02000503000000020003" pitchFamily="2" charset="0"/>
                        </a:rPr>
                        <a:t>23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DF4D2"/>
                    </a:solidFill>
                  </a:tcPr>
                </a:tc>
                <a:tc>
                  <a:txBody>
                    <a:bodyPr/>
                    <a:lstStyle/>
                    <a:p>
                      <a:pPr algn="ctr" fontAlgn="ctr"/>
                      <a:r>
                        <a:rPr lang="en-US" sz="1200" b="0" i="0" u="none" strike="noStrike">
                          <a:solidFill>
                            <a:srgbClr val="000000"/>
                          </a:solidFill>
                          <a:effectLst/>
                          <a:latin typeface="Athelas" panose="02000503000000020003" pitchFamily="2" charset="0"/>
                        </a:rPr>
                        <a:t>46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BE8A4"/>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FFCF0"/>
                    </a:solidFill>
                  </a:tcPr>
                </a:tc>
                <a:extLst>
                  <a:ext uri="{0D108BD9-81ED-4DB2-BD59-A6C34878D82A}">
                    <a16:rowId xmlns:a16="http://schemas.microsoft.com/office/drawing/2014/main" xmlns="" val="4048819195"/>
                  </a:ext>
                </a:extLst>
              </a:tr>
              <a:tr h="0">
                <a:tc rowSpan="3">
                  <a:txBody>
                    <a:bodyPr/>
                    <a:lstStyle/>
                    <a:p>
                      <a:pPr algn="ctr" fontAlgn="ctr"/>
                      <a:r>
                        <a:rPr lang="en-US" sz="1200" b="0" i="0" u="none" strike="noStrike">
                          <a:solidFill>
                            <a:srgbClr val="000000"/>
                          </a:solidFill>
                          <a:effectLst/>
                          <a:latin typeface="Athelas" panose="02000503000000020003" pitchFamily="2" charset="0"/>
                        </a:rPr>
                        <a:t>Vârstă</a:t>
                      </a:r>
                    </a:p>
                  </a:txBody>
                  <a:tcPr marL="4238" marR="4238" marT="4238"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18-35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BEBEB"/>
                    </a:solidFill>
                  </a:tcPr>
                </a:tc>
                <a:tc>
                  <a:txBody>
                    <a:bodyPr/>
                    <a:lstStyle/>
                    <a:p>
                      <a:pPr algn="ctr" fontAlgn="ctr"/>
                      <a:r>
                        <a:rPr lang="en-US" sz="1200" b="0" i="0" u="none" strike="noStrike">
                          <a:solidFill>
                            <a:srgbClr val="000000"/>
                          </a:solidFill>
                          <a:effectLst/>
                          <a:latin typeface="Athelas" panose="02000503000000020003" pitchFamily="2" charset="0"/>
                        </a:rPr>
                        <a:t>27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EDEDE"/>
                    </a:solidFill>
                  </a:tcPr>
                </a:tc>
                <a:tc>
                  <a:txBody>
                    <a:bodyPr/>
                    <a:lstStyle/>
                    <a:p>
                      <a:pPr algn="ctr" fontAlgn="ctr"/>
                      <a:r>
                        <a:rPr lang="en-US" sz="1200" b="0" i="0" u="none" strike="noStrike">
                          <a:solidFill>
                            <a:srgbClr val="000000"/>
                          </a:solidFill>
                          <a:effectLst/>
                          <a:latin typeface="Athelas" panose="02000503000000020003" pitchFamily="2" charset="0"/>
                        </a:rPr>
                        <a:t>47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37846783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36-55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1200" b="0" i="0" u="none" strike="noStrike" dirty="0">
                          <a:solidFill>
                            <a:srgbClr val="000000"/>
                          </a:solidFill>
                          <a:effectLst/>
                          <a:latin typeface="Athelas" panose="02000503000000020003" pitchFamily="2" charset="0"/>
                        </a:rPr>
                        <a:t>49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C3C3"/>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extLst>
                  <a:ext uri="{0D108BD9-81ED-4DB2-BD59-A6C34878D82A}">
                    <a16:rowId xmlns:a16="http://schemas.microsoft.com/office/drawing/2014/main" xmlns="" val="206782301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Peste 55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1200" b="0" i="0" u="none" strike="noStrike">
                          <a:solidFill>
                            <a:srgbClr val="000000"/>
                          </a:solidFill>
                          <a:effectLst/>
                          <a:latin typeface="Athelas" panose="02000503000000020003" pitchFamily="2" charset="0"/>
                        </a:rPr>
                        <a:t>52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1751159231"/>
                  </a:ext>
                </a:extLst>
              </a:tr>
              <a:tr h="0">
                <a:tc rowSpan="4">
                  <a:txBody>
                    <a:bodyPr/>
                    <a:lstStyle/>
                    <a:p>
                      <a:pPr algn="ctr" fontAlgn="ctr"/>
                      <a:r>
                        <a:rPr lang="en-US" sz="1200" b="0" i="0" u="none" strike="noStrike">
                          <a:solidFill>
                            <a:srgbClr val="000000"/>
                          </a:solidFill>
                          <a:effectLst/>
                          <a:latin typeface="Athelas" panose="02000503000000020003" pitchFamily="2" charset="0"/>
                        </a:rPr>
                        <a:t>Ocupație</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Bibliotecar</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199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1200" b="0" i="0" u="none" strike="noStrike">
                          <a:solidFill>
                            <a:srgbClr val="000000"/>
                          </a:solidFill>
                          <a:effectLst/>
                          <a:latin typeface="Athelas" panose="02000503000000020003" pitchFamily="2" charset="0"/>
                        </a:rPr>
                        <a:t>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FBEF"/>
                    </a:solidFill>
                  </a:tcPr>
                </a:tc>
                <a:tc>
                  <a:txBody>
                    <a:bodyPr/>
                    <a:lstStyle/>
                    <a:p>
                      <a:pPr algn="ctr" fontAlgn="ctr"/>
                      <a:r>
                        <a:rPr lang="en-US" sz="1200" b="0" i="0" u="none" strike="noStrike">
                          <a:solidFill>
                            <a:srgbClr val="000000"/>
                          </a:solidFill>
                          <a:effectLst/>
                          <a:latin typeface="Athelas" panose="02000503000000020003" pitchFamily="2" charset="0"/>
                        </a:rPr>
                        <a:t>43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2EAAA"/>
                    </a:solidFill>
                  </a:tcPr>
                </a:tc>
                <a:tc>
                  <a:txBody>
                    <a:bodyPr/>
                    <a:lstStyle/>
                    <a:p>
                      <a:pPr algn="ctr" fontAlgn="ctr"/>
                      <a:r>
                        <a:rPr lang="en-US" sz="1200" b="0" i="0" u="none" strike="noStrike" dirty="0">
                          <a:solidFill>
                            <a:srgbClr val="000000"/>
                          </a:solidFill>
                          <a:effectLst/>
                          <a:latin typeface="Athelas" panose="02000503000000020003" pitchFamily="2" charset="0"/>
                        </a:rPr>
                        <a:t>43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2EAAA"/>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D"/>
                    </a:solidFill>
                  </a:tcPr>
                </a:tc>
                <a:extLst>
                  <a:ext uri="{0D108BD9-81ED-4DB2-BD59-A6C34878D82A}">
                    <a16:rowId xmlns:a16="http://schemas.microsoft.com/office/drawing/2014/main" xmlns="" val="164583565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Editor / Traducător / Distribuitor / Scriitor</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F7E0"/>
                    </a:solidFill>
                  </a:tcPr>
                </a:tc>
                <a:tc>
                  <a:txBody>
                    <a:bodyPr/>
                    <a:lstStyle/>
                    <a:p>
                      <a:pPr algn="ctr" fontAlgn="ctr"/>
                      <a:r>
                        <a:rPr lang="en-US" sz="1200" b="0" i="0" u="none" strike="noStrike">
                          <a:solidFill>
                            <a:srgbClr val="000000"/>
                          </a:solidFill>
                          <a:effectLst/>
                          <a:latin typeface="Athelas" panose="02000503000000020003" pitchFamily="2" charset="0"/>
                        </a:rPr>
                        <a:t>47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9E7A2"/>
                    </a:solidFill>
                  </a:tcPr>
                </a:tc>
                <a:tc>
                  <a:txBody>
                    <a:bodyPr/>
                    <a:lstStyle/>
                    <a:p>
                      <a:pPr algn="ctr" fontAlgn="ctr"/>
                      <a:r>
                        <a:rPr lang="en-US" sz="1200" b="0" i="0" u="none" strike="noStrike">
                          <a:solidFill>
                            <a:srgbClr val="000000"/>
                          </a:solidFill>
                          <a:effectLst/>
                          <a:latin typeface="Athelas" panose="02000503000000020003" pitchFamily="2" charset="0"/>
                        </a:rPr>
                        <a:t>32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EFC1"/>
                    </a:solidFill>
                  </a:tcPr>
                </a:tc>
                <a:tc>
                  <a:txBody>
                    <a:bodyPr/>
                    <a:lstStyle/>
                    <a:p>
                      <a:pPr algn="ctr" fontAlgn="ctr"/>
                      <a:r>
                        <a:rPr lang="en-US" sz="1200" b="0" i="0" u="none" strike="noStrike" dirty="0">
                          <a:solidFill>
                            <a:srgbClr val="000000"/>
                          </a:solidFill>
                          <a:effectLst/>
                          <a:latin typeface="Athelas" panose="02000503000000020003" pitchFamily="2" charset="0"/>
                        </a:rPr>
                        <a:t>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DF5"/>
                    </a:solidFill>
                  </a:tcPr>
                </a:tc>
                <a:extLst>
                  <a:ext uri="{0D108BD9-81ED-4DB2-BD59-A6C34878D82A}">
                    <a16:rowId xmlns:a16="http://schemas.microsoft.com/office/drawing/2014/main" xmlns="" val="1948149555"/>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Cadru didactic</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CF2"/>
                    </a:solidFill>
                  </a:tcPr>
                </a:tc>
                <a:tc>
                  <a:txBody>
                    <a:bodyPr/>
                    <a:lstStyle/>
                    <a:p>
                      <a:pPr algn="ctr" fontAlgn="ctr"/>
                      <a:r>
                        <a:rPr lang="en-US" sz="1200" b="0" i="0" u="none" strike="noStrike">
                          <a:solidFill>
                            <a:srgbClr val="000000"/>
                          </a:solidFill>
                          <a:effectLst/>
                          <a:latin typeface="Athelas" panose="02000503000000020003" pitchFamily="2" charset="0"/>
                        </a:rPr>
                        <a:t>43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1EAAA"/>
                    </a:solidFill>
                  </a:tcPr>
                </a:tc>
                <a:tc>
                  <a:txBody>
                    <a:bodyPr/>
                    <a:lstStyle/>
                    <a:p>
                      <a:pPr algn="ctr" fontAlgn="ctr"/>
                      <a:r>
                        <a:rPr lang="en-US" sz="1200" b="0" i="0" u="none" strike="noStrike">
                          <a:solidFill>
                            <a:srgbClr val="000000"/>
                          </a:solidFill>
                          <a:effectLst/>
                          <a:latin typeface="Athelas" panose="02000503000000020003" pitchFamily="2" charset="0"/>
                        </a:rPr>
                        <a:t>47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AE8A3"/>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350464955"/>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Alta</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7EFBE"/>
                    </a:solidFill>
                  </a:tcPr>
                </a:tc>
                <a:tc>
                  <a:txBody>
                    <a:bodyPr/>
                    <a:lstStyle/>
                    <a:p>
                      <a:pPr algn="ctr" fontAlgn="ctr"/>
                      <a:r>
                        <a:rPr lang="en-US" sz="1200" b="0" i="0" u="none" strike="noStrike">
                          <a:solidFill>
                            <a:srgbClr val="000000"/>
                          </a:solidFill>
                          <a:effectLst/>
                          <a:latin typeface="Athelas" panose="02000503000000020003" pitchFamily="2" charset="0"/>
                        </a:rPr>
                        <a:t>56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7E392"/>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7FAEA"/>
                    </a:solidFill>
                  </a:tcPr>
                </a:tc>
                <a:extLst>
                  <a:ext uri="{0D108BD9-81ED-4DB2-BD59-A6C34878D82A}">
                    <a16:rowId xmlns:a16="http://schemas.microsoft.com/office/drawing/2014/main" xmlns="" val="2444447809"/>
                  </a:ext>
                </a:extLst>
              </a:tr>
              <a:tr h="0">
                <a:tc rowSpan="4">
                  <a:txBody>
                    <a:bodyPr/>
                    <a:lstStyle/>
                    <a:p>
                      <a:pPr algn="ctr" fontAlgn="ctr"/>
                      <a:r>
                        <a:rPr lang="en-US" sz="1200" b="0" i="0" u="none" strike="noStrike">
                          <a:solidFill>
                            <a:srgbClr val="000000"/>
                          </a:solidFill>
                          <a:effectLst/>
                          <a:latin typeface="Athelas" panose="02000503000000020003" pitchFamily="2" charset="0"/>
                        </a:rPr>
                        <a:t>Sectorul instituției</a:t>
                      </a:r>
                    </a:p>
                  </a:txBody>
                  <a:tcPr marL="4238" marR="4238" marT="4238"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De stat - biblioteci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122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1200" b="0" i="0" u="none" strike="noStrike">
                          <a:solidFill>
                            <a:srgbClr val="000000"/>
                          </a:solidFill>
                          <a:effectLst/>
                          <a:latin typeface="Athelas" panose="02000503000000020003" pitchFamily="2" charset="0"/>
                        </a:rPr>
                        <a:t>46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2061205508"/>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primar/mediu</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1200" b="0" i="0" u="none" strike="noStrike">
                          <a:solidFill>
                            <a:srgbClr val="000000"/>
                          </a:solidFill>
                          <a:effectLst/>
                          <a:latin typeface="Athelas" panose="02000503000000020003" pitchFamily="2" charset="0"/>
                        </a:rPr>
                        <a:t>44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30574422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superior</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E8E8"/>
                    </a:solidFill>
                  </a:tcPr>
                </a:tc>
                <a:tc>
                  <a:txBody>
                    <a:bodyPr/>
                    <a:lstStyle/>
                    <a:p>
                      <a:pPr algn="ctr" fontAlgn="ctr"/>
                      <a:r>
                        <a:rPr lang="en-US" sz="1200" b="0" i="0" u="none" strike="noStrike">
                          <a:solidFill>
                            <a:srgbClr val="000000"/>
                          </a:solidFill>
                          <a:effectLst/>
                          <a:latin typeface="Athelas" panose="02000503000000020003" pitchFamily="2" charset="0"/>
                        </a:rPr>
                        <a:t>71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1200" b="0" i="0" u="none" strike="noStrike" dirty="0">
                          <a:solidFill>
                            <a:srgbClr val="000000"/>
                          </a:solidFill>
                          <a:effectLst/>
                          <a:latin typeface="Athelas" panose="02000503000000020003" pitchFamily="2" charset="0"/>
                        </a:rPr>
                        <a:t>5</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extLst>
                  <a:ext uri="{0D108BD9-81ED-4DB2-BD59-A6C34878D82A}">
                    <a16:rowId xmlns:a16="http://schemas.microsoft.com/office/drawing/2014/main" xmlns="" val="205619755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Privat</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8E8E8"/>
                    </a:solid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6F6F6"/>
                    </a:solidFill>
                  </a:tcPr>
                </a:tc>
                <a:extLst>
                  <a:ext uri="{0D108BD9-81ED-4DB2-BD59-A6C34878D82A}">
                    <a16:rowId xmlns:a16="http://schemas.microsoft.com/office/drawing/2014/main" xmlns="" val="3596492631"/>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poziția actuală</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74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A"/>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8FAEA"/>
                    </a:solidFill>
                  </a:tcPr>
                </a:tc>
                <a:tc>
                  <a:txBody>
                    <a:bodyPr/>
                    <a:lstStyle/>
                    <a:p>
                      <a:pPr algn="ctr" fontAlgn="ctr"/>
                      <a:r>
                        <a:rPr lang="en-US" sz="1200" b="0" i="0" u="none" strike="noStrike">
                          <a:solidFill>
                            <a:srgbClr val="000000"/>
                          </a:solidFill>
                          <a:effectLst/>
                          <a:latin typeface="Athelas" panose="02000503000000020003" pitchFamily="2" charset="0"/>
                        </a:rPr>
                        <a:t>51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0E59A"/>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3EEBA"/>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7522080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DF4"/>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F0C1"/>
                    </a:solidFill>
                  </a:tcPr>
                </a:tc>
                <a:tc>
                  <a:txBody>
                    <a:bodyPr/>
                    <a:lstStyle/>
                    <a:p>
                      <a:pPr algn="ctr" fontAlgn="ctr"/>
                      <a:r>
                        <a:rPr lang="en-US" sz="1200" b="0" i="0" u="none" strike="noStrike">
                          <a:solidFill>
                            <a:srgbClr val="000000"/>
                          </a:solidFill>
                          <a:effectLst/>
                          <a:latin typeface="Athelas" panose="02000503000000020003" pitchFamily="2" charset="0"/>
                        </a:rPr>
                        <a:t>57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extLst>
                  <a:ext uri="{0D108BD9-81ED-4DB2-BD59-A6C34878D82A}">
                    <a16:rowId xmlns:a16="http://schemas.microsoft.com/office/drawing/2014/main" xmlns="" val="157010214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DF7"/>
                    </a:solidFill>
                  </a:tcPr>
                </a:tc>
                <a:tc>
                  <a:txBody>
                    <a:bodyPr/>
                    <a:lstStyle/>
                    <a:p>
                      <a:pPr algn="ctr" fontAlgn="ctr"/>
                      <a:r>
                        <a:rPr lang="en-US" sz="1200" b="0" i="0" u="none" strike="noStrike">
                          <a:solidFill>
                            <a:srgbClr val="000000"/>
                          </a:solidFill>
                          <a:effectLst/>
                          <a:latin typeface="Athelas" panose="02000503000000020003" pitchFamily="2" charset="0"/>
                        </a:rPr>
                        <a:t>16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CF7DF"/>
                    </a:solidFill>
                  </a:tcPr>
                </a:tc>
                <a:tc>
                  <a:txBody>
                    <a:bodyPr/>
                    <a:lstStyle/>
                    <a:p>
                      <a:pPr algn="ctr" fontAlgn="ctr"/>
                      <a:r>
                        <a:rPr lang="en-US" sz="1200" b="0" i="0" u="none" strike="noStrike">
                          <a:solidFill>
                            <a:srgbClr val="000000"/>
                          </a:solidFill>
                          <a:effectLst/>
                          <a:latin typeface="Athelas" panose="02000503000000020003" pitchFamily="2" charset="0"/>
                        </a:rPr>
                        <a:t>43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2EAAB"/>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EEBB"/>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extLst>
                  <a:ext uri="{0D108BD9-81ED-4DB2-BD59-A6C34878D82A}">
                    <a16:rowId xmlns:a16="http://schemas.microsoft.com/office/drawing/2014/main" xmlns="" val="45166443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B"/>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DF6"/>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1200" b="0" i="0" u="none" strike="noStrike">
                          <a:solidFill>
                            <a:srgbClr val="000000"/>
                          </a:solidFill>
                          <a:effectLst/>
                          <a:latin typeface="Athelas" panose="02000503000000020003" pitchFamily="2" charset="0"/>
                        </a:rPr>
                        <a:t>57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1200" b="0" i="0" u="none" strike="noStrike" dirty="0">
                          <a:solidFill>
                            <a:srgbClr val="000000"/>
                          </a:solidFill>
                          <a:effectLst/>
                          <a:latin typeface="Athelas" panose="02000503000000020003" pitchFamily="2" charset="0"/>
                        </a:rPr>
                        <a:t>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1"/>
                    </a:solidFill>
                  </a:tcPr>
                </a:tc>
                <a:extLst>
                  <a:ext uri="{0D108BD9-81ED-4DB2-BD59-A6C34878D82A}">
                    <a16:rowId xmlns:a16="http://schemas.microsoft.com/office/drawing/2014/main" xmlns="" val="288108923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DFBEF"/>
                    </a:solidFill>
                  </a:tcPr>
                </a:tc>
                <a:tc>
                  <a:txBody>
                    <a:bodyPr/>
                    <a:lstStyle/>
                    <a:p>
                      <a:pPr algn="ctr" fontAlgn="ctr"/>
                      <a:r>
                        <a:rPr lang="en-US" sz="1200" b="0" i="0" u="none" strike="noStrike">
                          <a:solidFill>
                            <a:srgbClr val="000000"/>
                          </a:solidFill>
                          <a:effectLst/>
                          <a:latin typeface="Athelas" panose="02000503000000020003" pitchFamily="2" charset="0"/>
                        </a:rPr>
                        <a:t>52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EE599"/>
                    </a:solid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EECB5"/>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888481107"/>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domeniul industriei cărții</a:t>
                      </a:r>
                    </a:p>
                  </a:txBody>
                  <a:tcPr marL="4238" marR="4238" marT="4238"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55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EDED"/>
                    </a:solidFill>
                  </a:tcPr>
                </a:tc>
                <a:tc>
                  <a:txBody>
                    <a:bodyPr/>
                    <a:lstStyle/>
                    <a:p>
                      <a:pPr algn="ctr" fontAlgn="ctr"/>
                      <a:r>
                        <a:rPr lang="en-US" sz="1200" b="0" i="0" u="none" strike="noStrike">
                          <a:solidFill>
                            <a:srgbClr val="000000"/>
                          </a:solidFill>
                          <a:effectLst/>
                          <a:latin typeface="Athelas" panose="02000503000000020003" pitchFamily="2" charset="0"/>
                        </a:rPr>
                        <a:t>45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1200" b="0" i="0" u="none" strike="noStrike">
                          <a:solidFill>
                            <a:srgbClr val="000000"/>
                          </a:solidFill>
                          <a:effectLst/>
                          <a:latin typeface="Athelas" panose="02000503000000020003" pitchFamily="2" charset="0"/>
                        </a:rPr>
                        <a:t>36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74963627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1200" b="0" i="0" u="none" strike="noStrike">
                          <a:solidFill>
                            <a:srgbClr val="000000"/>
                          </a:solidFill>
                          <a:effectLst/>
                          <a:latin typeface="Athelas" panose="02000503000000020003" pitchFamily="2" charset="0"/>
                        </a:rPr>
                        <a:t>36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1200" b="0" i="0" u="none" strike="noStrike">
                          <a:solidFill>
                            <a:srgbClr val="000000"/>
                          </a:solidFill>
                          <a:effectLst/>
                          <a:latin typeface="Athelas" panose="02000503000000020003" pitchFamily="2" charset="0"/>
                        </a:rPr>
                        <a:t>56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BABA"/>
                    </a:solidFill>
                  </a:tcPr>
                </a:tc>
                <a:tc>
                  <a:txBody>
                    <a:bodyPr/>
                    <a:lstStyle/>
                    <a:p>
                      <a:pPr algn="ctr" fontAlgn="ctr"/>
                      <a:r>
                        <a:rPr lang="en-US" sz="1200" b="0" i="0" u="none" strike="noStrike" dirty="0">
                          <a:solidFill>
                            <a:srgbClr val="000000"/>
                          </a:solidFill>
                          <a:effectLst/>
                          <a:latin typeface="Athelas" panose="02000503000000020003" pitchFamily="2" charset="0"/>
                        </a:rPr>
                        <a:t>3</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extLst>
                  <a:ext uri="{0D108BD9-81ED-4DB2-BD59-A6C34878D82A}">
                    <a16:rowId xmlns:a16="http://schemas.microsoft.com/office/drawing/2014/main" xmlns="" val="395214720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EAEA"/>
                    </a:solidFill>
                  </a:tcPr>
                </a:tc>
                <a:tc>
                  <a:txBody>
                    <a:bodyPr/>
                    <a:lstStyle/>
                    <a:p>
                      <a:pPr algn="ctr" fontAlgn="ctr"/>
                      <a:r>
                        <a:rPr lang="en-US" sz="1200" b="0" i="0" u="none" strike="noStrike">
                          <a:solidFill>
                            <a:srgbClr val="000000"/>
                          </a:solidFill>
                          <a:effectLst/>
                          <a:latin typeface="Athelas" panose="02000503000000020003" pitchFamily="2" charset="0"/>
                        </a:rPr>
                        <a:t>46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C7C7"/>
                    </a:solidFill>
                  </a:tcPr>
                </a:tc>
                <a:tc>
                  <a:txBody>
                    <a:bodyPr/>
                    <a:lstStyle/>
                    <a:p>
                      <a:pPr algn="ctr" fontAlgn="ctr"/>
                      <a:r>
                        <a:rPr lang="en-US" sz="1200" b="0" i="0" u="none" strike="noStrike">
                          <a:solidFill>
                            <a:srgbClr val="000000"/>
                          </a:solidFill>
                          <a:effectLst/>
                          <a:latin typeface="Athelas" panose="02000503000000020003" pitchFamily="2" charset="0"/>
                        </a:rPr>
                        <a:t>30</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DADA"/>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76619404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1200" b="0" i="0" u="none" strike="noStrike">
                          <a:solidFill>
                            <a:srgbClr val="000000"/>
                          </a:solidFill>
                          <a:effectLst/>
                          <a:latin typeface="Athelas" panose="02000503000000020003" pitchFamily="2" charset="0"/>
                        </a:rPr>
                        <a:t>52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1200" b="0" i="0" u="none" strike="noStrike" dirty="0">
                          <a:solidFill>
                            <a:srgbClr val="000000"/>
                          </a:solidFill>
                          <a:effectLst/>
                          <a:latin typeface="Athelas" panose="02000503000000020003" pitchFamily="2" charset="0"/>
                        </a:rPr>
                        <a:t>7</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extLst>
                  <a:ext uri="{0D108BD9-81ED-4DB2-BD59-A6C34878D82A}">
                    <a16:rowId xmlns:a16="http://schemas.microsoft.com/office/drawing/2014/main" xmlns="" val="307902259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238" marR="4238" marT="4238"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65</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1200" b="0" i="0" u="none" strike="noStrike">
                          <a:solidFill>
                            <a:srgbClr val="000000"/>
                          </a:solidFill>
                          <a:effectLst/>
                          <a:latin typeface="Athelas" panose="02000503000000020003" pitchFamily="2" charset="0"/>
                        </a:rPr>
                        <a:t>49</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1200" b="0" i="0" u="none" strike="noStrike">
                          <a:solidFill>
                            <a:srgbClr val="000000"/>
                          </a:solidFill>
                          <a:effectLst/>
                          <a:latin typeface="Athelas" panose="02000503000000020003" pitchFamily="2" charset="0"/>
                        </a:rPr>
                        <a:t>42</a:t>
                      </a:r>
                    </a:p>
                  </a:txBody>
                  <a:tcPr marL="4238" marR="4238" marT="423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238" marR="4238" marT="4238"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927365275"/>
                  </a:ext>
                </a:extLst>
              </a:tr>
            </a:tbl>
          </a:graphicData>
        </a:graphic>
      </p:graphicFrame>
    </p:spTree>
    <p:extLst>
      <p:ext uri="{BB962C8B-B14F-4D97-AF65-F5344CB8AC3E}">
        <p14:creationId xmlns:p14="http://schemas.microsoft.com/office/powerpoint/2010/main" val="14409121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Q27. </a:t>
            </a:r>
            <a:r>
              <a:rPr lang="ro-RO" sz="1800" b="1" dirty="0">
                <a:solidFill>
                  <a:schemeClr val="tx1"/>
                </a:solidFill>
                <a:latin typeface="Athelas" panose="02000503000000020003" pitchFamily="2" charset="0"/>
              </a:rPr>
              <a:t>În ce măsură dificultățile legate de resursele materiale și financiare afectează activitatea dvs./instituției dvs.? (scrieți răspunsul mai jos),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endParaRPr lang="en-US" sz="1800" b="1" dirty="0">
              <a:solidFill>
                <a:schemeClr val="tx1">
                  <a:lumMod val="95000"/>
                  <a:lumOff val="5000"/>
                </a:schemeClr>
              </a:solidFill>
              <a:latin typeface="Athelas" panose="02000503000000020003" pitchFamily="2" charset="0"/>
              <a:ea typeface="Exo" charset="0"/>
              <a:cs typeface="Exo" charset="0"/>
            </a:endParaRPr>
          </a:p>
        </p:txBody>
      </p:sp>
      <p:pic>
        <p:nvPicPr>
          <p:cNvPr id="2" name="Picture 1">
            <a:extLst>
              <a:ext uri="{FF2B5EF4-FFF2-40B4-BE49-F238E27FC236}">
                <a16:creationId xmlns:a16="http://schemas.microsoft.com/office/drawing/2014/main" xmlns="" id="{3594FC05-7502-CD2E-7E10-C4293C995D7D}"/>
              </a:ext>
            </a:extLst>
          </p:cNvPr>
          <p:cNvPicPr>
            <a:picLocks noChangeAspect="1"/>
          </p:cNvPicPr>
          <p:nvPr/>
        </p:nvPicPr>
        <p:blipFill>
          <a:blip r:embed="rId3"/>
          <a:srcRect l="3663" t="19186" r="35010" b="17727"/>
          <a:stretch/>
        </p:blipFill>
        <p:spPr>
          <a:xfrm>
            <a:off x="304802" y="2179959"/>
            <a:ext cx="5791198" cy="3180562"/>
          </a:xfrm>
          <a:prstGeom prst="rect">
            <a:avLst/>
          </a:prstGeom>
        </p:spPr>
      </p:pic>
      <p:sp>
        <p:nvSpPr>
          <p:cNvPr id="3" name="TextBox 2">
            <a:extLst>
              <a:ext uri="{FF2B5EF4-FFF2-40B4-BE49-F238E27FC236}">
                <a16:creationId xmlns:a16="http://schemas.microsoft.com/office/drawing/2014/main" xmlns="" id="{4233D443-CF68-C49B-E8D9-A49D89318F82}"/>
              </a:ext>
            </a:extLst>
          </p:cNvPr>
          <p:cNvSpPr txBox="1"/>
          <p:nvPr/>
        </p:nvSpPr>
        <p:spPr>
          <a:xfrm>
            <a:off x="7873179" y="2862299"/>
            <a:ext cx="3480621" cy="1569660"/>
          </a:xfrm>
          <a:prstGeom prst="rect">
            <a:avLst/>
          </a:prstGeom>
          <a:noFill/>
        </p:spPr>
        <p:txBody>
          <a:bodyPr wrap="square" rtlCol="0">
            <a:spAutoFit/>
          </a:bodyPr>
          <a:lstStyle/>
          <a:p>
            <a:pPr algn="just"/>
            <a:r>
              <a:rPr lang="ro-RO" sz="1600" dirty="0">
                <a:latin typeface="Athelas" panose="02000503000000020003" pitchFamily="2" charset="0"/>
              </a:rPr>
              <a:t>Majoritatea respondenților au indicat că dificultățile legate de resursele materiale și financiare afectează într-o măsură mare sau foarte mare activitatea lor sau a instituției în care activează (61%). </a:t>
            </a:r>
          </a:p>
        </p:txBody>
      </p:sp>
    </p:spTree>
    <p:extLst>
      <p:ext uri="{BB962C8B-B14F-4D97-AF65-F5344CB8AC3E}">
        <p14:creationId xmlns:p14="http://schemas.microsoft.com/office/powerpoint/2010/main" val="8302664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667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Q27. </a:t>
            </a:r>
            <a:r>
              <a:rPr lang="ro-RO" sz="1800" b="1" dirty="0">
                <a:solidFill>
                  <a:schemeClr val="tx1"/>
                </a:solidFill>
                <a:latin typeface="Athelas" panose="02000503000000020003" pitchFamily="2" charset="0"/>
              </a:rPr>
              <a:t>În ce măsură dificultățile legate de resursele materiale și financiare afectează activitatea dvs./instituției dvs.? (scrieți răspunsul mai jos),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4" name="Rectangle 3">
            <a:extLst>
              <a:ext uri="{FF2B5EF4-FFF2-40B4-BE49-F238E27FC236}">
                <a16:creationId xmlns:a16="http://schemas.microsoft.com/office/drawing/2014/main" xmlns="" id="{C757D2CB-149B-989E-A298-AFB94565AFF1}"/>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2" name="Table 1">
            <a:extLst>
              <a:ext uri="{FF2B5EF4-FFF2-40B4-BE49-F238E27FC236}">
                <a16:creationId xmlns:a16="http://schemas.microsoft.com/office/drawing/2014/main" xmlns="" id="{FFB6B366-6C75-5260-D8A8-C5C948523B54}"/>
              </a:ext>
            </a:extLst>
          </p:cNvPr>
          <p:cNvGraphicFramePr>
            <a:graphicFrameLocks noGrp="1"/>
          </p:cNvGraphicFramePr>
          <p:nvPr>
            <p:extLst>
              <p:ext uri="{D42A27DB-BD31-4B8C-83A1-F6EECF244321}">
                <p14:modId xmlns:p14="http://schemas.microsoft.com/office/powerpoint/2010/main" val="2719569612"/>
              </p:ext>
            </p:extLst>
          </p:nvPr>
        </p:nvGraphicFramePr>
        <p:xfrm>
          <a:off x="266702" y="1338713"/>
          <a:ext cx="11048996" cy="4863055"/>
        </p:xfrm>
        <a:graphic>
          <a:graphicData uri="http://schemas.openxmlformats.org/drawingml/2006/table">
            <a:tbl>
              <a:tblPr/>
              <a:tblGrid>
                <a:gridCol w="1165858">
                  <a:extLst>
                    <a:ext uri="{9D8B030D-6E8A-4147-A177-3AD203B41FA5}">
                      <a16:colId xmlns:a16="http://schemas.microsoft.com/office/drawing/2014/main" xmlns="" val="1763785737"/>
                    </a:ext>
                  </a:extLst>
                </a:gridCol>
                <a:gridCol w="3048000">
                  <a:extLst>
                    <a:ext uri="{9D8B030D-6E8A-4147-A177-3AD203B41FA5}">
                      <a16:colId xmlns:a16="http://schemas.microsoft.com/office/drawing/2014/main" xmlns="" val="3246247150"/>
                    </a:ext>
                  </a:extLst>
                </a:gridCol>
                <a:gridCol w="447040">
                  <a:extLst>
                    <a:ext uri="{9D8B030D-6E8A-4147-A177-3AD203B41FA5}">
                      <a16:colId xmlns:a16="http://schemas.microsoft.com/office/drawing/2014/main" xmlns="" val="211300057"/>
                    </a:ext>
                  </a:extLst>
                </a:gridCol>
                <a:gridCol w="1064683">
                  <a:extLst>
                    <a:ext uri="{9D8B030D-6E8A-4147-A177-3AD203B41FA5}">
                      <a16:colId xmlns:a16="http://schemas.microsoft.com/office/drawing/2014/main" xmlns="" val="3240296234"/>
                    </a:ext>
                  </a:extLst>
                </a:gridCol>
                <a:gridCol w="1064683">
                  <a:extLst>
                    <a:ext uri="{9D8B030D-6E8A-4147-A177-3AD203B41FA5}">
                      <a16:colId xmlns:a16="http://schemas.microsoft.com/office/drawing/2014/main" xmlns="" val="658293470"/>
                    </a:ext>
                  </a:extLst>
                </a:gridCol>
                <a:gridCol w="1064683">
                  <a:extLst>
                    <a:ext uri="{9D8B030D-6E8A-4147-A177-3AD203B41FA5}">
                      <a16:colId xmlns:a16="http://schemas.microsoft.com/office/drawing/2014/main" xmlns="" val="2590564652"/>
                    </a:ext>
                  </a:extLst>
                </a:gridCol>
                <a:gridCol w="1064683">
                  <a:extLst>
                    <a:ext uri="{9D8B030D-6E8A-4147-A177-3AD203B41FA5}">
                      <a16:colId xmlns:a16="http://schemas.microsoft.com/office/drawing/2014/main" xmlns="" val="2157445738"/>
                    </a:ext>
                  </a:extLst>
                </a:gridCol>
                <a:gridCol w="1064683">
                  <a:extLst>
                    <a:ext uri="{9D8B030D-6E8A-4147-A177-3AD203B41FA5}">
                      <a16:colId xmlns:a16="http://schemas.microsoft.com/office/drawing/2014/main" xmlns="" val="682425038"/>
                    </a:ext>
                  </a:extLst>
                </a:gridCol>
                <a:gridCol w="1064683">
                  <a:extLst>
                    <a:ext uri="{9D8B030D-6E8A-4147-A177-3AD203B41FA5}">
                      <a16:colId xmlns:a16="http://schemas.microsoft.com/office/drawing/2014/main" xmlns="" val="4152960676"/>
                    </a:ext>
                  </a:extLst>
                </a:gridCol>
              </a:tblGrid>
              <a:tr h="0">
                <a:tc gridSpan="2">
                  <a:txBody>
                    <a:bodyPr/>
                    <a:lstStyle/>
                    <a:p>
                      <a:pPr algn="ctr" fontAlgn="ctr"/>
                      <a:r>
                        <a:rPr lang="en-US" sz="1200" b="1" i="0" u="none" strike="noStrike">
                          <a:solidFill>
                            <a:srgbClr val="000000"/>
                          </a:solidFill>
                          <a:effectLst/>
                          <a:latin typeface="Athelas" panose="02000503000000020003" pitchFamily="2" charset="0"/>
                        </a:rPr>
                        <a:t>% pe rând</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a:txBody>
                    <a:bodyPr/>
                    <a:lstStyle/>
                    <a:p>
                      <a:pPr algn="ctr" fontAlgn="ctr"/>
                      <a:r>
                        <a:rPr lang="en-US" sz="1200" b="1" i="0" u="none" strike="noStrike" dirty="0">
                          <a:solidFill>
                            <a:srgbClr val="000000"/>
                          </a:solidFill>
                          <a:effectLst/>
                          <a:latin typeface="Athelas" panose="02000503000000020003" pitchFamily="2" charset="0"/>
                        </a:rPr>
                        <a:t>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dirty="0" err="1">
                          <a:solidFill>
                            <a:srgbClr val="000000"/>
                          </a:solidFill>
                          <a:effectLst/>
                          <a:latin typeface="Athelas" panose="02000503000000020003" pitchFamily="2" charset="0"/>
                        </a:rPr>
                        <a:t>În</a:t>
                      </a:r>
                      <a:r>
                        <a:rPr lang="en-US" sz="1200" b="1" i="0" u="none" strike="noStrike" dirty="0">
                          <a:solidFill>
                            <a:srgbClr val="000000"/>
                          </a:solidFill>
                          <a:effectLst/>
                          <a:latin typeface="Athelas" panose="02000503000000020003" pitchFamily="2" charset="0"/>
                        </a:rPr>
                        <a:t> </a:t>
                      </a:r>
                      <a:r>
                        <a:rPr lang="en-US" sz="1200" b="1" i="0" u="none" strike="noStrike" dirty="0" err="1">
                          <a:solidFill>
                            <a:srgbClr val="000000"/>
                          </a:solidFill>
                          <a:effectLst/>
                          <a:latin typeface="Athelas" panose="02000503000000020003" pitchFamily="2" charset="0"/>
                        </a:rPr>
                        <a:t>măsură</a:t>
                      </a:r>
                      <a:r>
                        <a:rPr lang="en-US" sz="1200" b="1" i="0" u="none" strike="noStrike" dirty="0">
                          <a:solidFill>
                            <a:srgbClr val="000000"/>
                          </a:solidFill>
                          <a:effectLst/>
                          <a:latin typeface="Athelas" panose="02000503000000020003" pitchFamily="2" charset="0"/>
                        </a:rPr>
                        <a:t> </a:t>
                      </a:r>
                      <a:r>
                        <a:rPr lang="en-US" sz="1200" b="1" i="0" u="none" strike="noStrike" dirty="0" err="1">
                          <a:solidFill>
                            <a:srgbClr val="000000"/>
                          </a:solidFill>
                          <a:effectLst/>
                          <a:latin typeface="Athelas" panose="02000503000000020003" pitchFamily="2" charset="0"/>
                        </a:rPr>
                        <a:t>foarte</a:t>
                      </a:r>
                      <a:r>
                        <a:rPr lang="en-US" sz="1200" b="1" i="0" u="none" strike="noStrike" dirty="0">
                          <a:solidFill>
                            <a:srgbClr val="000000"/>
                          </a:solidFill>
                          <a:effectLst/>
                          <a:latin typeface="Athelas" panose="02000503000000020003" pitchFamily="2" charset="0"/>
                        </a:rPr>
                        <a:t> mare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În măsură mare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În măsură medie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În măsură mică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Deloc</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Nu știu / Fără răspuns</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172310447"/>
                  </a:ext>
                </a:extLst>
              </a:tr>
              <a:tr h="0">
                <a:tc gridSpan="2">
                  <a:txBody>
                    <a:bodyPr/>
                    <a:lstStyle/>
                    <a:p>
                      <a:pPr algn="ctr" fontAlgn="b"/>
                      <a:r>
                        <a:rPr lang="en-US" sz="1200" b="1" i="0" u="none" strike="noStrike">
                          <a:solidFill>
                            <a:srgbClr val="000000"/>
                          </a:solidFill>
                          <a:effectLst/>
                          <a:latin typeface="Athelas" panose="02000503000000020003" pitchFamily="2" charset="0"/>
                        </a:rPr>
                        <a:t>Total</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1200" b="1" i="0" u="none" strike="noStrike">
                          <a:solidFill>
                            <a:srgbClr val="000000"/>
                          </a:solidFill>
                          <a:effectLst/>
                          <a:latin typeface="Athelas" panose="02000503000000020003" pitchFamily="2" charset="0"/>
                        </a:rPr>
                        <a:t>248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dirty="0">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29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1200" b="1"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51881070"/>
                  </a:ext>
                </a:extLst>
              </a:tr>
              <a:tr h="0">
                <a:tc rowSpan="2">
                  <a:txBody>
                    <a:bodyPr/>
                    <a:lstStyle/>
                    <a:p>
                      <a:pPr algn="ctr" fontAlgn="ctr"/>
                      <a:r>
                        <a:rPr lang="en-US" sz="1200" b="0" i="0" u="none" strike="noStrike">
                          <a:solidFill>
                            <a:srgbClr val="000000"/>
                          </a:solidFill>
                          <a:effectLst/>
                          <a:latin typeface="Athelas" panose="02000503000000020003" pitchFamily="2" charset="0"/>
                        </a:rPr>
                        <a:t>Gen</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dirty="0" err="1">
                          <a:solidFill>
                            <a:srgbClr val="000000"/>
                          </a:solidFill>
                          <a:effectLst/>
                          <a:latin typeface="Athelas" panose="02000503000000020003" pitchFamily="2" charset="0"/>
                        </a:rPr>
                        <a:t>Femeie</a:t>
                      </a:r>
                      <a:endParaRPr lang="en-US" sz="1200" b="0" i="0" u="none" strike="noStrike" dirty="0">
                        <a:solidFill>
                          <a:srgbClr val="000000"/>
                        </a:solidFill>
                        <a:effectLst/>
                        <a:latin typeface="Athelas" panose="02000503000000020003" pitchFamily="2" charset="0"/>
                      </a:endParaRP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234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F1C8"/>
                    </a:solid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7E7A1"/>
                    </a:solidFill>
                  </a:tcPr>
                </a:tc>
                <a:tc>
                  <a:txBody>
                    <a:bodyPr/>
                    <a:lstStyle/>
                    <a:p>
                      <a:pPr algn="ctr" fontAlgn="ctr"/>
                      <a:r>
                        <a:rPr lang="en-US" sz="1200" b="0" i="0" u="none" strike="noStrike">
                          <a:solidFill>
                            <a:srgbClr val="000000"/>
                          </a:solidFill>
                          <a:effectLst/>
                          <a:latin typeface="Athelas" panose="02000503000000020003" pitchFamily="2" charset="0"/>
                        </a:rPr>
                        <a:t>28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3EEBA"/>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EFBF0"/>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EFB"/>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9"/>
                    </a:solidFill>
                  </a:tcPr>
                </a:tc>
                <a:extLst>
                  <a:ext uri="{0D108BD9-81ED-4DB2-BD59-A6C34878D82A}">
                    <a16:rowId xmlns:a16="http://schemas.microsoft.com/office/drawing/2014/main" xmlns="" val="254846514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Bărbat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7E7A1"/>
                    </a:solid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7E7A1"/>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018551706"/>
                  </a:ext>
                </a:extLst>
              </a:tr>
              <a:tr h="0">
                <a:tc rowSpan="3">
                  <a:txBody>
                    <a:bodyPr/>
                    <a:lstStyle/>
                    <a:p>
                      <a:pPr algn="ctr" fontAlgn="ctr"/>
                      <a:r>
                        <a:rPr lang="en-US" sz="1200" b="0" i="0" u="none" strike="noStrike">
                          <a:solidFill>
                            <a:srgbClr val="000000"/>
                          </a:solidFill>
                          <a:effectLst/>
                          <a:latin typeface="Athelas" panose="02000503000000020003" pitchFamily="2" charset="0"/>
                        </a:rPr>
                        <a:t>Vârstă</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18-35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1200" b="0" i="0" u="none" strike="noStrike" dirty="0">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1200" b="0" i="0" u="none" strike="noStrike">
                          <a:solidFill>
                            <a:srgbClr val="000000"/>
                          </a:solidFill>
                          <a:effectLst/>
                          <a:latin typeface="Athelas" panose="02000503000000020003" pitchFamily="2" charset="0"/>
                        </a:rPr>
                        <a:t>37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extLst>
                  <a:ext uri="{0D108BD9-81ED-4DB2-BD59-A6C34878D82A}">
                    <a16:rowId xmlns:a16="http://schemas.microsoft.com/office/drawing/2014/main" xmlns="" val="58613596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36-55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1200" b="0" i="0" u="none" strike="noStrike" dirty="0">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8D8D8"/>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1F1"/>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BFB"/>
                    </a:solidFill>
                  </a:tcPr>
                </a:tc>
                <a:extLst>
                  <a:ext uri="{0D108BD9-81ED-4DB2-BD59-A6C34878D82A}">
                    <a16:rowId xmlns:a16="http://schemas.microsoft.com/office/drawing/2014/main" xmlns="" val="78815768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Peste 55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109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1200" b="0" i="0" u="none" strike="noStrike">
                          <a:solidFill>
                            <a:srgbClr val="000000"/>
                          </a:solidFill>
                          <a:effectLst/>
                          <a:latin typeface="Athelas" panose="02000503000000020003" pitchFamily="2" charset="0"/>
                        </a:rPr>
                        <a:t>40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1200" b="0" i="0" u="none" strike="noStrike">
                          <a:solidFill>
                            <a:srgbClr val="000000"/>
                          </a:solidFill>
                          <a:effectLst/>
                          <a:latin typeface="Athelas" panose="02000503000000020003" pitchFamily="2" charset="0"/>
                        </a:rPr>
                        <a:t>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3C3C3"/>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EFEFE"/>
                    </a:solidFill>
                  </a:tcPr>
                </a:tc>
                <a:extLst>
                  <a:ext uri="{0D108BD9-81ED-4DB2-BD59-A6C34878D82A}">
                    <a16:rowId xmlns:a16="http://schemas.microsoft.com/office/drawing/2014/main" xmlns="" val="4121693133"/>
                  </a:ext>
                </a:extLst>
              </a:tr>
              <a:tr h="0">
                <a:tc rowSpan="4">
                  <a:txBody>
                    <a:bodyPr/>
                    <a:lstStyle/>
                    <a:p>
                      <a:pPr algn="ctr" fontAlgn="ctr"/>
                      <a:r>
                        <a:rPr lang="en-US" sz="1200" b="0" i="0" u="none" strike="noStrike">
                          <a:solidFill>
                            <a:srgbClr val="000000"/>
                          </a:solidFill>
                          <a:effectLst/>
                          <a:latin typeface="Athelas" panose="02000503000000020003" pitchFamily="2" charset="0"/>
                        </a:rPr>
                        <a:t>Ocupație</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Bibliotecar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199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F1C5"/>
                    </a:solidFill>
                  </a:tcPr>
                </a:tc>
                <a:tc>
                  <a:txBody>
                    <a:bodyPr/>
                    <a:lstStyle/>
                    <a:p>
                      <a:pPr algn="ctr" fontAlgn="ctr"/>
                      <a:r>
                        <a:rPr lang="en-US" sz="1200" b="0" i="0" u="none" strike="noStrike">
                          <a:solidFill>
                            <a:srgbClr val="000000"/>
                          </a:solidFill>
                          <a:effectLst/>
                          <a:latin typeface="Athelas" panose="02000503000000020003" pitchFamily="2" charset="0"/>
                        </a:rPr>
                        <a:t>41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0E59A"/>
                    </a:solidFill>
                  </a:tcPr>
                </a:tc>
                <a:tc>
                  <a:txBody>
                    <a:bodyPr/>
                    <a:lstStyle/>
                    <a:p>
                      <a:pPr algn="ctr" fontAlgn="ctr"/>
                      <a:r>
                        <a:rPr lang="en-US" sz="1200" b="0" i="0" u="none" strike="noStrike">
                          <a:solidFill>
                            <a:srgbClr val="000000"/>
                          </a:solidFill>
                          <a:effectLst/>
                          <a:latin typeface="Athelas" panose="02000503000000020003" pitchFamily="2" charset="0"/>
                        </a:rPr>
                        <a:t>27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EEBD"/>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1FCF2"/>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BFFFC"/>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extLst>
                  <a:ext uri="{0D108BD9-81ED-4DB2-BD59-A6C34878D82A}">
                    <a16:rowId xmlns:a16="http://schemas.microsoft.com/office/drawing/2014/main" xmlns="" val="3672546287"/>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Editor / Traducător / Distribuitor / Scriitor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F4D2"/>
                    </a:solid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EFBF"/>
                    </a:solidFill>
                  </a:tcPr>
                </a:tc>
                <a:tc>
                  <a:txBody>
                    <a:bodyPr/>
                    <a:lstStyle/>
                    <a:p>
                      <a:pPr algn="ctr" fontAlgn="ctr"/>
                      <a:r>
                        <a:rPr lang="en-US" sz="1200" b="0" i="0" u="none" strike="noStrike" dirty="0">
                          <a:solidFill>
                            <a:srgbClr val="000000"/>
                          </a:solidFill>
                          <a:effectLst/>
                          <a:latin typeface="Athelas" panose="02000503000000020003" pitchFamily="2" charset="0"/>
                        </a:rPr>
                        <a:t>34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3EAAB"/>
                    </a:solidFill>
                  </a:tcPr>
                </a:tc>
                <a:tc>
                  <a:txBody>
                    <a:bodyPr/>
                    <a:lstStyle/>
                    <a:p>
                      <a:pPr algn="ctr" fontAlgn="ctr"/>
                      <a:r>
                        <a:rPr lang="en-US" sz="1200" b="0" i="0" u="none" strike="noStrike" dirty="0">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3F9E6"/>
                    </a:solidFill>
                  </a:tcPr>
                </a:tc>
                <a:tc>
                  <a:txBody>
                    <a:bodyPr/>
                    <a:lstStyle/>
                    <a:p>
                      <a:pPr algn="ctr" fontAlgn="ctr"/>
                      <a:r>
                        <a:rPr lang="en-US" sz="1200" b="0" i="0" u="none" strike="noStrike" dirty="0">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EF9"/>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AFBEC"/>
                    </a:solidFill>
                  </a:tcPr>
                </a:tc>
                <a:extLst>
                  <a:ext uri="{0D108BD9-81ED-4DB2-BD59-A6C34878D82A}">
                    <a16:rowId xmlns:a16="http://schemas.microsoft.com/office/drawing/2014/main" xmlns="" val="3984152054"/>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Cadru didactic</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F5D6"/>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5EAAD"/>
                    </a:solidFill>
                  </a:tcPr>
                </a:tc>
                <a:tc>
                  <a:txBody>
                    <a:bodyPr/>
                    <a:lstStyle/>
                    <a:p>
                      <a:pPr algn="ctr" fontAlgn="ctr"/>
                      <a:r>
                        <a:rPr lang="en-US" sz="1200" b="0" i="0" u="none" strike="noStrike">
                          <a:solidFill>
                            <a:srgbClr val="000000"/>
                          </a:solidFill>
                          <a:effectLst/>
                          <a:latin typeface="Athelas" panose="02000503000000020003" pitchFamily="2" charset="0"/>
                        </a:rPr>
                        <a:t>40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3E69D"/>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FBEF"/>
                    </a:solidFill>
                  </a:tcPr>
                </a:tc>
                <a:tc>
                  <a:txBody>
                    <a:bodyPr/>
                    <a:lstStyle/>
                    <a:p>
                      <a:pPr algn="ctr" fontAlgn="ctr"/>
                      <a:r>
                        <a:rPr lang="en-US" sz="1200" b="0" i="0" u="none" strike="noStrike" dirty="0">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DF7"/>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278830938"/>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Alta</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5EAAD"/>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3F1C9"/>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3F1C9"/>
                    </a:solidFill>
                  </a:tcPr>
                </a:tc>
                <a:tc>
                  <a:txBody>
                    <a:bodyPr/>
                    <a:lstStyle/>
                    <a:p>
                      <a:pPr algn="ctr" fontAlgn="ctr"/>
                      <a:r>
                        <a:rPr lang="en-US" sz="1200" b="0" i="0" u="none" strike="noStrike" dirty="0">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1F8E4"/>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1F8E4"/>
                    </a:solidFill>
                  </a:tcPr>
                </a:tc>
                <a:extLst>
                  <a:ext uri="{0D108BD9-81ED-4DB2-BD59-A6C34878D82A}">
                    <a16:rowId xmlns:a16="http://schemas.microsoft.com/office/drawing/2014/main" xmlns="" val="2330089773"/>
                  </a:ext>
                </a:extLst>
              </a:tr>
              <a:tr h="0">
                <a:tc rowSpan="4">
                  <a:txBody>
                    <a:bodyPr/>
                    <a:lstStyle/>
                    <a:p>
                      <a:pPr algn="ctr" fontAlgn="ctr"/>
                      <a:r>
                        <a:rPr lang="en-US" sz="1200" b="0" i="0" u="none" strike="noStrike">
                          <a:solidFill>
                            <a:srgbClr val="000000"/>
                          </a:solidFill>
                          <a:effectLst/>
                          <a:latin typeface="Athelas" panose="02000503000000020003" pitchFamily="2" charset="0"/>
                        </a:rPr>
                        <a:t>Sectorul instituției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De stat - biblioteci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122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1200" b="0"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B5B5"/>
                    </a:solidFill>
                  </a:tcPr>
                </a:tc>
                <a:tc>
                  <a:txBody>
                    <a:bodyPr/>
                    <a:lstStyle/>
                    <a:p>
                      <a:pPr algn="ctr" fontAlgn="ctr"/>
                      <a:r>
                        <a:rPr lang="en-US" sz="1200" b="0" i="0" u="none" strike="noStrike">
                          <a:solidFill>
                            <a:srgbClr val="000000"/>
                          </a:solidFill>
                          <a:effectLst/>
                          <a:latin typeface="Athelas" panose="02000503000000020003" pitchFamily="2" charset="0"/>
                        </a:rPr>
                        <a:t>24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5F5F5"/>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extLst>
                  <a:ext uri="{0D108BD9-81ED-4DB2-BD59-A6C34878D82A}">
                    <a16:rowId xmlns:a16="http://schemas.microsoft.com/office/drawing/2014/main" xmlns="" val="316053254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primar/mediu</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1200" b="0" i="0" u="none" strike="noStrike">
                          <a:solidFill>
                            <a:srgbClr val="000000"/>
                          </a:solidFill>
                          <a:effectLst/>
                          <a:latin typeface="Athelas" panose="02000503000000020003" pitchFamily="2" charset="0"/>
                        </a:rPr>
                        <a:t>39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BABA"/>
                    </a:solidFill>
                  </a:tcPr>
                </a:tc>
                <a:tc>
                  <a:txBody>
                    <a:bodyPr/>
                    <a:lstStyle/>
                    <a:p>
                      <a:pPr algn="ctr" fontAlgn="ctr"/>
                      <a:r>
                        <a:rPr lang="en-US" sz="1200" b="0"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C0C0"/>
                    </a:solidFill>
                  </a:tcPr>
                </a:tc>
                <a:tc>
                  <a:txBody>
                    <a:bodyPr/>
                    <a:lstStyle/>
                    <a:p>
                      <a:pPr algn="ctr" fontAlgn="ctr"/>
                      <a:r>
                        <a:rPr lang="en-US" sz="1200" b="0" i="0" u="none" strike="noStrike" dirty="0">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4F4"/>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3710321513"/>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De stat - instituții de învățământ superior</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DCDCD"/>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7F7F7"/>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41214945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Privat</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BBBBB"/>
                    </a:solidFill>
                  </a:tcPr>
                </a:tc>
                <a:tc>
                  <a:txBody>
                    <a:bodyPr/>
                    <a:lstStyle/>
                    <a:p>
                      <a:pPr algn="ctr" fontAlgn="ctr"/>
                      <a:r>
                        <a:rPr lang="en-US" sz="1200" b="0" i="0" u="none" strike="noStrike" dirty="0">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BEBEB"/>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9F9F9"/>
                    </a:solidFill>
                  </a:tcPr>
                </a:tc>
                <a:tc>
                  <a:txBody>
                    <a:bodyPr/>
                    <a:lstStyle/>
                    <a:p>
                      <a:pPr algn="ctr" fontAlgn="ctr"/>
                      <a:r>
                        <a:rPr lang="en-US" sz="1200" b="0" i="0" u="none" strike="noStrike">
                          <a:solidFill>
                            <a:srgbClr val="000000"/>
                          </a:solidFill>
                          <a:effectLst/>
                          <a:latin typeface="Athelas" panose="02000503000000020003" pitchFamily="2" charset="0"/>
                        </a:rPr>
                        <a:t>12</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BEBEB"/>
                    </a:solidFill>
                  </a:tcPr>
                </a:tc>
                <a:extLst>
                  <a:ext uri="{0D108BD9-81ED-4DB2-BD59-A6C34878D82A}">
                    <a16:rowId xmlns:a16="http://schemas.microsoft.com/office/drawing/2014/main" xmlns="" val="2906737539"/>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poziția actuală</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74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F3CE"/>
                    </a:solidFill>
                  </a:tcPr>
                </a:tc>
                <a:tc>
                  <a:txBody>
                    <a:bodyPr/>
                    <a:lstStyle/>
                    <a:p>
                      <a:pPr algn="ctr" fontAlgn="ctr"/>
                      <a:r>
                        <a:rPr lang="en-US" sz="1200" b="0" i="0" u="none" strike="noStrike">
                          <a:solidFill>
                            <a:srgbClr val="000000"/>
                          </a:solidFill>
                          <a:effectLst/>
                          <a:latin typeface="Athelas" panose="02000503000000020003" pitchFamily="2" charset="0"/>
                        </a:rPr>
                        <a:t>41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2E69C"/>
                    </a:solidFill>
                  </a:tcPr>
                </a:tc>
                <a:tc>
                  <a:txBody>
                    <a:bodyPr/>
                    <a:lstStyle/>
                    <a:p>
                      <a:pPr algn="ctr" fontAlgn="ctr"/>
                      <a:r>
                        <a:rPr lang="en-US" sz="1200" b="0" i="0" u="none" strike="noStrike">
                          <a:solidFill>
                            <a:srgbClr val="000000"/>
                          </a:solidFill>
                          <a:effectLst/>
                          <a:latin typeface="Athelas" panose="02000503000000020003" pitchFamily="2" charset="0"/>
                        </a:rPr>
                        <a:t>24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F0C4"/>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FBEF"/>
                    </a:solidFill>
                  </a:tcPr>
                </a:tc>
                <a:tc>
                  <a:txBody>
                    <a:bodyPr/>
                    <a:lstStyle/>
                    <a:p>
                      <a:pPr algn="ctr" fontAlgn="ctr"/>
                      <a:r>
                        <a:rPr lang="en-US" sz="1200" b="0" i="0" u="none" strike="noStrike">
                          <a:solidFill>
                            <a:srgbClr val="000000"/>
                          </a:solidFill>
                          <a:effectLst/>
                          <a:latin typeface="Athelas" panose="02000503000000020003" pitchFamily="2" charset="0"/>
                        </a:rPr>
                        <a:t>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C"/>
                    </a:solidFill>
                  </a:tcPr>
                </a:tc>
                <a:tc>
                  <a:txBody>
                    <a:bodyPr/>
                    <a:lstStyle/>
                    <a:p>
                      <a:pPr algn="ctr" fontAlgn="ctr"/>
                      <a:r>
                        <a:rPr lang="en-US" sz="1200" b="0" i="0" u="none" strike="noStrike">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FBEF"/>
                    </a:solidFill>
                  </a:tcPr>
                </a:tc>
                <a:extLst>
                  <a:ext uri="{0D108BD9-81ED-4DB2-BD59-A6C34878D82A}">
                    <a16:rowId xmlns:a16="http://schemas.microsoft.com/office/drawing/2014/main" xmlns="" val="202658558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EFC0"/>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2EDB9"/>
                    </a:solidFill>
                  </a:tcPr>
                </a:tc>
                <a:tc>
                  <a:txBody>
                    <a:bodyPr/>
                    <a:lstStyle/>
                    <a:p>
                      <a:pPr algn="ctr" fontAlgn="ctr"/>
                      <a:r>
                        <a:rPr lang="en-US" sz="1200" b="0" i="0" u="none" strike="noStrike">
                          <a:solidFill>
                            <a:srgbClr val="000000"/>
                          </a:solidFill>
                          <a:effectLst/>
                          <a:latin typeface="Athelas" panose="02000503000000020003" pitchFamily="2" charset="0"/>
                        </a:rPr>
                        <a:t>40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3E69D"/>
                    </a:solidFill>
                  </a:tcPr>
                </a:tc>
                <a:tc>
                  <a:txBody>
                    <a:bodyPr/>
                    <a:lstStyle/>
                    <a:p>
                      <a:pPr algn="ctr" fontAlgn="ctr"/>
                      <a:r>
                        <a:rPr lang="en-US" sz="1200" b="0" i="0" u="none" strike="noStrike">
                          <a:solidFill>
                            <a:srgbClr val="000000"/>
                          </a:solidFill>
                          <a:effectLst/>
                          <a:latin typeface="Athelas" panose="02000503000000020003" pitchFamily="2" charset="0"/>
                        </a:rPr>
                        <a:t>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0FCF1"/>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579311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2EDB9"/>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DECB4"/>
                    </a:solidFill>
                  </a:tcPr>
                </a:tc>
                <a:tc>
                  <a:txBody>
                    <a:bodyPr/>
                    <a:lstStyle/>
                    <a:p>
                      <a:pPr algn="ctr" fontAlgn="ctr"/>
                      <a:r>
                        <a:rPr lang="en-US" sz="1200" b="0" i="0" u="none" strike="noStrike">
                          <a:solidFill>
                            <a:srgbClr val="000000"/>
                          </a:solidFill>
                          <a:effectLst/>
                          <a:latin typeface="Athelas" panose="02000503000000020003" pitchFamily="2" charset="0"/>
                        </a:rPr>
                        <a:t>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9FAEB"/>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4FDF5"/>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AFEFA"/>
                    </a:solidFill>
                  </a:tcPr>
                </a:tc>
                <a:extLst>
                  <a:ext uri="{0D108BD9-81ED-4DB2-BD59-A6C34878D82A}">
                    <a16:rowId xmlns:a16="http://schemas.microsoft.com/office/drawing/2014/main" xmlns="" val="2725678290"/>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1200" b="0" i="0" u="none" strike="noStrike">
                          <a:solidFill>
                            <a:srgbClr val="000000"/>
                          </a:solidFill>
                          <a:effectLst/>
                          <a:latin typeface="Athelas" panose="02000503000000020003" pitchFamily="2" charset="0"/>
                        </a:rPr>
                        <a:t>45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85E390"/>
                    </a:solid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1200" b="0" i="0" u="none" strike="noStrike">
                          <a:solidFill>
                            <a:srgbClr val="000000"/>
                          </a:solidFill>
                          <a:effectLst/>
                          <a:latin typeface="Athelas" panose="02000503000000020003" pitchFamily="2" charset="0"/>
                        </a:rPr>
                        <a:t>10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6F9E8"/>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9FEFA"/>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428772728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thelas" panose="02000503000000020003" pitchFamily="2" charset="0"/>
                        </a:rPr>
                        <a:t>48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thelas" panose="02000503000000020003" pitchFamily="2" charset="0"/>
                        </a:rPr>
                        <a:t>21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7F2CC"/>
                    </a:solidFill>
                  </a:tcPr>
                </a:tc>
                <a:tc>
                  <a:txBody>
                    <a:bodyPr/>
                    <a:lstStyle/>
                    <a:p>
                      <a:pPr algn="ctr" fontAlgn="ctr"/>
                      <a:r>
                        <a:rPr lang="en-US" sz="1200" b="0"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5EAAD"/>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905055298"/>
                  </a:ext>
                </a:extLst>
              </a:tr>
              <a:tr h="0">
                <a:tc rowSpan="5">
                  <a:txBody>
                    <a:bodyPr/>
                    <a:lstStyle/>
                    <a:p>
                      <a:pPr algn="ctr" fontAlgn="ctr"/>
                      <a:r>
                        <a:rPr lang="en-US" sz="1200" b="0" i="0" u="none" strike="noStrike">
                          <a:solidFill>
                            <a:srgbClr val="000000"/>
                          </a:solidFill>
                          <a:effectLst/>
                          <a:latin typeface="Athelas" panose="02000503000000020003" pitchFamily="2" charset="0"/>
                        </a:rPr>
                        <a:t>Ani de activitate în domeniul industriei cărții</a:t>
                      </a:r>
                    </a:p>
                  </a:txBody>
                  <a:tcPr marL="4327" marR="4327" marT="432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1200" b="0" i="0" u="none" strike="noStrike">
                          <a:solidFill>
                            <a:srgbClr val="000000"/>
                          </a:solidFill>
                          <a:effectLst/>
                          <a:latin typeface="Athelas" panose="02000503000000020003" pitchFamily="2" charset="0"/>
                        </a:rPr>
                        <a:t>1-5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55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1200" b="0" i="0" u="none" strike="noStrike">
                          <a:solidFill>
                            <a:srgbClr val="000000"/>
                          </a:solidFill>
                          <a:effectLst/>
                          <a:latin typeface="Athelas" panose="02000503000000020003" pitchFamily="2" charset="0"/>
                        </a:rPr>
                        <a:t>38</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1200" b="0" i="0" u="none" strike="noStrike">
                          <a:solidFill>
                            <a:srgbClr val="000000"/>
                          </a:solidFill>
                          <a:effectLst/>
                          <a:latin typeface="Athelas" panose="02000503000000020003" pitchFamily="2" charset="0"/>
                        </a:rPr>
                        <a:t>29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1200" b="0" i="0" u="none" strike="noStrike">
                          <a:solidFill>
                            <a:srgbClr val="000000"/>
                          </a:solidFill>
                          <a:effectLst/>
                          <a:latin typeface="Athelas" panose="02000503000000020003" pitchFamily="2" charset="0"/>
                        </a:rPr>
                        <a:t>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6F6F6"/>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1200" b="0" i="0" u="none" strike="noStrike" dirty="0">
                          <a:solidFill>
                            <a:srgbClr val="000000"/>
                          </a:solidFill>
                          <a:effectLst/>
                          <a:latin typeface="Athelas" panose="02000503000000020003" pitchFamily="2" charset="0"/>
                        </a:rPr>
                        <a:t>7</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F3F3"/>
                    </a:solidFill>
                  </a:tcPr>
                </a:tc>
                <a:extLst>
                  <a:ext uri="{0D108BD9-81ED-4DB2-BD59-A6C34878D82A}">
                    <a16:rowId xmlns:a16="http://schemas.microsoft.com/office/drawing/2014/main" xmlns="" val="3229995169"/>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6-10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19</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1200" b="0" i="0" u="none" strike="noStrike">
                          <a:solidFill>
                            <a:srgbClr val="000000"/>
                          </a:solidFill>
                          <a:effectLst/>
                          <a:latin typeface="Athelas" panose="02000503000000020003" pitchFamily="2" charset="0"/>
                        </a:rPr>
                        <a:t>36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1200" b="0" i="0" u="none" strike="noStrike">
                          <a:solidFill>
                            <a:srgbClr val="000000"/>
                          </a:solidFill>
                          <a:effectLst/>
                          <a:latin typeface="Athelas" panose="02000503000000020003" pitchFamily="2" charset="0"/>
                        </a:rPr>
                        <a:t>33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ECEC"/>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199811802"/>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11-20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1200" b="0" i="0" u="none" strike="noStrike">
                          <a:solidFill>
                            <a:srgbClr val="000000"/>
                          </a:solidFill>
                          <a:effectLst/>
                          <a:latin typeface="Athelas" panose="02000503000000020003" pitchFamily="2" charset="0"/>
                        </a:rPr>
                        <a:t>22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Athelas" panose="02000503000000020003" pitchFamily="2" charset="0"/>
                        </a:rPr>
                        <a:t>35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1200" b="0" i="0" u="none" strike="noStrike">
                          <a:solidFill>
                            <a:srgbClr val="000000"/>
                          </a:solidFill>
                          <a:effectLst/>
                          <a:latin typeface="Athelas" panose="02000503000000020003" pitchFamily="2" charset="0"/>
                        </a:rPr>
                        <a:t>11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CECEC"/>
                    </a:solidFill>
                  </a:tcPr>
                </a:tc>
                <a:tc>
                  <a:txBody>
                    <a:bodyPr/>
                    <a:lstStyle/>
                    <a:p>
                      <a:pPr algn="ctr" fontAlgn="ctr"/>
                      <a:r>
                        <a:rPr lang="en-US" sz="1200" b="0" i="0" u="none" strike="noStrike">
                          <a:solidFill>
                            <a:srgbClr val="000000"/>
                          </a:solidFill>
                          <a:effectLst/>
                          <a:latin typeface="Athelas" panose="02000503000000020003" pitchFamily="2" charset="0"/>
                        </a:rPr>
                        <a:t>4</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8F8F8"/>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extLst>
                  <a:ext uri="{0D108BD9-81ED-4DB2-BD59-A6C34878D82A}">
                    <a16:rowId xmlns:a16="http://schemas.microsoft.com/office/drawing/2014/main" xmlns="" val="2891480631"/>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21-30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46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26</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D1D1"/>
                    </a:solidFill>
                  </a:tcPr>
                </a:tc>
                <a:tc>
                  <a:txBody>
                    <a:bodyPr/>
                    <a:lstStyle/>
                    <a:p>
                      <a:pPr algn="ctr" fontAlgn="ctr"/>
                      <a:r>
                        <a:rPr lang="en-US" sz="1200" b="0" i="0" u="none" strike="noStrike">
                          <a:solidFill>
                            <a:srgbClr val="000000"/>
                          </a:solidFill>
                          <a:effectLst/>
                          <a:latin typeface="Athelas" panose="02000503000000020003" pitchFamily="2" charset="0"/>
                        </a:rPr>
                        <a:t>50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1200" b="0" i="0" u="none" strike="noStrike">
                          <a:solidFill>
                            <a:srgbClr val="000000"/>
                          </a:solidFill>
                          <a:effectLst/>
                          <a:latin typeface="Athelas" panose="02000503000000020003" pitchFamily="2" charset="0"/>
                        </a:rPr>
                        <a:t>17</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1E1E1"/>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1200" b="0" i="0" u="none" strike="noStrike">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tc>
                  <a:txBody>
                    <a:bodyPr/>
                    <a:lstStyle/>
                    <a:p>
                      <a:pPr algn="ctr" fontAlgn="ctr"/>
                      <a:r>
                        <a:rPr lang="en-US" sz="1200" b="0" i="0" u="none" strike="noStrike" dirty="0">
                          <a:solidFill>
                            <a:srgbClr val="000000"/>
                          </a:solidFill>
                          <a:effectLst/>
                          <a:latin typeface="Athelas" panose="02000503000000020003" pitchFamily="2" charset="0"/>
                        </a:rPr>
                        <a:t>2</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CFC"/>
                    </a:solidFill>
                  </a:tcPr>
                </a:tc>
                <a:extLst>
                  <a:ext uri="{0D108BD9-81ED-4DB2-BD59-A6C34878D82A}">
                    <a16:rowId xmlns:a16="http://schemas.microsoft.com/office/drawing/2014/main" xmlns="" val="2815285446"/>
                  </a:ext>
                </a:extLst>
              </a:tr>
              <a:tr h="0">
                <a:tc vMerge="1">
                  <a:txBody>
                    <a:bodyPr/>
                    <a:lstStyle/>
                    <a:p>
                      <a:endParaRPr lang="en-US"/>
                    </a:p>
                  </a:txBody>
                  <a:tcPr/>
                </a:tc>
                <a:tc>
                  <a:txBody>
                    <a:bodyPr/>
                    <a:lstStyle/>
                    <a:p>
                      <a:pPr algn="l" fontAlgn="b"/>
                      <a:r>
                        <a:rPr lang="en-US" sz="1200" b="0" i="0" u="none" strike="noStrike">
                          <a:solidFill>
                            <a:srgbClr val="000000"/>
                          </a:solidFill>
                          <a:effectLst/>
                          <a:latin typeface="Athelas" panose="02000503000000020003" pitchFamily="2" charset="0"/>
                        </a:rPr>
                        <a:t>31+ ani</a:t>
                      </a:r>
                    </a:p>
                  </a:txBody>
                  <a:tcPr marL="4327" marR="4327" marT="432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1" i="0" u="none" strike="noStrike">
                          <a:solidFill>
                            <a:srgbClr val="000000"/>
                          </a:solidFill>
                          <a:effectLst/>
                          <a:latin typeface="Athelas" panose="02000503000000020003" pitchFamily="2" charset="0"/>
                        </a:rPr>
                        <a:t>65</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1200" b="0" i="0" u="none" strike="noStrike">
                          <a:solidFill>
                            <a:srgbClr val="000000"/>
                          </a:solidFill>
                          <a:effectLst/>
                          <a:latin typeface="Athelas" panose="02000503000000020003" pitchFamily="2" charset="0"/>
                        </a:rPr>
                        <a:t>23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1200" b="0" i="0" u="none" strike="noStrike">
                          <a:solidFill>
                            <a:srgbClr val="000000"/>
                          </a:solidFill>
                          <a:effectLst/>
                          <a:latin typeface="Athelas" panose="02000503000000020003" pitchFamily="2" charset="0"/>
                        </a:rPr>
                        <a:t>43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3B3B3"/>
                    </a:solidFill>
                  </a:tcPr>
                </a:tc>
                <a:tc>
                  <a:txBody>
                    <a:bodyPr/>
                    <a:lstStyle/>
                    <a:p>
                      <a:pPr algn="ctr" fontAlgn="ctr"/>
                      <a:r>
                        <a:rPr lang="en-US" sz="1200" b="0" i="0" u="none" strike="noStrike">
                          <a:solidFill>
                            <a:srgbClr val="000000"/>
                          </a:solidFill>
                          <a:effectLst/>
                          <a:latin typeface="Athelas" panose="02000503000000020003" pitchFamily="2" charset="0"/>
                        </a:rPr>
                        <a:t>31</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1200" b="0" i="0" u="none" strike="noStrike">
                          <a:solidFill>
                            <a:srgbClr val="000000"/>
                          </a:solidFill>
                          <a:effectLst/>
                          <a:latin typeface="Athelas" panose="02000503000000020003" pitchFamily="2" charset="0"/>
                        </a:rPr>
                        <a:t>3</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AFAFA"/>
                    </a:solidFill>
                  </a:tcPr>
                </a:tc>
                <a:tc>
                  <a:txBody>
                    <a:bodyPr/>
                    <a:lstStyle/>
                    <a:p>
                      <a:pPr algn="ctr" fontAlgn="ctr"/>
                      <a:r>
                        <a:rPr lang="en-US" sz="1200" b="0" i="0" u="none" strike="noStrike">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1200" b="0" i="0" u="none" strike="noStrike" dirty="0">
                          <a:solidFill>
                            <a:srgbClr val="000000"/>
                          </a:solidFill>
                          <a:effectLst/>
                          <a:latin typeface="Athelas" panose="02000503000000020003" pitchFamily="2" charset="0"/>
                        </a:rPr>
                        <a:t>0</a:t>
                      </a:r>
                    </a:p>
                  </a:txBody>
                  <a:tcPr marL="4327" marR="4327" marT="4327"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842440071"/>
                  </a:ext>
                </a:extLst>
              </a:tr>
            </a:tbl>
          </a:graphicData>
        </a:graphic>
      </p:graphicFrame>
    </p:spTree>
    <p:extLst>
      <p:ext uri="{BB962C8B-B14F-4D97-AF65-F5344CB8AC3E}">
        <p14:creationId xmlns:p14="http://schemas.microsoft.com/office/powerpoint/2010/main" val="1698006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Q28. </a:t>
            </a:r>
            <a:r>
              <a:rPr lang="ro-RO" sz="1800" b="1" dirty="0">
                <a:solidFill>
                  <a:schemeClr val="tx1"/>
                </a:solidFill>
                <a:latin typeface="Athelas" panose="02000503000000020003" pitchFamily="2" charset="0"/>
              </a:rPr>
              <a:t>Care sunt principalele 3 dificultăți legate de resurse materiale și financiare ale dvs. / instituției dvs., care trebuie rezolvate în primul rând? (scrieți răspunsul mai jos),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endParaRPr lang="en-US" sz="1800" b="1" dirty="0">
              <a:solidFill>
                <a:schemeClr val="tx1">
                  <a:lumMod val="95000"/>
                  <a:lumOff val="5000"/>
                </a:schemeClr>
              </a:solidFill>
              <a:latin typeface="Athelas" panose="02000503000000020003" pitchFamily="2" charset="0"/>
              <a:ea typeface="Exo" charset="0"/>
              <a:cs typeface="Exo" charset="0"/>
            </a:endParaRPr>
          </a:p>
        </p:txBody>
      </p:sp>
      <p:pic>
        <p:nvPicPr>
          <p:cNvPr id="3" name="Picture 2">
            <a:extLst>
              <a:ext uri="{FF2B5EF4-FFF2-40B4-BE49-F238E27FC236}">
                <a16:creationId xmlns:a16="http://schemas.microsoft.com/office/drawing/2014/main" xmlns="" id="{C9FE0122-6FCE-7754-529E-E444E54935C3}"/>
              </a:ext>
            </a:extLst>
          </p:cNvPr>
          <p:cNvPicPr>
            <a:picLocks noChangeAspect="1"/>
          </p:cNvPicPr>
          <p:nvPr/>
        </p:nvPicPr>
        <p:blipFill>
          <a:blip r:embed="rId3"/>
          <a:srcRect l="26696" t="4946" r="11329" b="4344"/>
          <a:stretch/>
        </p:blipFill>
        <p:spPr>
          <a:xfrm>
            <a:off x="440989" y="1769188"/>
            <a:ext cx="6790941" cy="4154620"/>
          </a:xfrm>
          <a:prstGeom prst="rect">
            <a:avLst/>
          </a:prstGeom>
        </p:spPr>
      </p:pic>
      <p:sp>
        <p:nvSpPr>
          <p:cNvPr id="2" name="TextBox 7">
            <a:extLst>
              <a:ext uri="{FF2B5EF4-FFF2-40B4-BE49-F238E27FC236}">
                <a16:creationId xmlns:a16="http://schemas.microsoft.com/office/drawing/2014/main" xmlns="" id="{212E464C-95A6-6AE3-5D9C-A1E94AB58B75}"/>
              </a:ext>
            </a:extLst>
          </p:cNvPr>
          <p:cNvSpPr txBox="1"/>
          <p:nvPr/>
        </p:nvSpPr>
        <p:spPr>
          <a:xfrm>
            <a:off x="7769980" y="2815447"/>
            <a:ext cx="3583820" cy="2062103"/>
          </a:xfrm>
          <a:prstGeom prst="rect">
            <a:avLst/>
          </a:prstGeom>
          <a:noFill/>
        </p:spPr>
        <p:txBody>
          <a:bodyPr wrap="square" rtlCol="0">
            <a:spAutoFit/>
          </a:bodyPr>
          <a:lstStyle/>
          <a:p>
            <a:pPr algn="just"/>
            <a:r>
              <a:rPr lang="ro-RO" sz="1600" dirty="0">
                <a:latin typeface="Athelas" panose="02000503000000020003" pitchFamily="2" charset="0"/>
              </a:rPr>
              <a:t>Respondenții au menționat spontan următoarele top 3 dificultăți legate de resurse materiale/financiare în instituția lor:</a:t>
            </a:r>
          </a:p>
          <a:p>
            <a:pPr algn="just"/>
            <a:endParaRPr lang="ro-RO" sz="1600" dirty="0">
              <a:latin typeface="Athelas" panose="02000503000000020003" pitchFamily="2" charset="0"/>
            </a:endParaRPr>
          </a:p>
          <a:p>
            <a:pPr marL="285750" indent="-285750" algn="just">
              <a:buFont typeface="Arial" panose="020B0604020202020204" pitchFamily="34" charset="0"/>
              <a:buChar char="•"/>
            </a:pPr>
            <a:r>
              <a:rPr lang="ro-RO" sz="1600" dirty="0">
                <a:latin typeface="Athelas" panose="02000503000000020003" pitchFamily="2" charset="0"/>
              </a:rPr>
              <a:t>Lipsa finanțării – 28%</a:t>
            </a:r>
          </a:p>
          <a:p>
            <a:pPr marL="285750" indent="-285750" algn="just">
              <a:buFont typeface="Arial" panose="020B0604020202020204" pitchFamily="34" charset="0"/>
              <a:buChar char="•"/>
            </a:pPr>
            <a:r>
              <a:rPr lang="ro-RO" sz="1600" dirty="0">
                <a:latin typeface="Athelas" panose="02000503000000020003" pitchFamily="2" charset="0"/>
              </a:rPr>
              <a:t>Resurse materiale vechi – 26%</a:t>
            </a:r>
          </a:p>
          <a:p>
            <a:pPr marL="285750" indent="-285750" algn="just">
              <a:buFont typeface="Arial" panose="020B0604020202020204" pitchFamily="34" charset="0"/>
              <a:buChar char="•"/>
            </a:pPr>
            <a:r>
              <a:rPr lang="ro-RO" sz="1600" dirty="0">
                <a:latin typeface="Athelas" panose="02000503000000020003" pitchFamily="2" charset="0"/>
              </a:rPr>
              <a:t>Tehnica veche – 20%.</a:t>
            </a:r>
            <a:endParaRPr lang="ro-MD" sz="1600" dirty="0">
              <a:latin typeface="Athelas" panose="02000503000000020003" pitchFamily="2" charset="0"/>
            </a:endParaRPr>
          </a:p>
        </p:txBody>
      </p:sp>
    </p:spTree>
    <p:extLst>
      <p:ext uri="{BB962C8B-B14F-4D97-AF65-F5344CB8AC3E}">
        <p14:creationId xmlns:p14="http://schemas.microsoft.com/office/powerpoint/2010/main" val="2462502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85E26F2-CAB8-A2D3-BC56-BB1AFAED7E7F}"/>
            </a:ext>
          </a:extLst>
        </p:cNvPr>
        <p:cNvGrpSpPr/>
        <p:nvPr/>
      </p:nvGrpSpPr>
      <p:grpSpPr>
        <a:xfrm>
          <a:off x="0" y="0"/>
          <a:ext cx="0" cy="0"/>
          <a:chOff x="0" y="0"/>
          <a:chExt cx="0" cy="0"/>
        </a:xfrm>
      </p:grpSpPr>
      <p:sp>
        <p:nvSpPr>
          <p:cNvPr id="19" name="Dreptunghi 17">
            <a:extLst>
              <a:ext uri="{FF2B5EF4-FFF2-40B4-BE49-F238E27FC236}">
                <a16:creationId xmlns:a16="http://schemas.microsoft.com/office/drawing/2014/main" xmlns="" id="{43C599BA-6679-8920-28E7-86BEC140A5ED}"/>
              </a:ext>
            </a:extLst>
          </p:cNvPr>
          <p:cNvSpPr/>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400" b="1" i="1" dirty="0">
                <a:solidFill>
                  <a:schemeClr val="tx1"/>
                </a:solidFill>
                <a:latin typeface="Athelas" panose="02000503000000020003" pitchFamily="2" charset="0"/>
                <a:cs typeface="Times New Roman" panose="02020603050405020304" pitchFamily="18" charset="0"/>
              </a:rPr>
              <a:t>Oportunități și sugestii</a:t>
            </a:r>
            <a:endParaRPr lang="en-US" sz="2400" b="1" i="1" dirty="0">
              <a:solidFill>
                <a:schemeClr val="tx1"/>
              </a:solidFill>
              <a:latin typeface="Athelas" panose="02000503000000020003" pitchFamily="2" charset="0"/>
              <a:cs typeface="Times New Roman" panose="02020603050405020304" pitchFamily="18" charset="0"/>
            </a:endParaRPr>
          </a:p>
        </p:txBody>
      </p:sp>
    </p:spTree>
    <p:extLst>
      <p:ext uri="{BB962C8B-B14F-4D97-AF65-F5344CB8AC3E}">
        <p14:creationId xmlns:p14="http://schemas.microsoft.com/office/powerpoint/2010/main" val="4200460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2709ED2-665C-BF45-7D1B-ADDB57226FB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7E0C76A8-8DC4-EC4D-50BA-4B68850EF8BC}"/>
              </a:ext>
            </a:extLst>
          </p:cNvPr>
          <p:cNvSpPr>
            <a:spLocks noGrp="1"/>
          </p:cNvSpPr>
          <p:nvPr>
            <p:ph type="title"/>
          </p:nvPr>
        </p:nvSpPr>
        <p:spPr>
          <a:xfrm>
            <a:off x="533400" y="0"/>
            <a:ext cx="10820400" cy="1007706"/>
          </a:xfrm>
        </p:spPr>
        <p:txBody>
          <a:bodyPr vert="horz" anchor="ctr">
            <a:normAutofit/>
          </a:bodyPr>
          <a:lstStyle/>
          <a:p>
            <a:r>
              <a:rPr lang="ro-RO" b="1" dirty="0">
                <a:solidFill>
                  <a:schemeClr val="tx1"/>
                </a:solidFill>
                <a:latin typeface="Athelas" panose="02000503000000020003" pitchFamily="2" charset="0"/>
                <a:ea typeface="Exo" charset="0"/>
                <a:cs typeface="Exo" charset="0"/>
              </a:rPr>
              <a:t>REZUMAT – STUDIU CANTITATIV</a:t>
            </a:r>
          </a:p>
        </p:txBody>
      </p:sp>
      <p:sp>
        <p:nvSpPr>
          <p:cNvPr id="3" name="Google Shape;109;p4">
            <a:extLst>
              <a:ext uri="{FF2B5EF4-FFF2-40B4-BE49-F238E27FC236}">
                <a16:creationId xmlns:a16="http://schemas.microsoft.com/office/drawing/2014/main" xmlns="" id="{0081B963-D2E6-7ACC-9F01-543A16DA80EF}"/>
              </a:ext>
            </a:extLst>
          </p:cNvPr>
          <p:cNvSpPr/>
          <p:nvPr/>
        </p:nvSpPr>
        <p:spPr>
          <a:xfrm>
            <a:off x="533399" y="1007706"/>
            <a:ext cx="10820401" cy="5850294"/>
          </a:xfrm>
          <a:prstGeom prst="rect">
            <a:avLst/>
          </a:prstGeom>
          <a:noFill/>
          <a:ln>
            <a:noFill/>
          </a:ln>
        </p:spPr>
        <p:txBody>
          <a:bodyPr spcFirstLastPara="1" wrap="square" lIns="91425" tIns="45700" rIns="91425" bIns="45700" anchor="ctr" anchorCtr="0">
            <a:noAutofit/>
          </a:bodyPr>
          <a:lstStyle/>
          <a:p>
            <a:pPr algn="just">
              <a:spcBef>
                <a:spcPts val="600"/>
              </a:spcBef>
              <a:spcAft>
                <a:spcPts val="600"/>
              </a:spcAft>
            </a:pPr>
            <a:r>
              <a:rPr lang="ro-RO" sz="1400" b="1" dirty="0">
                <a:latin typeface="Athelas" panose="02000503000000020003" pitchFamily="2" charset="0"/>
              </a:rPr>
              <a:t>Dificultăți în domeniul industriei cărții și lecturii publice</a:t>
            </a:r>
            <a:endParaRPr lang="en-GB" sz="1400" b="1" dirty="0">
              <a:latin typeface="Athelas" panose="02000503000000020003" pitchFamily="2" charset="0"/>
            </a:endParaRPr>
          </a:p>
          <a:p>
            <a:pPr marL="285750" marR="0" lvl="0" indent="-285750" algn="just"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ro-RO" sz="1400" dirty="0">
                <a:latin typeface="Athelas" panose="02000503000000020003" pitchFamily="2" charset="0"/>
              </a:rPr>
              <a:t>În opinia respondenților, principalele 3 dificultăți cu care se confruntă industria cărții și lecturii publice în Republica Moldova în prezent sunt finanțarea insuficientă (24%), lipsa interesului pentru lectură (23%) și costul ridicat de producere a cărților (16%).</a:t>
            </a:r>
          </a:p>
          <a:p>
            <a:pPr marL="285750" indent="-285750" algn="just">
              <a:spcBef>
                <a:spcPts val="600"/>
              </a:spcBef>
              <a:spcAft>
                <a:spcPts val="600"/>
              </a:spcAft>
              <a:buFont typeface="Arial" panose="020B0604020202020204" pitchFamily="34" charset="0"/>
              <a:buChar char="•"/>
              <a:defRPr/>
            </a:pPr>
            <a:r>
              <a:rPr lang="ro-RO" sz="1400" dirty="0">
                <a:latin typeface="Athelas" panose="02000503000000020003" pitchFamily="2" charset="0"/>
              </a:rPr>
              <a:t>Majoritatea respondenților (71%) au evaluat jos nivelul de susținere din partea statului și a altor instituții pentru a depăși problemele cu care se confruntă în activitatea profesională. </a:t>
            </a:r>
            <a:endParaRPr lang="ro-MD" sz="1400" dirty="0">
              <a:latin typeface="Athelas" panose="02000503000000020003" pitchFamily="2" charset="0"/>
            </a:endParaRPr>
          </a:p>
          <a:p>
            <a:pPr algn="just">
              <a:spcBef>
                <a:spcPts val="600"/>
              </a:spcBef>
              <a:spcAft>
                <a:spcPts val="600"/>
              </a:spcAft>
            </a:pPr>
            <a:r>
              <a:rPr lang="ro-RO" sz="1400" b="1" dirty="0">
                <a:latin typeface="Athelas" panose="02000503000000020003" pitchFamily="2" charset="0"/>
                <a:sym typeface="Exo"/>
              </a:rPr>
              <a:t>Legislația și infrastructura</a:t>
            </a:r>
            <a:endParaRPr lang="en-US" sz="1400" b="1" dirty="0">
              <a:latin typeface="Athelas" panose="02000503000000020003" pitchFamily="2" charset="0"/>
              <a:sym typeface="Exo"/>
            </a:endParaRPr>
          </a:p>
          <a:p>
            <a:pPr marL="285750" indent="-285750" algn="just">
              <a:spcBef>
                <a:spcPts val="600"/>
              </a:spcBef>
              <a:spcAft>
                <a:spcPts val="600"/>
              </a:spcAft>
              <a:buFont typeface="Arial" panose="020B0604020202020204" pitchFamily="34" charset="0"/>
              <a:buChar char="•"/>
            </a:pPr>
            <a:r>
              <a:rPr lang="ro-MD" sz="1400" dirty="0">
                <a:latin typeface="Athelas" panose="02000503000000020003" pitchFamily="2" charset="0"/>
              </a:rPr>
              <a:t>Două treimi dintre respondenți au declarat că sunt informați despre legislația și cadrul de reglementare privind industria cărții și lecturii publice în Republica Moldova. </a:t>
            </a:r>
            <a:endParaRPr lang="ro-RO" sz="1400" dirty="0">
              <a:latin typeface="Athelas" panose="02000503000000020003" pitchFamily="2" charset="0"/>
            </a:endParaRPr>
          </a:p>
          <a:p>
            <a:pPr marL="285750" indent="-285750" algn="just">
              <a:spcBef>
                <a:spcPts val="600"/>
              </a:spcBef>
              <a:spcAft>
                <a:spcPts val="600"/>
              </a:spcAft>
              <a:buFont typeface="Arial" panose="020B0604020202020204" pitchFamily="34" charset="0"/>
              <a:buChar char="•"/>
            </a:pPr>
            <a:r>
              <a:rPr lang="ro-MD" sz="1400" dirty="0">
                <a:latin typeface="Athelas" panose="02000503000000020003" pitchFamily="2" charset="0"/>
              </a:rPr>
              <a:t>Majoritatea respondenților consideră a fi necesare reformele legislative în industria cărții. </a:t>
            </a:r>
          </a:p>
          <a:p>
            <a:pPr marL="285750" indent="-285750" algn="just">
              <a:spcBef>
                <a:spcPts val="600"/>
              </a:spcBef>
              <a:spcAft>
                <a:spcPts val="600"/>
              </a:spcAft>
              <a:buFont typeface="Arial" panose="020B0604020202020204" pitchFamily="34" charset="0"/>
              <a:buChar char="•"/>
            </a:pPr>
            <a:r>
              <a:rPr lang="en-US" sz="1400" dirty="0" err="1">
                <a:latin typeface="Athelas" panose="02000503000000020003" pitchFamily="2" charset="0"/>
              </a:rPr>
              <a:t>Principalele</a:t>
            </a:r>
            <a:r>
              <a:rPr lang="en-US" sz="1400" dirty="0">
                <a:latin typeface="Athelas" panose="02000503000000020003" pitchFamily="2" charset="0"/>
              </a:rPr>
              <a:t> </a:t>
            </a:r>
            <a:r>
              <a:rPr lang="en-US" sz="1400" dirty="0" err="1">
                <a:latin typeface="Athelas" panose="02000503000000020003" pitchFamily="2" charset="0"/>
              </a:rPr>
              <a:t>schimb</a:t>
            </a:r>
            <a:r>
              <a:rPr lang="ro-RO" sz="1400" dirty="0" err="1">
                <a:latin typeface="Athelas" panose="02000503000000020003" pitchFamily="2" charset="0"/>
              </a:rPr>
              <a:t>ări</a:t>
            </a:r>
            <a:r>
              <a:rPr lang="ro-RO" sz="1400" dirty="0">
                <a:latin typeface="Athelas" panose="02000503000000020003" pitchFamily="2" charset="0"/>
              </a:rPr>
              <a:t> considerate necesare în infrastructura industriei cărții sunt: </a:t>
            </a:r>
            <a:r>
              <a:rPr lang="ro-MD" sz="1400" dirty="0">
                <a:latin typeface="Athelas" panose="02000503000000020003" pitchFamily="2" charset="0"/>
              </a:rPr>
              <a:t>renovarea bibliotecilor (18%), campanii de promovare a lecturii (17%), înnoirea fondului de cărți (15%).</a:t>
            </a:r>
          </a:p>
          <a:p>
            <a:pPr algn="just">
              <a:spcBef>
                <a:spcPts val="600"/>
              </a:spcBef>
              <a:spcAft>
                <a:spcPts val="600"/>
              </a:spcAft>
            </a:pPr>
            <a:r>
              <a:rPr lang="ro-RO" sz="1400" b="1" dirty="0">
                <a:latin typeface="Athelas" panose="02000503000000020003" pitchFamily="2" charset="0"/>
              </a:rPr>
              <a:t>Resursele umane în domeniul industriei cărții și lecturii publice</a:t>
            </a:r>
            <a:endParaRPr lang="en-US" sz="1400" b="1" dirty="0">
              <a:latin typeface="Athelas" panose="02000503000000020003" pitchFamily="2" charset="0"/>
            </a:endParaRPr>
          </a:p>
          <a:p>
            <a:pPr marL="285750" indent="-285750" algn="just">
              <a:spcBef>
                <a:spcPts val="600"/>
              </a:spcBef>
              <a:spcAft>
                <a:spcPts val="600"/>
              </a:spcAft>
              <a:buFont typeface="Arial" panose="020B0604020202020204" pitchFamily="34" charset="0"/>
              <a:buChar char="•"/>
            </a:pPr>
            <a:r>
              <a:rPr lang="ro-RO" sz="1400" dirty="0">
                <a:latin typeface="Athelas" panose="02000503000000020003" pitchFamily="2" charset="0"/>
              </a:rPr>
              <a:t>Majoritatea respondenților afirmă că există suficient instruiri sau seminare în domeniul industriei cărții, și că au participat la cel puțin 3 instruiri, seminare sau cursuri de formare profesională în domeniul industriei cărții în ultimii 3 ani.</a:t>
            </a:r>
          </a:p>
          <a:p>
            <a:pPr marL="285750" indent="-285750" algn="just">
              <a:spcBef>
                <a:spcPts val="600"/>
              </a:spcBef>
              <a:spcAft>
                <a:spcPts val="600"/>
              </a:spcAft>
              <a:buFont typeface="Arial" panose="020B0604020202020204" pitchFamily="34" charset="0"/>
              <a:buChar char="•"/>
            </a:pPr>
            <a:r>
              <a:rPr lang="ro-MD" sz="1400" dirty="0">
                <a:latin typeface="Athelas" panose="02000503000000020003" pitchFamily="2" charset="0"/>
              </a:rPr>
              <a:t>Bibliotecile (55%) și Instituțiile de învățământ (55%) sunt considerate de către respondenți drept instituții care se confruntă cel mai mult cu o lipsă de cadre.</a:t>
            </a:r>
          </a:p>
          <a:p>
            <a:pPr marL="285750" indent="-285750" algn="just">
              <a:spcBef>
                <a:spcPts val="600"/>
              </a:spcBef>
              <a:spcAft>
                <a:spcPts val="600"/>
              </a:spcAft>
              <a:buFont typeface="Arial" panose="020B0604020202020204" pitchFamily="34" charset="0"/>
              <a:buChar char="•"/>
            </a:pPr>
            <a:r>
              <a:rPr lang="ro-RO" sz="1400" dirty="0">
                <a:latin typeface="Athelas" panose="02000503000000020003" pitchFamily="2" charset="0"/>
              </a:rPr>
              <a:t>Majoritatea intervievaților sunt interesați de participare la instruiri sau seminare în domeniu; principalele subiecte la care respondenții ar dori să fie organizate instruiri sunt: digitalizarea bibliotecilor (22%), metodele de promovare a lecturii (19%), crearea evenimentelor culturale (9%).</a:t>
            </a:r>
          </a:p>
        </p:txBody>
      </p:sp>
    </p:spTree>
    <p:extLst>
      <p:ext uri="{BB962C8B-B14F-4D97-AF65-F5344CB8AC3E}">
        <p14:creationId xmlns:p14="http://schemas.microsoft.com/office/powerpoint/2010/main" val="23261198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Q29. </a:t>
            </a:r>
            <a:r>
              <a:rPr lang="ro-RO" sz="1800" b="1" dirty="0">
                <a:solidFill>
                  <a:schemeClr val="tx1"/>
                </a:solidFill>
                <a:latin typeface="Athelas" panose="02000503000000020003" pitchFamily="2" charset="0"/>
              </a:rPr>
              <a:t>Care credeți că sunt cele mai eficiente modalități de promovare a lecturii? (puteți selecta câteva răspunsuri),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p>
        </p:txBody>
      </p:sp>
      <p:pic>
        <p:nvPicPr>
          <p:cNvPr id="2" name="Picture 1">
            <a:extLst>
              <a:ext uri="{FF2B5EF4-FFF2-40B4-BE49-F238E27FC236}">
                <a16:creationId xmlns:a16="http://schemas.microsoft.com/office/drawing/2014/main" xmlns="" id="{2230ABC5-67DA-A52F-5A9F-4793927DA42C}"/>
              </a:ext>
            </a:extLst>
          </p:cNvPr>
          <p:cNvPicPr>
            <a:picLocks noChangeAspect="1"/>
          </p:cNvPicPr>
          <p:nvPr/>
        </p:nvPicPr>
        <p:blipFill>
          <a:blip r:embed="rId3"/>
          <a:srcRect l="41335" t="5082" r="13964" b="3780"/>
          <a:stretch/>
        </p:blipFill>
        <p:spPr>
          <a:xfrm>
            <a:off x="2529505" y="1521421"/>
            <a:ext cx="7132989" cy="3541200"/>
          </a:xfrm>
          <a:prstGeom prst="rect">
            <a:avLst/>
          </a:prstGeom>
        </p:spPr>
      </p:pic>
      <p:sp>
        <p:nvSpPr>
          <p:cNvPr id="3" name="TextBox 7">
            <a:extLst>
              <a:ext uri="{FF2B5EF4-FFF2-40B4-BE49-F238E27FC236}">
                <a16:creationId xmlns:a16="http://schemas.microsoft.com/office/drawing/2014/main" xmlns="" id="{6C1DB274-61F7-2C89-5EB3-9B7B17E1D37E}"/>
              </a:ext>
            </a:extLst>
          </p:cNvPr>
          <p:cNvSpPr txBox="1"/>
          <p:nvPr/>
        </p:nvSpPr>
        <p:spPr>
          <a:xfrm>
            <a:off x="304802" y="5741707"/>
            <a:ext cx="10954140" cy="584775"/>
          </a:xfrm>
          <a:prstGeom prst="rect">
            <a:avLst/>
          </a:prstGeom>
          <a:noFill/>
        </p:spPr>
        <p:txBody>
          <a:bodyPr wrap="square" rtlCol="0">
            <a:spAutoFit/>
          </a:bodyPr>
          <a:lstStyle/>
          <a:p>
            <a:r>
              <a:rPr lang="ro-MD" sz="1600" dirty="0">
                <a:latin typeface="Athelas" panose="02000503000000020003" pitchFamily="2" charset="0"/>
              </a:rPr>
              <a:t>Top 3 cele mai eficiente modalități de promovare a lecturii, în opinia respondenților, sunt: promovarea lecturii în școli și universități (65%), reducerea prețurilor la cărți (61%) și crearea cluburilor de lectură pentru diferite vârste (60%). </a:t>
            </a:r>
          </a:p>
        </p:txBody>
      </p:sp>
    </p:spTree>
    <p:extLst>
      <p:ext uri="{BB962C8B-B14F-4D97-AF65-F5344CB8AC3E}">
        <p14:creationId xmlns:p14="http://schemas.microsoft.com/office/powerpoint/2010/main" val="17293475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Q29. </a:t>
            </a:r>
            <a:r>
              <a:rPr lang="ro-RO" sz="1800" b="1" dirty="0">
                <a:solidFill>
                  <a:schemeClr val="tx1"/>
                </a:solidFill>
                <a:latin typeface="Athelas" panose="02000503000000020003" pitchFamily="2" charset="0"/>
              </a:rPr>
              <a:t>Care credeți că sunt cele mai eficiente modalități de promovare a lecturii? (puteți selecta câteva răspunsuri), </a:t>
            </a:r>
            <a:r>
              <a:rPr lang="en-US" sz="1800" b="1" dirty="0">
                <a:solidFill>
                  <a:schemeClr val="bg1">
                    <a:lumMod val="50000"/>
                  </a:schemeClr>
                </a:solidFill>
                <a:latin typeface="Athelas" panose="02000503000000020003" pitchFamily="2" charset="0"/>
                <a:ea typeface="Exo" charset="0"/>
                <a:cs typeface="Exo" charset="0"/>
              </a:rPr>
              <a:t>%</a:t>
            </a:r>
            <a:r>
              <a:rPr lang="ro-RO" sz="1800" b="1" dirty="0">
                <a:solidFill>
                  <a:schemeClr val="tx1">
                    <a:lumMod val="95000"/>
                    <a:lumOff val="5000"/>
                  </a:schemeClr>
                </a:solidFill>
                <a:latin typeface="Athelas" panose="02000503000000020003" pitchFamily="2" charset="0"/>
                <a:ea typeface="Exo" charset="0"/>
                <a:cs typeface="Exo" charset="0"/>
              </a:rPr>
              <a:t/>
            </a:r>
            <a:br>
              <a:rPr lang="ro-RO" sz="1800" b="1" dirty="0">
                <a:solidFill>
                  <a:schemeClr val="tx1">
                    <a:lumMod val="95000"/>
                    <a:lumOff val="5000"/>
                  </a:schemeClr>
                </a:solidFill>
                <a:latin typeface="Athelas" panose="02000503000000020003" pitchFamily="2" charset="0"/>
                <a:ea typeface="Exo" charset="0"/>
                <a:cs typeface="Exo" charset="0"/>
              </a:rPr>
            </a:br>
            <a:r>
              <a:rPr lang="ro-RO" sz="1600" b="1" dirty="0">
                <a:solidFill>
                  <a:srgbClr val="003366"/>
                </a:solidFill>
                <a:latin typeface="Athelas" panose="02000503000000020003" pitchFamily="2" charset="0"/>
                <a:ea typeface="Exo" charset="0"/>
                <a:cs typeface="Exo" charset="0"/>
              </a:rPr>
              <a:t>PER CRITERII DEMOGRAFICE</a:t>
            </a:r>
            <a:endParaRPr lang="en-US" sz="1800" b="1" dirty="0">
              <a:solidFill>
                <a:schemeClr val="tx1">
                  <a:lumMod val="95000"/>
                  <a:lumOff val="5000"/>
                </a:schemeClr>
              </a:solidFill>
              <a:latin typeface="Athelas" panose="02000503000000020003" pitchFamily="2" charset="0"/>
              <a:ea typeface="Exo" charset="0"/>
              <a:cs typeface="Exo" charset="0"/>
            </a:endParaRPr>
          </a:p>
        </p:txBody>
      </p:sp>
      <p:sp>
        <p:nvSpPr>
          <p:cNvPr id="4" name="Rectangle 3">
            <a:extLst>
              <a:ext uri="{FF2B5EF4-FFF2-40B4-BE49-F238E27FC236}">
                <a16:creationId xmlns:a16="http://schemas.microsoft.com/office/drawing/2014/main" xmlns="" id="{51801382-79FA-4378-131C-DA5394DAEB8A}"/>
              </a:ext>
            </a:extLst>
          </p:cNvPr>
          <p:cNvSpPr/>
          <p:nvPr/>
        </p:nvSpPr>
        <p:spPr>
          <a:xfrm>
            <a:off x="0" y="6532775"/>
            <a:ext cx="12192000" cy="3252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200" dirty="0">
                <a:solidFill>
                  <a:schemeClr val="bg1">
                    <a:lumMod val="50000"/>
                  </a:schemeClr>
                </a:solidFill>
                <a:latin typeface="Athelas" panose="02000503000000020003" pitchFamily="2" charset="0"/>
              </a:rPr>
              <a:t>Un N mai mic de 20* este prea mic pentru analiză statistică.</a:t>
            </a:r>
            <a:endParaRPr lang="en-US" sz="1200" dirty="0">
              <a:solidFill>
                <a:schemeClr val="bg1">
                  <a:lumMod val="50000"/>
                </a:schemeClr>
              </a:solidFill>
              <a:latin typeface="Athelas" panose="02000503000000020003" pitchFamily="2" charset="0"/>
            </a:endParaRPr>
          </a:p>
        </p:txBody>
      </p:sp>
      <p:graphicFrame>
        <p:nvGraphicFramePr>
          <p:cNvPr id="2" name="Table 1">
            <a:extLst>
              <a:ext uri="{FF2B5EF4-FFF2-40B4-BE49-F238E27FC236}">
                <a16:creationId xmlns:a16="http://schemas.microsoft.com/office/drawing/2014/main" xmlns="" id="{A160CF7F-360A-71F1-AA49-D9352CF9C641}"/>
              </a:ext>
            </a:extLst>
          </p:cNvPr>
          <p:cNvGraphicFramePr>
            <a:graphicFrameLocks noGrp="1"/>
          </p:cNvGraphicFramePr>
          <p:nvPr>
            <p:extLst>
              <p:ext uri="{D42A27DB-BD31-4B8C-83A1-F6EECF244321}">
                <p14:modId xmlns:p14="http://schemas.microsoft.com/office/powerpoint/2010/main" val="985684228"/>
              </p:ext>
            </p:extLst>
          </p:nvPr>
        </p:nvGraphicFramePr>
        <p:xfrm>
          <a:off x="-7" y="2015639"/>
          <a:ext cx="12192007" cy="3512935"/>
        </p:xfrm>
        <a:graphic>
          <a:graphicData uri="http://schemas.openxmlformats.org/drawingml/2006/table">
            <a:tbl>
              <a:tblPr/>
              <a:tblGrid>
                <a:gridCol w="619760">
                  <a:extLst>
                    <a:ext uri="{9D8B030D-6E8A-4147-A177-3AD203B41FA5}">
                      <a16:colId xmlns:a16="http://schemas.microsoft.com/office/drawing/2014/main" xmlns="" val="802321791"/>
                    </a:ext>
                  </a:extLst>
                </a:gridCol>
                <a:gridCol w="2021840">
                  <a:extLst>
                    <a:ext uri="{9D8B030D-6E8A-4147-A177-3AD203B41FA5}">
                      <a16:colId xmlns:a16="http://schemas.microsoft.com/office/drawing/2014/main" xmlns="" val="935385995"/>
                    </a:ext>
                  </a:extLst>
                </a:gridCol>
                <a:gridCol w="284480">
                  <a:extLst>
                    <a:ext uri="{9D8B030D-6E8A-4147-A177-3AD203B41FA5}">
                      <a16:colId xmlns:a16="http://schemas.microsoft.com/office/drawing/2014/main" xmlns="" val="4100981427"/>
                    </a:ext>
                  </a:extLst>
                </a:gridCol>
                <a:gridCol w="842357">
                  <a:extLst>
                    <a:ext uri="{9D8B030D-6E8A-4147-A177-3AD203B41FA5}">
                      <a16:colId xmlns:a16="http://schemas.microsoft.com/office/drawing/2014/main" xmlns="" val="2880819626"/>
                    </a:ext>
                  </a:extLst>
                </a:gridCol>
                <a:gridCol w="842357">
                  <a:extLst>
                    <a:ext uri="{9D8B030D-6E8A-4147-A177-3AD203B41FA5}">
                      <a16:colId xmlns:a16="http://schemas.microsoft.com/office/drawing/2014/main" xmlns="" val="3514792916"/>
                    </a:ext>
                  </a:extLst>
                </a:gridCol>
                <a:gridCol w="842357">
                  <a:extLst>
                    <a:ext uri="{9D8B030D-6E8A-4147-A177-3AD203B41FA5}">
                      <a16:colId xmlns:a16="http://schemas.microsoft.com/office/drawing/2014/main" xmlns="" val="4241311645"/>
                    </a:ext>
                  </a:extLst>
                </a:gridCol>
                <a:gridCol w="842357">
                  <a:extLst>
                    <a:ext uri="{9D8B030D-6E8A-4147-A177-3AD203B41FA5}">
                      <a16:colId xmlns:a16="http://schemas.microsoft.com/office/drawing/2014/main" xmlns="" val="216984942"/>
                    </a:ext>
                  </a:extLst>
                </a:gridCol>
                <a:gridCol w="842357">
                  <a:extLst>
                    <a:ext uri="{9D8B030D-6E8A-4147-A177-3AD203B41FA5}">
                      <a16:colId xmlns:a16="http://schemas.microsoft.com/office/drawing/2014/main" xmlns="" val="1681655830"/>
                    </a:ext>
                  </a:extLst>
                </a:gridCol>
                <a:gridCol w="842357">
                  <a:extLst>
                    <a:ext uri="{9D8B030D-6E8A-4147-A177-3AD203B41FA5}">
                      <a16:colId xmlns:a16="http://schemas.microsoft.com/office/drawing/2014/main" xmlns="" val="862205652"/>
                    </a:ext>
                  </a:extLst>
                </a:gridCol>
                <a:gridCol w="842357">
                  <a:extLst>
                    <a:ext uri="{9D8B030D-6E8A-4147-A177-3AD203B41FA5}">
                      <a16:colId xmlns:a16="http://schemas.microsoft.com/office/drawing/2014/main" xmlns="" val="1977943961"/>
                    </a:ext>
                  </a:extLst>
                </a:gridCol>
                <a:gridCol w="842357">
                  <a:extLst>
                    <a:ext uri="{9D8B030D-6E8A-4147-A177-3AD203B41FA5}">
                      <a16:colId xmlns:a16="http://schemas.microsoft.com/office/drawing/2014/main" xmlns="" val="2038867840"/>
                    </a:ext>
                  </a:extLst>
                </a:gridCol>
                <a:gridCol w="842357">
                  <a:extLst>
                    <a:ext uri="{9D8B030D-6E8A-4147-A177-3AD203B41FA5}">
                      <a16:colId xmlns:a16="http://schemas.microsoft.com/office/drawing/2014/main" xmlns="" val="1383550386"/>
                    </a:ext>
                  </a:extLst>
                </a:gridCol>
                <a:gridCol w="842357">
                  <a:extLst>
                    <a:ext uri="{9D8B030D-6E8A-4147-A177-3AD203B41FA5}">
                      <a16:colId xmlns:a16="http://schemas.microsoft.com/office/drawing/2014/main" xmlns="" val="3602256491"/>
                    </a:ext>
                  </a:extLst>
                </a:gridCol>
                <a:gridCol w="842357">
                  <a:extLst>
                    <a:ext uri="{9D8B030D-6E8A-4147-A177-3AD203B41FA5}">
                      <a16:colId xmlns:a16="http://schemas.microsoft.com/office/drawing/2014/main" xmlns="" val="3208176706"/>
                    </a:ext>
                  </a:extLst>
                </a:gridCol>
              </a:tblGrid>
              <a:tr h="0">
                <a:tc gridSpan="2">
                  <a:txBody>
                    <a:bodyPr/>
                    <a:lstStyle/>
                    <a:p>
                      <a:pPr algn="ctr" fontAlgn="ctr"/>
                      <a:r>
                        <a:rPr lang="en-US" sz="800" b="1" i="0" u="none" strike="noStrike">
                          <a:solidFill>
                            <a:srgbClr val="000000"/>
                          </a:solidFill>
                          <a:effectLst/>
                          <a:latin typeface="Athelas" panose="02000503000000020003" pitchFamily="2" charset="0"/>
                        </a:rPr>
                        <a:t>% pe rând</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hMerge="1">
                  <a:txBody>
                    <a:bodyPr/>
                    <a:lstStyle/>
                    <a:p>
                      <a:endParaRPr lang="en-US"/>
                    </a:p>
                  </a:txBody>
                  <a:tcPr/>
                </a:tc>
                <a:tc>
                  <a:txBody>
                    <a:bodyPr/>
                    <a:lstStyle/>
                    <a:p>
                      <a:pPr algn="ctr" fontAlgn="ctr"/>
                      <a:r>
                        <a:rPr lang="en-US" sz="800" b="1" i="0" u="none" strike="noStrike">
                          <a:solidFill>
                            <a:srgbClr val="000000"/>
                          </a:solidFill>
                          <a:effectLst/>
                          <a:latin typeface="Athelas" panose="02000503000000020003" pitchFamily="2" charset="0"/>
                        </a:rPr>
                        <a:t>N</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dirty="0" err="1">
                          <a:solidFill>
                            <a:srgbClr val="000000"/>
                          </a:solidFill>
                          <a:effectLst/>
                          <a:latin typeface="Athelas" panose="02000503000000020003" pitchFamily="2" charset="0"/>
                        </a:rPr>
                        <a:t>Promovarea</a:t>
                      </a:r>
                      <a:r>
                        <a:rPr lang="en-US" sz="800" b="1" i="0" u="none" strike="noStrike" dirty="0">
                          <a:solidFill>
                            <a:srgbClr val="000000"/>
                          </a:solidFill>
                          <a:effectLst/>
                          <a:latin typeface="Athelas" panose="02000503000000020003" pitchFamily="2" charset="0"/>
                        </a:rPr>
                        <a:t> </a:t>
                      </a:r>
                      <a:r>
                        <a:rPr lang="en-US" sz="800" b="1" i="0" u="none" strike="noStrike" dirty="0" err="1">
                          <a:solidFill>
                            <a:srgbClr val="000000"/>
                          </a:solidFill>
                          <a:effectLst/>
                          <a:latin typeface="Athelas" panose="02000503000000020003" pitchFamily="2" charset="0"/>
                        </a:rPr>
                        <a:t>lecturii</a:t>
                      </a:r>
                      <a:r>
                        <a:rPr lang="en-US" sz="800" b="1" i="0" u="none" strike="noStrike" dirty="0">
                          <a:solidFill>
                            <a:srgbClr val="000000"/>
                          </a:solidFill>
                          <a:effectLst/>
                          <a:latin typeface="Athelas" panose="02000503000000020003" pitchFamily="2" charset="0"/>
                        </a:rPr>
                        <a:t> </a:t>
                      </a:r>
                      <a:r>
                        <a:rPr lang="en-US" sz="800" b="1" i="0" u="none" strike="noStrike" dirty="0" err="1">
                          <a:solidFill>
                            <a:srgbClr val="000000"/>
                          </a:solidFill>
                          <a:effectLst/>
                          <a:latin typeface="Athelas" panose="02000503000000020003" pitchFamily="2" charset="0"/>
                        </a:rPr>
                        <a:t>în</a:t>
                      </a:r>
                      <a:r>
                        <a:rPr lang="en-US" sz="800" b="1" i="0" u="none" strike="noStrike" dirty="0">
                          <a:solidFill>
                            <a:srgbClr val="000000"/>
                          </a:solidFill>
                          <a:effectLst/>
                          <a:latin typeface="Athelas" panose="02000503000000020003" pitchFamily="2" charset="0"/>
                        </a:rPr>
                        <a:t> </a:t>
                      </a:r>
                      <a:r>
                        <a:rPr lang="en-US" sz="800" b="1" i="0" u="none" strike="noStrike" dirty="0" err="1">
                          <a:solidFill>
                            <a:srgbClr val="000000"/>
                          </a:solidFill>
                          <a:effectLst/>
                          <a:latin typeface="Athelas" panose="02000503000000020003" pitchFamily="2" charset="0"/>
                        </a:rPr>
                        <a:t>școli</a:t>
                      </a:r>
                      <a:r>
                        <a:rPr lang="en-US" sz="800" b="1" i="0" u="none" strike="noStrike" dirty="0">
                          <a:solidFill>
                            <a:srgbClr val="000000"/>
                          </a:solidFill>
                          <a:effectLst/>
                          <a:latin typeface="Athelas" panose="02000503000000020003" pitchFamily="2" charset="0"/>
                        </a:rPr>
                        <a:t> </a:t>
                      </a:r>
                      <a:r>
                        <a:rPr lang="en-US" sz="800" b="1" i="0" u="none" strike="noStrike" dirty="0" err="1">
                          <a:solidFill>
                            <a:srgbClr val="000000"/>
                          </a:solidFill>
                          <a:effectLst/>
                          <a:latin typeface="Athelas" panose="02000503000000020003" pitchFamily="2" charset="0"/>
                        </a:rPr>
                        <a:t>și</a:t>
                      </a:r>
                      <a:r>
                        <a:rPr lang="en-US" sz="800" b="1" i="0" u="none" strike="noStrike" dirty="0">
                          <a:solidFill>
                            <a:srgbClr val="000000"/>
                          </a:solidFill>
                          <a:effectLst/>
                          <a:latin typeface="Athelas" panose="02000503000000020003" pitchFamily="2" charset="0"/>
                        </a:rPr>
                        <a:t> </a:t>
                      </a:r>
                      <a:r>
                        <a:rPr lang="en-US" sz="800" b="1" i="0" u="none" strike="noStrike" dirty="0" err="1">
                          <a:solidFill>
                            <a:srgbClr val="000000"/>
                          </a:solidFill>
                          <a:effectLst/>
                          <a:latin typeface="Athelas" panose="02000503000000020003" pitchFamily="2" charset="0"/>
                        </a:rPr>
                        <a:t>universități</a:t>
                      </a:r>
                      <a:endParaRPr lang="en-US" sz="800" b="1" i="0" u="none" strike="noStrike" dirty="0">
                        <a:solidFill>
                          <a:srgbClr val="000000"/>
                        </a:solidFill>
                        <a:effectLst/>
                        <a:latin typeface="Athelas" panose="02000503000000020003" pitchFamily="2" charset="0"/>
                      </a:endParaRP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Reducerea prețurilor la cărți</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Cluburi de lectură pentru diferite vârste</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Promovarea și susținerea scriitorilor din RM</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pt-BR" sz="800" b="1" i="0" u="none" strike="noStrike">
                          <a:solidFill>
                            <a:srgbClr val="000000"/>
                          </a:solidFill>
                          <a:effectLst/>
                          <a:latin typeface="Athelas" panose="02000503000000020003" pitchFamily="2" charset="0"/>
                        </a:rPr>
                        <a:t>Campanii de promovare a lecturii pe rețelele de socializare</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Desfășurare de programe culturale la nivel național</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Susținerea autorilor și editorilor locali</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Dezvoltarea bibliotecilor digitale</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pt-BR" sz="800" b="1" i="0" u="none" strike="noStrike">
                          <a:solidFill>
                            <a:srgbClr val="000000"/>
                          </a:solidFill>
                          <a:effectLst/>
                          <a:latin typeface="Athelas" panose="02000503000000020003" pitchFamily="2" charset="0"/>
                        </a:rPr>
                        <a:t>Extinderea spectrului de activități oferite de către biblioteci</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Altele</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Nu știu / Fără răspuns</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xmlns="" val="2109267751"/>
                  </a:ext>
                </a:extLst>
              </a:tr>
              <a:tr h="0">
                <a:tc gridSpan="2">
                  <a:txBody>
                    <a:bodyPr/>
                    <a:lstStyle/>
                    <a:p>
                      <a:pPr algn="ctr" fontAlgn="b"/>
                      <a:r>
                        <a:rPr lang="en-US" sz="800" b="1" i="0" u="none" strike="noStrike">
                          <a:solidFill>
                            <a:srgbClr val="000000"/>
                          </a:solidFill>
                          <a:effectLst/>
                          <a:latin typeface="Athelas" panose="02000503000000020003" pitchFamily="2" charset="0"/>
                        </a:rPr>
                        <a:t>Total</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hMerge="1">
                  <a:txBody>
                    <a:bodyPr/>
                    <a:lstStyle/>
                    <a:p>
                      <a:endParaRPr lang="en-US"/>
                    </a:p>
                  </a:txBody>
                  <a:tcPr/>
                </a:tc>
                <a:tc>
                  <a:txBody>
                    <a:bodyPr/>
                    <a:lstStyle/>
                    <a:p>
                      <a:pPr algn="ctr" fontAlgn="ctr"/>
                      <a:r>
                        <a:rPr lang="en-US" sz="800" b="1" i="0" u="none" strike="noStrike">
                          <a:solidFill>
                            <a:srgbClr val="000000"/>
                          </a:solidFill>
                          <a:effectLst/>
                          <a:latin typeface="Athelas" panose="02000503000000020003" pitchFamily="2" charset="0"/>
                        </a:rPr>
                        <a:t>248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65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61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60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55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53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50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48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41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38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tc>
                  <a:txBody>
                    <a:bodyPr/>
                    <a:lstStyle/>
                    <a:p>
                      <a:pPr algn="ctr" fontAlgn="ctr"/>
                      <a:r>
                        <a:rPr lang="en-US" sz="800" b="1" i="0" u="none" strike="noStrike">
                          <a:solidFill>
                            <a:srgbClr val="000000"/>
                          </a:solidFill>
                          <a:effectLst/>
                          <a:latin typeface="Athelas" panose="02000503000000020003" pitchFamily="2" charset="0"/>
                        </a:rPr>
                        <a:t>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C000"/>
                    </a:solidFill>
                  </a:tcPr>
                </a:tc>
                <a:extLst>
                  <a:ext uri="{0D108BD9-81ED-4DB2-BD59-A6C34878D82A}">
                    <a16:rowId xmlns:a16="http://schemas.microsoft.com/office/drawing/2014/main" xmlns="" val="2815411158"/>
                  </a:ext>
                </a:extLst>
              </a:tr>
              <a:tr h="0">
                <a:tc rowSpan="2">
                  <a:txBody>
                    <a:bodyPr/>
                    <a:lstStyle/>
                    <a:p>
                      <a:pPr algn="ctr" fontAlgn="ctr"/>
                      <a:r>
                        <a:rPr lang="en-US" sz="800" b="0" i="0" u="none" strike="noStrike">
                          <a:solidFill>
                            <a:srgbClr val="000000"/>
                          </a:solidFill>
                          <a:effectLst/>
                          <a:latin typeface="Athelas" panose="02000503000000020003" pitchFamily="2" charset="0"/>
                        </a:rPr>
                        <a:t>Gen</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thelas" panose="02000503000000020003" pitchFamily="2" charset="0"/>
                        </a:rPr>
                        <a:t>Femeie</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234</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64</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0EDB7"/>
                    </a:solidFill>
                  </a:tcPr>
                </a:tc>
                <a:tc>
                  <a:txBody>
                    <a:bodyPr/>
                    <a:lstStyle/>
                    <a:p>
                      <a:pPr algn="ctr" fontAlgn="ctr"/>
                      <a:r>
                        <a:rPr lang="en-US" sz="800" b="0" i="0" u="none" strike="noStrike">
                          <a:solidFill>
                            <a:srgbClr val="000000"/>
                          </a:solidFill>
                          <a:effectLst/>
                          <a:latin typeface="Athelas" panose="02000503000000020003" pitchFamily="2" charset="0"/>
                        </a:rPr>
                        <a:t>63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1EDB8"/>
                    </a:solidFill>
                  </a:tcPr>
                </a:tc>
                <a:tc>
                  <a:txBody>
                    <a:bodyPr/>
                    <a:lstStyle/>
                    <a:p>
                      <a:pPr algn="ctr" fontAlgn="ctr"/>
                      <a:r>
                        <a:rPr lang="en-US" sz="800" b="0" i="0" u="none" strike="noStrike">
                          <a:solidFill>
                            <a:srgbClr val="000000"/>
                          </a:solidFill>
                          <a:effectLst/>
                          <a:latin typeface="Athelas" panose="02000503000000020003" pitchFamily="2" charset="0"/>
                        </a:rPr>
                        <a:t>60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C"/>
                    </a:solidFill>
                  </a:tcPr>
                </a:tc>
                <a:tc>
                  <a:txBody>
                    <a:bodyPr/>
                    <a:lstStyle/>
                    <a:p>
                      <a:pPr algn="ctr" fontAlgn="ctr"/>
                      <a:r>
                        <a:rPr lang="en-US" sz="800" b="0" i="0" u="none" strike="noStrike">
                          <a:solidFill>
                            <a:srgbClr val="000000"/>
                          </a:solidFill>
                          <a:effectLst/>
                          <a:latin typeface="Athelas" panose="02000503000000020003" pitchFamily="2" charset="0"/>
                        </a:rPr>
                        <a:t>55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F0C1"/>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F0C5"/>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8"/>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F2CA"/>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DF4D1"/>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F4D3"/>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F"/>
                    </a:solidFill>
                  </a:tcPr>
                </a:tc>
                <a:extLst>
                  <a:ext uri="{0D108BD9-81ED-4DB2-BD59-A6C34878D82A}">
                    <a16:rowId xmlns:a16="http://schemas.microsoft.com/office/drawing/2014/main" xmlns="" val="3965956247"/>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Bărbat</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13*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77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0E9A9"/>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3F9E5"/>
                    </a:solidFill>
                  </a:tcPr>
                </a:tc>
                <a:tc>
                  <a:txBody>
                    <a:bodyPr/>
                    <a:lstStyle/>
                    <a:p>
                      <a:pPr algn="ctr" fontAlgn="ctr"/>
                      <a:r>
                        <a:rPr lang="en-US" sz="800" b="0" i="0" u="none" strike="noStrike">
                          <a:solidFill>
                            <a:srgbClr val="000000"/>
                          </a:solidFill>
                          <a:effectLst/>
                          <a:latin typeface="Athelas" panose="02000503000000020003" pitchFamily="2" charset="0"/>
                        </a:rPr>
                        <a:t>62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3EEBA"/>
                    </a:solidFill>
                  </a:tcPr>
                </a:tc>
                <a:tc>
                  <a:txBody>
                    <a:bodyPr/>
                    <a:lstStyle/>
                    <a:p>
                      <a:pPr algn="ctr" fontAlgn="ctr"/>
                      <a:r>
                        <a:rPr lang="en-US" sz="800" b="0" i="0" u="none" strike="noStrike">
                          <a:solidFill>
                            <a:srgbClr val="000000"/>
                          </a:solidFill>
                          <a:effectLst/>
                          <a:latin typeface="Athelas" panose="02000503000000020003" pitchFamily="2" charset="0"/>
                        </a:rPr>
                        <a:t>54</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DF0C3"/>
                    </a:solidFill>
                  </a:tcPr>
                </a:tc>
                <a:tc>
                  <a:txBody>
                    <a:bodyPr/>
                    <a:lstStyle/>
                    <a:p>
                      <a:pPr algn="ctr" fontAlgn="ctr"/>
                      <a:r>
                        <a:rPr lang="en-US" sz="800" b="0" i="0" u="none" strike="noStrike">
                          <a:solidFill>
                            <a:srgbClr val="000000"/>
                          </a:solidFill>
                          <a:effectLst/>
                          <a:latin typeface="Athelas" panose="02000503000000020003" pitchFamily="2" charset="0"/>
                        </a:rPr>
                        <a:t>62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3EEBA"/>
                    </a:solidFill>
                  </a:tcPr>
                </a:tc>
                <a:tc>
                  <a:txBody>
                    <a:bodyPr/>
                    <a:lstStyle/>
                    <a:p>
                      <a:pPr algn="ctr" fontAlgn="ctr"/>
                      <a:r>
                        <a:rPr lang="en-US" sz="800" b="0" i="0" u="none" strike="noStrike">
                          <a:solidFill>
                            <a:srgbClr val="000000"/>
                          </a:solidFill>
                          <a:effectLst/>
                          <a:latin typeface="Athelas" panose="02000503000000020003" pitchFamily="2" charset="0"/>
                        </a:rPr>
                        <a:t>69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AEBB1"/>
                    </a:solidFill>
                  </a:tcPr>
                </a:tc>
                <a:tc>
                  <a:txBody>
                    <a:bodyPr/>
                    <a:lstStyle/>
                    <a:p>
                      <a:pPr algn="ctr" fontAlgn="ctr"/>
                      <a:r>
                        <a:rPr lang="en-US" sz="800" b="0" i="0" u="none" strike="noStrike">
                          <a:solidFill>
                            <a:srgbClr val="000000"/>
                          </a:solidFill>
                          <a:effectLst/>
                          <a:latin typeface="Athelas" panose="02000503000000020003" pitchFamily="2" charset="0"/>
                        </a:rPr>
                        <a:t>62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3EEBA"/>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0F4D4"/>
                    </a:solidFill>
                  </a:tcPr>
                </a:tc>
                <a:tc>
                  <a:txBody>
                    <a:bodyPr/>
                    <a:lstStyle/>
                    <a:p>
                      <a:pPr algn="ctr" fontAlgn="ctr"/>
                      <a:r>
                        <a:rPr lang="en-US" sz="800" b="0" i="0" u="none" strike="noStrike">
                          <a:solidFill>
                            <a:srgbClr val="000000"/>
                          </a:solidFill>
                          <a:effectLst/>
                          <a:latin typeface="Athelas" panose="02000503000000020003" pitchFamily="2" charset="0"/>
                        </a:rPr>
                        <a:t>23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3F9E5"/>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763629485"/>
                  </a:ext>
                </a:extLst>
              </a:tr>
              <a:tr h="0">
                <a:tc rowSpan="3">
                  <a:txBody>
                    <a:bodyPr/>
                    <a:lstStyle/>
                    <a:p>
                      <a:pPr algn="ctr" fontAlgn="ctr"/>
                      <a:r>
                        <a:rPr lang="en-US" sz="800" b="0" i="0" u="none" strike="noStrike">
                          <a:solidFill>
                            <a:srgbClr val="000000"/>
                          </a:solidFill>
                          <a:effectLst/>
                          <a:latin typeface="Athelas" panose="02000503000000020003" pitchFamily="2" charset="0"/>
                        </a:rPr>
                        <a:t>Vârstă</a:t>
                      </a:r>
                    </a:p>
                  </a:txBody>
                  <a:tcPr marL="3967" marR="3967" marT="396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Athelas" panose="02000503000000020003" pitchFamily="2" charset="0"/>
                        </a:rPr>
                        <a:t>18-35 ani</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30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63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800" b="0" i="0" u="none" strike="noStrike">
                          <a:solidFill>
                            <a:srgbClr val="000000"/>
                          </a:solidFill>
                          <a:effectLst/>
                          <a:latin typeface="Athelas" panose="02000503000000020003" pitchFamily="2" charset="0"/>
                        </a:rPr>
                        <a:t>77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FAFAF"/>
                    </a:solidFill>
                  </a:tcPr>
                </a:tc>
                <a:tc>
                  <a:txBody>
                    <a:bodyPr/>
                    <a:lstStyle/>
                    <a:p>
                      <a:pPr algn="ctr" fontAlgn="ctr"/>
                      <a:r>
                        <a:rPr lang="en-US" sz="800" b="0" i="0" u="none" strike="noStrike">
                          <a:solidFill>
                            <a:srgbClr val="000000"/>
                          </a:solidFill>
                          <a:effectLst/>
                          <a:latin typeface="Athelas" panose="02000503000000020003" pitchFamily="2" charset="0"/>
                        </a:rPr>
                        <a:t>63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800" b="0" i="0" u="none" strike="noStrike">
                          <a:solidFill>
                            <a:srgbClr val="000000"/>
                          </a:solidFill>
                          <a:effectLst/>
                          <a:latin typeface="Athelas" panose="02000503000000020003" pitchFamily="2" charset="0"/>
                        </a:rPr>
                        <a:t>63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BDBD"/>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800" b="0" i="0" u="none" strike="noStrike">
                          <a:solidFill>
                            <a:srgbClr val="000000"/>
                          </a:solidFill>
                          <a:effectLst/>
                          <a:latin typeface="Athelas" panose="02000503000000020003" pitchFamily="2" charset="0"/>
                        </a:rPr>
                        <a:t>57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800" b="0" i="0" u="none" strike="noStrike">
                          <a:solidFill>
                            <a:srgbClr val="000000"/>
                          </a:solidFill>
                          <a:effectLst/>
                          <a:latin typeface="Athelas" panose="02000503000000020003" pitchFamily="2" charset="0"/>
                        </a:rPr>
                        <a:t>60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C0C0"/>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632276098"/>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36-55 ani</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109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61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800" b="0" i="0" u="none" strike="noStrike">
                          <a:solidFill>
                            <a:srgbClr val="000000"/>
                          </a:solidFill>
                          <a:effectLst/>
                          <a:latin typeface="Athelas" panose="02000503000000020003" pitchFamily="2" charset="0"/>
                        </a:rPr>
                        <a:t>53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800" b="0" i="0" u="none" strike="noStrike">
                          <a:solidFill>
                            <a:srgbClr val="000000"/>
                          </a:solidFill>
                          <a:effectLst/>
                          <a:latin typeface="Athelas" panose="02000503000000020003" pitchFamily="2" charset="0"/>
                        </a:rPr>
                        <a:t>55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800" b="0" i="0" u="none" strike="noStrike">
                          <a:solidFill>
                            <a:srgbClr val="000000"/>
                          </a:solidFill>
                          <a:effectLst/>
                          <a:latin typeface="Athelas" panose="02000503000000020003" pitchFamily="2" charset="0"/>
                        </a:rPr>
                        <a:t>48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DCDCD"/>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ACACA"/>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800" b="0" i="0" u="none" strike="noStrike">
                          <a:solidFill>
                            <a:srgbClr val="000000"/>
                          </a:solidFill>
                          <a:effectLst/>
                          <a:latin typeface="Athelas" panose="02000503000000020003" pitchFamily="2" charset="0"/>
                        </a:rPr>
                        <a:t>41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extLst>
                  <a:ext uri="{0D108BD9-81ED-4DB2-BD59-A6C34878D82A}">
                    <a16:rowId xmlns:a16="http://schemas.microsoft.com/office/drawing/2014/main" xmlns="" val="3906088085"/>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Peste 55 ani</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109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68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8B8B8"/>
                    </a:solidFill>
                  </a:tcPr>
                </a:tc>
                <a:tc>
                  <a:txBody>
                    <a:bodyPr/>
                    <a:lstStyle/>
                    <a:p>
                      <a:pPr algn="ctr" fontAlgn="ctr"/>
                      <a:r>
                        <a:rPr lang="en-US" sz="800" b="0" i="0" u="none" strike="noStrike">
                          <a:solidFill>
                            <a:srgbClr val="000000"/>
                          </a:solidFill>
                          <a:effectLst/>
                          <a:latin typeface="Athelas" panose="02000503000000020003" pitchFamily="2" charset="0"/>
                        </a:rPr>
                        <a:t>72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3B3B3"/>
                    </a:solidFill>
                  </a:tcPr>
                </a:tc>
                <a:tc>
                  <a:txBody>
                    <a:bodyPr/>
                    <a:lstStyle/>
                    <a:p>
                      <a:pPr algn="ctr" fontAlgn="ctr"/>
                      <a:r>
                        <a:rPr lang="en-US" sz="800" b="0" i="0" u="none" strike="noStrike">
                          <a:solidFill>
                            <a:srgbClr val="000000"/>
                          </a:solidFill>
                          <a:effectLst/>
                          <a:latin typeface="Athelas" panose="02000503000000020003" pitchFamily="2" charset="0"/>
                        </a:rPr>
                        <a:t>60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800" b="0" i="0" u="none" strike="noStrike">
                          <a:solidFill>
                            <a:srgbClr val="000000"/>
                          </a:solidFill>
                          <a:effectLst/>
                          <a:latin typeface="Athelas" panose="02000503000000020003" pitchFamily="2" charset="0"/>
                        </a:rPr>
                        <a:t>56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a:solidFill>
                            <a:srgbClr val="000000"/>
                          </a:solidFill>
                          <a:effectLst/>
                          <a:latin typeface="Athelas" panose="02000503000000020003" pitchFamily="2" charset="0"/>
                        </a:rPr>
                        <a:t>55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427747700"/>
                  </a:ext>
                </a:extLst>
              </a:tr>
              <a:tr h="0">
                <a:tc rowSpan="4">
                  <a:txBody>
                    <a:bodyPr/>
                    <a:lstStyle/>
                    <a:p>
                      <a:pPr algn="ctr" fontAlgn="ctr"/>
                      <a:r>
                        <a:rPr lang="en-US" sz="800" b="0" i="0" u="none" strike="noStrike">
                          <a:solidFill>
                            <a:srgbClr val="000000"/>
                          </a:solidFill>
                          <a:effectLst/>
                          <a:latin typeface="Athelas" panose="02000503000000020003" pitchFamily="2" charset="0"/>
                        </a:rPr>
                        <a:t>Ocupație</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thelas" panose="02000503000000020003" pitchFamily="2" charset="0"/>
                        </a:rPr>
                        <a:t>Bibliotecar</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199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60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B"/>
                    </a:solidFill>
                  </a:tcPr>
                </a:tc>
                <a:tc>
                  <a:txBody>
                    <a:bodyPr/>
                    <a:lstStyle/>
                    <a:p>
                      <a:pPr algn="ctr" fontAlgn="ctr"/>
                      <a:r>
                        <a:rPr lang="en-US" sz="800" b="0" i="0" u="none" strike="noStrike">
                          <a:solidFill>
                            <a:srgbClr val="000000"/>
                          </a:solidFill>
                          <a:effectLst/>
                          <a:latin typeface="Athelas" panose="02000503000000020003" pitchFamily="2" charset="0"/>
                        </a:rPr>
                        <a:t>65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FEDB6"/>
                    </a:solidFill>
                  </a:tcPr>
                </a:tc>
                <a:tc>
                  <a:txBody>
                    <a:bodyPr/>
                    <a:lstStyle/>
                    <a:p>
                      <a:pPr algn="ctr" fontAlgn="ctr"/>
                      <a:r>
                        <a:rPr lang="en-US" sz="800" b="0" i="0" u="none" strike="noStrike">
                          <a:solidFill>
                            <a:srgbClr val="000000"/>
                          </a:solidFill>
                          <a:effectLst/>
                          <a:latin typeface="Athelas" panose="02000503000000020003" pitchFamily="2" charset="0"/>
                        </a:rPr>
                        <a:t>56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AEFC0"/>
                    </a:solidFill>
                  </a:tcPr>
                </a:tc>
                <a:tc>
                  <a:txBody>
                    <a:bodyPr/>
                    <a:lstStyle/>
                    <a:p>
                      <a:pPr algn="ctr" fontAlgn="ctr"/>
                      <a:r>
                        <a:rPr lang="en-US" sz="800" b="0" i="0" u="none" strike="noStrike">
                          <a:solidFill>
                            <a:srgbClr val="000000"/>
                          </a:solidFill>
                          <a:effectLst/>
                          <a:latin typeface="Athelas" panose="02000503000000020003" pitchFamily="2" charset="0"/>
                        </a:rPr>
                        <a:t>54</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F0C2"/>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F1C8"/>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F2CC"/>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F3CF"/>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F4D3"/>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F5D5"/>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extLst>
                  <a:ext uri="{0D108BD9-81ED-4DB2-BD59-A6C34878D82A}">
                    <a16:rowId xmlns:a16="http://schemas.microsoft.com/office/drawing/2014/main" xmlns="" val="4164234225"/>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Editor / Traducător / Distribuitor / Scriitor</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38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87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94E69D"/>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F3D0"/>
                    </a:solidFill>
                  </a:tcPr>
                </a:tc>
                <a:tc>
                  <a:txBody>
                    <a:bodyPr/>
                    <a:lstStyle/>
                    <a:p>
                      <a:pPr algn="ctr" fontAlgn="ctr"/>
                      <a:r>
                        <a:rPr lang="en-US" sz="800" b="0" i="0" u="none" strike="noStrike">
                          <a:solidFill>
                            <a:srgbClr val="000000"/>
                          </a:solidFill>
                          <a:effectLst/>
                          <a:latin typeface="Athelas" panose="02000503000000020003" pitchFamily="2" charset="0"/>
                        </a:rPr>
                        <a:t>71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7EBAF"/>
                    </a:solidFill>
                  </a:tcPr>
                </a:tc>
                <a:tc>
                  <a:txBody>
                    <a:bodyPr/>
                    <a:lstStyle/>
                    <a:p>
                      <a:pPr algn="ctr" fontAlgn="ctr"/>
                      <a:r>
                        <a:rPr lang="en-US" sz="800" b="0" i="0" u="none" strike="noStrike" dirty="0">
                          <a:solidFill>
                            <a:srgbClr val="000000"/>
                          </a:solidFill>
                          <a:effectLst/>
                          <a:latin typeface="Athelas" panose="02000503000000020003" pitchFamily="2" charset="0"/>
                        </a:rPr>
                        <a:t>58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8EFBE"/>
                    </a:solidFill>
                  </a:tcPr>
                </a:tc>
                <a:tc>
                  <a:txBody>
                    <a:bodyPr/>
                    <a:lstStyle/>
                    <a:p>
                      <a:pPr algn="ctr" fontAlgn="ctr"/>
                      <a:r>
                        <a:rPr lang="en-US" sz="800" b="0" i="0" u="none" strike="noStrike">
                          <a:solidFill>
                            <a:srgbClr val="000000"/>
                          </a:solidFill>
                          <a:effectLst/>
                          <a:latin typeface="Athelas" panose="02000503000000020003" pitchFamily="2" charset="0"/>
                        </a:rPr>
                        <a:t>66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EECB5"/>
                    </a:solidFill>
                  </a:tcPr>
                </a:tc>
                <a:tc>
                  <a:txBody>
                    <a:bodyPr/>
                    <a:lstStyle/>
                    <a:p>
                      <a:pPr algn="ctr" fontAlgn="ctr"/>
                      <a:r>
                        <a:rPr lang="en-US" sz="800" b="0" i="0" u="none" strike="noStrike">
                          <a:solidFill>
                            <a:srgbClr val="000000"/>
                          </a:solidFill>
                          <a:effectLst/>
                          <a:latin typeface="Athelas" panose="02000503000000020003" pitchFamily="2" charset="0"/>
                        </a:rPr>
                        <a:t>71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7EBAF"/>
                    </a:solidFill>
                  </a:tcPr>
                </a:tc>
                <a:tc>
                  <a:txBody>
                    <a:bodyPr/>
                    <a:lstStyle/>
                    <a:p>
                      <a:pPr algn="ctr" fontAlgn="ctr"/>
                      <a:r>
                        <a:rPr lang="en-US" sz="800" b="0" i="0" u="none" strike="noStrike">
                          <a:solidFill>
                            <a:srgbClr val="000000"/>
                          </a:solidFill>
                          <a:effectLst/>
                          <a:latin typeface="Athelas" panose="02000503000000020003" pitchFamily="2" charset="0"/>
                        </a:rPr>
                        <a:t>63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1EDB8"/>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F3D0"/>
                    </a:solidFill>
                  </a:tcPr>
                </a:tc>
                <a:tc>
                  <a:txBody>
                    <a:bodyPr/>
                    <a:lstStyle/>
                    <a:p>
                      <a:pPr algn="ctr" fontAlgn="ctr"/>
                      <a:r>
                        <a:rPr lang="en-US" sz="800" b="0" i="0" u="none" strike="noStrike">
                          <a:solidFill>
                            <a:srgbClr val="000000"/>
                          </a:solidFill>
                          <a:effectLst/>
                          <a:latin typeface="Athelas" panose="02000503000000020003" pitchFamily="2" charset="0"/>
                        </a:rPr>
                        <a:t>34</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F6D9"/>
                    </a:solidFill>
                  </a:tcPr>
                </a:tc>
                <a:tc>
                  <a:txBody>
                    <a:bodyPr/>
                    <a:lstStyle/>
                    <a:p>
                      <a:pPr algn="ctr" fontAlgn="ctr"/>
                      <a:r>
                        <a:rPr lang="en-US" sz="800" b="0" i="0" u="none" strike="noStrike">
                          <a:solidFill>
                            <a:srgbClr val="000000"/>
                          </a:solidFill>
                          <a:effectLst/>
                          <a:latin typeface="Athelas" panose="02000503000000020003" pitchFamily="2" charset="0"/>
                        </a:rPr>
                        <a:t>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CFFFD"/>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248112041"/>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Cadru didactic</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30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57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EFBF"/>
                    </a:solidFill>
                  </a:tcPr>
                </a:tc>
                <a:tc>
                  <a:txBody>
                    <a:bodyPr/>
                    <a:lstStyle/>
                    <a:p>
                      <a:pPr algn="ctr" fontAlgn="ctr"/>
                      <a:r>
                        <a:rPr lang="en-US" sz="800" b="0" i="0" u="none" strike="noStrike">
                          <a:solidFill>
                            <a:srgbClr val="000000"/>
                          </a:solidFill>
                          <a:effectLst/>
                          <a:latin typeface="Athelas" panose="02000503000000020003" pitchFamily="2" charset="0"/>
                        </a:rPr>
                        <a:t>63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1EDB8"/>
                    </a:solidFill>
                  </a:tcPr>
                </a:tc>
                <a:tc>
                  <a:txBody>
                    <a:bodyPr/>
                    <a:lstStyle/>
                    <a:p>
                      <a:pPr algn="ctr" fontAlgn="ctr"/>
                      <a:r>
                        <a:rPr lang="en-US" sz="800" b="0" i="0" u="none" strike="noStrike">
                          <a:solidFill>
                            <a:srgbClr val="000000"/>
                          </a:solidFill>
                          <a:effectLst/>
                          <a:latin typeface="Athelas" panose="02000503000000020003" pitchFamily="2" charset="0"/>
                        </a:rPr>
                        <a:t>67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DECB4"/>
                    </a:solidFill>
                  </a:tcPr>
                </a:tc>
                <a:tc>
                  <a:txBody>
                    <a:bodyPr/>
                    <a:lstStyle/>
                    <a:p>
                      <a:pPr algn="ctr" fontAlgn="ctr"/>
                      <a:r>
                        <a:rPr lang="en-US" sz="800" b="0" i="0" u="none" strike="noStrike">
                          <a:solidFill>
                            <a:srgbClr val="000000"/>
                          </a:solidFill>
                          <a:effectLst/>
                          <a:latin typeface="Athelas" panose="02000503000000020003" pitchFamily="2" charset="0"/>
                        </a:rPr>
                        <a:t>57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EFBF"/>
                    </a:solidFill>
                  </a:tcPr>
                </a:tc>
                <a:tc>
                  <a:txBody>
                    <a:bodyPr/>
                    <a:lstStyle/>
                    <a:p>
                      <a:pPr algn="ctr" fontAlgn="ctr"/>
                      <a:r>
                        <a:rPr lang="en-US" sz="800" b="0" i="0" u="none" strike="noStrike">
                          <a:solidFill>
                            <a:srgbClr val="000000"/>
                          </a:solidFill>
                          <a:effectLst/>
                          <a:latin typeface="Athelas" panose="02000503000000020003" pitchFamily="2" charset="0"/>
                        </a:rPr>
                        <a:t>53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F0C3"/>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F2CB"/>
                    </a:solidFill>
                  </a:tcPr>
                </a:tc>
                <a:tc>
                  <a:txBody>
                    <a:bodyPr/>
                    <a:lstStyle/>
                    <a:p>
                      <a:pPr algn="ctr" fontAlgn="ctr"/>
                      <a:r>
                        <a:rPr lang="en-US" sz="800" b="0" i="0" u="none" strike="noStrike">
                          <a:solidFill>
                            <a:srgbClr val="000000"/>
                          </a:solidFill>
                          <a:effectLst/>
                          <a:latin typeface="Athelas" panose="02000503000000020003" pitchFamily="2" charset="0"/>
                        </a:rPr>
                        <a:t>60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C"/>
                    </a:solidFill>
                  </a:tcPr>
                </a:tc>
                <a:tc>
                  <a:txBody>
                    <a:bodyPr/>
                    <a:lstStyle/>
                    <a:p>
                      <a:pPr algn="ctr" fontAlgn="ctr"/>
                      <a:r>
                        <a:rPr lang="en-US" sz="800" b="0" i="0" u="none" strike="noStrike">
                          <a:solidFill>
                            <a:srgbClr val="000000"/>
                          </a:solidFill>
                          <a:effectLst/>
                          <a:latin typeface="Athelas" panose="02000503000000020003" pitchFamily="2" charset="0"/>
                        </a:rPr>
                        <a:t>53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DF0C3"/>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F6D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169823451"/>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Alta</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100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3E28E"/>
                    </a:solidFill>
                  </a:tcPr>
                </a:tc>
                <a:tc>
                  <a:txBody>
                    <a:bodyPr/>
                    <a:lstStyle/>
                    <a:p>
                      <a:pPr algn="ctr" fontAlgn="ctr"/>
                      <a:r>
                        <a:rPr lang="en-US" sz="800" b="0" i="0" u="none" strike="noStrike">
                          <a:solidFill>
                            <a:srgbClr val="000000"/>
                          </a:solidFill>
                          <a:effectLst/>
                          <a:latin typeface="Athelas" panose="02000503000000020003" pitchFamily="2" charset="0"/>
                        </a:rPr>
                        <a:t>67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DECB4"/>
                    </a:solidFill>
                  </a:tcPr>
                </a:tc>
                <a:tc>
                  <a:txBody>
                    <a:bodyPr/>
                    <a:lstStyle/>
                    <a:p>
                      <a:pPr algn="ctr" fontAlgn="ctr"/>
                      <a:r>
                        <a:rPr lang="en-US" sz="800" b="0" i="0" u="none" strike="noStrike">
                          <a:solidFill>
                            <a:srgbClr val="000000"/>
                          </a:solidFill>
                          <a:effectLst/>
                          <a:latin typeface="Athelas" panose="02000503000000020003" pitchFamily="2" charset="0"/>
                        </a:rPr>
                        <a:t>78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FE9A8"/>
                    </a:solidFill>
                  </a:tcPr>
                </a:tc>
                <a:tc>
                  <a:txBody>
                    <a:bodyPr/>
                    <a:lstStyle/>
                    <a:p>
                      <a:pPr algn="ctr" fontAlgn="ctr"/>
                      <a:r>
                        <a:rPr lang="en-US" sz="800" b="0" i="0" u="none" strike="noStrike">
                          <a:solidFill>
                            <a:srgbClr val="000000"/>
                          </a:solidFill>
                          <a:effectLst/>
                          <a:latin typeface="Athelas" panose="02000503000000020003" pitchFamily="2" charset="0"/>
                        </a:rPr>
                        <a:t>78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FE9A8"/>
                    </a:solidFill>
                  </a:tcPr>
                </a:tc>
                <a:tc>
                  <a:txBody>
                    <a:bodyPr/>
                    <a:lstStyle/>
                    <a:p>
                      <a:pPr algn="ctr" fontAlgn="ctr"/>
                      <a:r>
                        <a:rPr lang="en-US" sz="800" b="0" i="0" u="none" strike="noStrike">
                          <a:solidFill>
                            <a:srgbClr val="000000"/>
                          </a:solidFill>
                          <a:effectLst/>
                          <a:latin typeface="Athelas" panose="02000503000000020003" pitchFamily="2" charset="0"/>
                        </a:rPr>
                        <a:t>89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1E69B"/>
                    </a:solidFill>
                  </a:tcPr>
                </a:tc>
                <a:tc>
                  <a:txBody>
                    <a:bodyPr/>
                    <a:lstStyle/>
                    <a:p>
                      <a:pPr algn="ctr" fontAlgn="ctr"/>
                      <a:r>
                        <a:rPr lang="en-US" sz="800" b="0" i="0" u="none" strike="noStrike">
                          <a:solidFill>
                            <a:srgbClr val="000000"/>
                          </a:solidFill>
                          <a:effectLst/>
                          <a:latin typeface="Athelas" panose="02000503000000020003" pitchFamily="2" charset="0"/>
                        </a:rPr>
                        <a:t>78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FE9A8"/>
                    </a:solidFill>
                  </a:tcPr>
                </a:tc>
                <a:tc>
                  <a:txBody>
                    <a:bodyPr/>
                    <a:lstStyle/>
                    <a:p>
                      <a:pPr algn="ctr" fontAlgn="ctr"/>
                      <a:r>
                        <a:rPr lang="en-US" sz="800" b="0" i="0" u="none" strike="noStrike">
                          <a:solidFill>
                            <a:srgbClr val="000000"/>
                          </a:solidFill>
                          <a:effectLst/>
                          <a:latin typeface="Athelas" panose="02000503000000020003" pitchFamily="2" charset="0"/>
                        </a:rPr>
                        <a:t>78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FE9A8"/>
                    </a:solidFill>
                  </a:tcPr>
                </a:tc>
                <a:tc>
                  <a:txBody>
                    <a:bodyPr/>
                    <a:lstStyle/>
                    <a:p>
                      <a:pPr algn="ctr" fontAlgn="ctr"/>
                      <a:r>
                        <a:rPr lang="en-US" sz="800" b="0" i="0" u="none" strike="noStrike">
                          <a:solidFill>
                            <a:srgbClr val="000000"/>
                          </a:solidFill>
                          <a:effectLst/>
                          <a:latin typeface="Athelas" panose="02000503000000020003" pitchFamily="2" charset="0"/>
                        </a:rPr>
                        <a:t>78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FE9A8"/>
                    </a:solidFill>
                  </a:tcPr>
                </a:tc>
                <a:tc>
                  <a:txBody>
                    <a:bodyPr/>
                    <a:lstStyle/>
                    <a:p>
                      <a:pPr algn="ctr" fontAlgn="ctr"/>
                      <a:r>
                        <a:rPr lang="en-US" sz="800" b="0" i="0" u="none" strike="noStrike">
                          <a:solidFill>
                            <a:srgbClr val="000000"/>
                          </a:solidFill>
                          <a:effectLst/>
                          <a:latin typeface="Athelas" panose="02000503000000020003" pitchFamily="2" charset="0"/>
                        </a:rPr>
                        <a:t>67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DECB4"/>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858196673"/>
                  </a:ext>
                </a:extLst>
              </a:tr>
              <a:tr h="0">
                <a:tc rowSpan="4">
                  <a:txBody>
                    <a:bodyPr/>
                    <a:lstStyle/>
                    <a:p>
                      <a:pPr algn="ctr" fontAlgn="ctr"/>
                      <a:r>
                        <a:rPr lang="en-US" sz="800" b="0" i="0" u="none" strike="noStrike">
                          <a:solidFill>
                            <a:srgbClr val="000000"/>
                          </a:solidFill>
                          <a:effectLst/>
                          <a:latin typeface="Athelas" panose="02000503000000020003" pitchFamily="2" charset="0"/>
                        </a:rPr>
                        <a:t>Sectorul instituției</a:t>
                      </a:r>
                    </a:p>
                  </a:txBody>
                  <a:tcPr marL="3967" marR="3967" marT="396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Athelas" panose="02000503000000020003" pitchFamily="2" charset="0"/>
                        </a:rPr>
                        <a:t>De stat - biblioteci</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122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58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800" b="0" i="0" u="none" strike="noStrike">
                          <a:solidFill>
                            <a:srgbClr val="000000"/>
                          </a:solidFill>
                          <a:effectLst/>
                          <a:latin typeface="Athelas" panose="02000503000000020003" pitchFamily="2" charset="0"/>
                        </a:rPr>
                        <a:t>62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800" b="0" i="0" u="none" strike="noStrike">
                          <a:solidFill>
                            <a:srgbClr val="000000"/>
                          </a:solidFill>
                          <a:effectLst/>
                          <a:latin typeface="Athelas" panose="02000503000000020003" pitchFamily="2" charset="0"/>
                        </a:rPr>
                        <a:t>60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800" b="0" i="0" u="none" strike="noStrike">
                          <a:solidFill>
                            <a:srgbClr val="000000"/>
                          </a:solidFill>
                          <a:effectLst/>
                          <a:latin typeface="Athelas" panose="02000503000000020003" pitchFamily="2" charset="0"/>
                        </a:rPr>
                        <a:t>55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800" b="0" i="0" u="none" strike="noStrike">
                          <a:solidFill>
                            <a:srgbClr val="000000"/>
                          </a:solidFill>
                          <a:effectLst/>
                          <a:latin typeface="Athelas" panose="02000503000000020003" pitchFamily="2" charset="0"/>
                        </a:rPr>
                        <a:t>57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C4C4"/>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5D5D5"/>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3D3D3"/>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4089037220"/>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De stat - instituții de învățământ primar/mediu</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64</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61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800" b="0" i="0" u="none" strike="noStrike">
                          <a:solidFill>
                            <a:srgbClr val="000000"/>
                          </a:solidFill>
                          <a:effectLst/>
                          <a:latin typeface="Athelas" panose="02000503000000020003" pitchFamily="2" charset="0"/>
                        </a:rPr>
                        <a:t>70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B6B6"/>
                    </a:solidFill>
                  </a:tcPr>
                </a:tc>
                <a:tc>
                  <a:txBody>
                    <a:bodyPr/>
                    <a:lstStyle/>
                    <a:p>
                      <a:pPr algn="ctr" fontAlgn="ctr"/>
                      <a:r>
                        <a:rPr lang="en-US" sz="800" b="0" i="0" u="none" strike="noStrike">
                          <a:solidFill>
                            <a:srgbClr val="000000"/>
                          </a:solidFill>
                          <a:effectLst/>
                          <a:latin typeface="Athelas" panose="02000503000000020003" pitchFamily="2" charset="0"/>
                        </a:rPr>
                        <a:t>59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C1C1"/>
                    </a:solidFill>
                  </a:tcPr>
                </a:tc>
                <a:tc>
                  <a:txBody>
                    <a:bodyPr/>
                    <a:lstStyle/>
                    <a:p>
                      <a:pPr algn="ctr" fontAlgn="ctr"/>
                      <a:r>
                        <a:rPr lang="en-US" sz="800" b="0" i="0" u="none" strike="noStrike">
                          <a:solidFill>
                            <a:srgbClr val="000000"/>
                          </a:solidFill>
                          <a:effectLst/>
                          <a:latin typeface="Athelas" panose="02000503000000020003" pitchFamily="2" charset="0"/>
                        </a:rPr>
                        <a:t>64</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800" b="0" i="0" u="none" strike="noStrike" dirty="0">
                          <a:solidFill>
                            <a:srgbClr val="000000"/>
                          </a:solidFill>
                          <a:effectLst/>
                          <a:latin typeface="Athelas" panose="02000503000000020003" pitchFamily="2" charset="0"/>
                        </a:rPr>
                        <a:t>39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800" b="0" i="0" u="none" strike="noStrike">
                          <a:solidFill>
                            <a:srgbClr val="000000"/>
                          </a:solidFill>
                          <a:effectLst/>
                          <a:latin typeface="Athelas" panose="02000503000000020003" pitchFamily="2" charset="0"/>
                        </a:rPr>
                        <a:t>36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DADA"/>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800" b="0" i="0" u="none" strike="noStrike">
                          <a:solidFill>
                            <a:srgbClr val="000000"/>
                          </a:solidFill>
                          <a:effectLst/>
                          <a:latin typeface="Athelas" panose="02000503000000020003" pitchFamily="2" charset="0"/>
                        </a:rPr>
                        <a:t>31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DFDF"/>
                    </a:solidFill>
                  </a:tcPr>
                </a:tc>
                <a:tc>
                  <a:txBody>
                    <a:bodyPr/>
                    <a:lstStyle/>
                    <a:p>
                      <a:pPr algn="ctr" fontAlgn="ctr"/>
                      <a:r>
                        <a:rPr lang="en-US" sz="800" b="0" i="0" u="none" strike="noStrike">
                          <a:solidFill>
                            <a:srgbClr val="000000"/>
                          </a:solidFill>
                          <a:effectLst/>
                          <a:latin typeface="Athelas" panose="02000503000000020003" pitchFamily="2" charset="0"/>
                        </a:rPr>
                        <a:t>28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2E2E2"/>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extLst>
                  <a:ext uri="{0D108BD9-81ED-4DB2-BD59-A6C34878D82A}">
                    <a16:rowId xmlns:a16="http://schemas.microsoft.com/office/drawing/2014/main" xmlns="" val="1095047649"/>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De stat - instituții de învățământ superior</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21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81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AAAAA"/>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800" b="0" i="0" u="none" strike="noStrike">
                          <a:solidFill>
                            <a:srgbClr val="000000"/>
                          </a:solidFill>
                          <a:effectLst/>
                          <a:latin typeface="Athelas" panose="02000503000000020003" pitchFamily="2" charset="0"/>
                        </a:rPr>
                        <a:t>43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800" b="0" i="0" u="none" strike="noStrike">
                          <a:solidFill>
                            <a:srgbClr val="000000"/>
                          </a:solidFill>
                          <a:effectLst/>
                          <a:latin typeface="Athelas" panose="02000503000000020003" pitchFamily="2" charset="0"/>
                        </a:rPr>
                        <a:t>62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800" b="0" i="0" u="none" strike="noStrike">
                          <a:solidFill>
                            <a:srgbClr val="000000"/>
                          </a:solidFill>
                          <a:effectLst/>
                          <a:latin typeface="Athelas" panose="02000503000000020003" pitchFamily="2" charset="0"/>
                        </a:rPr>
                        <a:t>62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EBEBE"/>
                    </a:solidFill>
                  </a:tcPr>
                </a:tc>
                <a:tc>
                  <a:txBody>
                    <a:bodyPr/>
                    <a:lstStyle/>
                    <a:p>
                      <a:pPr algn="ctr" fontAlgn="ctr"/>
                      <a:r>
                        <a:rPr lang="en-US" sz="800" b="0" i="0" u="none" strike="noStrike">
                          <a:solidFill>
                            <a:srgbClr val="000000"/>
                          </a:solidFill>
                          <a:effectLst/>
                          <a:latin typeface="Athelas" panose="02000503000000020003" pitchFamily="2" charset="0"/>
                        </a:rPr>
                        <a:t>48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DCDCD"/>
                    </a:solidFill>
                  </a:tcPr>
                </a:tc>
                <a:tc>
                  <a:txBody>
                    <a:bodyPr/>
                    <a:lstStyle/>
                    <a:p>
                      <a:pPr algn="ctr" fontAlgn="ctr"/>
                      <a:r>
                        <a:rPr lang="en-US" sz="800" b="0" i="0" u="none" strike="noStrike">
                          <a:solidFill>
                            <a:srgbClr val="000000"/>
                          </a:solidFill>
                          <a:effectLst/>
                          <a:latin typeface="Athelas" panose="02000503000000020003" pitchFamily="2" charset="0"/>
                        </a:rPr>
                        <a:t>71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B4B4"/>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C8C8"/>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443587091"/>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Privat</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26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85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6A6A6"/>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800" b="0" i="0" u="none" strike="noStrike">
                          <a:solidFill>
                            <a:srgbClr val="000000"/>
                          </a:solidFill>
                          <a:effectLst/>
                          <a:latin typeface="Athelas" panose="02000503000000020003" pitchFamily="2" charset="0"/>
                        </a:rPr>
                        <a:t>65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BBBBB"/>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800" b="0" i="0" u="none" strike="noStrike">
                          <a:solidFill>
                            <a:srgbClr val="000000"/>
                          </a:solidFill>
                          <a:effectLst/>
                          <a:latin typeface="Athelas" panose="02000503000000020003" pitchFamily="2" charset="0"/>
                        </a:rPr>
                        <a:t>58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3C3C3"/>
                    </a:solidFill>
                  </a:tcPr>
                </a:tc>
                <a:tc>
                  <a:txBody>
                    <a:bodyPr/>
                    <a:lstStyle/>
                    <a:p>
                      <a:pPr algn="ctr" fontAlgn="ctr"/>
                      <a:r>
                        <a:rPr lang="en-US" sz="800" b="0" i="0" u="none" strike="noStrike">
                          <a:solidFill>
                            <a:srgbClr val="000000"/>
                          </a:solidFill>
                          <a:effectLst/>
                          <a:latin typeface="Athelas" panose="02000503000000020003" pitchFamily="2" charset="0"/>
                        </a:rPr>
                        <a:t>62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800" b="0" i="0" u="none" strike="noStrike">
                          <a:solidFill>
                            <a:srgbClr val="000000"/>
                          </a:solidFill>
                          <a:effectLst/>
                          <a:latin typeface="Athelas" panose="02000503000000020003" pitchFamily="2" charset="0"/>
                        </a:rPr>
                        <a:t>62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BDBDB"/>
                    </a:solidFill>
                  </a:tcPr>
                </a:tc>
                <a:tc>
                  <a:txBody>
                    <a:bodyPr/>
                    <a:lstStyle/>
                    <a:p>
                      <a:pPr algn="ctr" fontAlgn="ctr"/>
                      <a:r>
                        <a:rPr lang="en-US" sz="800" b="0" i="0" u="none" strike="noStrike">
                          <a:solidFill>
                            <a:srgbClr val="000000"/>
                          </a:solidFill>
                          <a:effectLst/>
                          <a:latin typeface="Athelas" panose="02000503000000020003" pitchFamily="2" charset="0"/>
                        </a:rPr>
                        <a:t>4</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BFBFB"/>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166135707"/>
                  </a:ext>
                </a:extLst>
              </a:tr>
              <a:tr h="0">
                <a:tc rowSpan="5">
                  <a:txBody>
                    <a:bodyPr/>
                    <a:lstStyle/>
                    <a:p>
                      <a:pPr algn="ctr" fontAlgn="ctr"/>
                      <a:r>
                        <a:rPr lang="en-US" sz="800" b="0" i="0" u="none" strike="noStrike">
                          <a:solidFill>
                            <a:srgbClr val="000000"/>
                          </a:solidFill>
                          <a:effectLst/>
                          <a:latin typeface="Athelas" panose="02000503000000020003" pitchFamily="2" charset="0"/>
                        </a:rPr>
                        <a:t>Ani de activitate în poziția actuală</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thelas" panose="02000503000000020003" pitchFamily="2" charset="0"/>
                        </a:rPr>
                        <a:t>1-5 ani</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74</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68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CECB3"/>
                    </a:solidFill>
                  </a:tcPr>
                </a:tc>
                <a:tc>
                  <a:txBody>
                    <a:bodyPr/>
                    <a:lstStyle/>
                    <a:p>
                      <a:pPr algn="ctr" fontAlgn="ctr"/>
                      <a:r>
                        <a:rPr lang="en-US" sz="800" b="0" i="0" u="none" strike="noStrike">
                          <a:solidFill>
                            <a:srgbClr val="000000"/>
                          </a:solidFill>
                          <a:effectLst/>
                          <a:latin typeface="Athelas" panose="02000503000000020003" pitchFamily="2" charset="0"/>
                        </a:rPr>
                        <a:t>59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EEBC"/>
                    </a:solidFill>
                  </a:tcPr>
                </a:tc>
                <a:tc>
                  <a:txBody>
                    <a:bodyPr/>
                    <a:lstStyle/>
                    <a:p>
                      <a:pPr algn="ctr" fontAlgn="ctr"/>
                      <a:r>
                        <a:rPr lang="en-US" sz="800" b="0" i="0" u="none" strike="noStrike">
                          <a:solidFill>
                            <a:srgbClr val="000000"/>
                          </a:solidFill>
                          <a:effectLst/>
                          <a:latin typeface="Athelas" panose="02000503000000020003" pitchFamily="2" charset="0"/>
                        </a:rPr>
                        <a:t>68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CECB3"/>
                    </a:solidFill>
                  </a:tcPr>
                </a:tc>
                <a:tc>
                  <a:txBody>
                    <a:bodyPr/>
                    <a:lstStyle/>
                    <a:p>
                      <a:pPr algn="ctr" fontAlgn="ctr"/>
                      <a:r>
                        <a:rPr lang="en-US" sz="800" b="0" i="0" u="none" strike="noStrike">
                          <a:solidFill>
                            <a:srgbClr val="000000"/>
                          </a:solidFill>
                          <a:effectLst/>
                          <a:latin typeface="Athelas" panose="02000503000000020003" pitchFamily="2" charset="0"/>
                        </a:rPr>
                        <a:t>61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EEBB"/>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8F3CD"/>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1F1C7"/>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1F5D5"/>
                    </a:solidFill>
                  </a:tcPr>
                </a:tc>
                <a:tc>
                  <a:txBody>
                    <a:bodyPr/>
                    <a:lstStyle/>
                    <a:p>
                      <a:pPr algn="ctr" fontAlgn="ctr"/>
                      <a:r>
                        <a:rPr lang="en-US" sz="800" b="0" i="0" u="none" strike="noStrike">
                          <a:solidFill>
                            <a:srgbClr val="000000"/>
                          </a:solidFill>
                          <a:effectLst/>
                          <a:latin typeface="Athelas" panose="02000503000000020003" pitchFamily="2" charset="0"/>
                        </a:rPr>
                        <a:t>36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F5D6"/>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tc>
                  <a:txBody>
                    <a:bodyPr/>
                    <a:lstStyle/>
                    <a:p>
                      <a:pPr algn="ctr" fontAlgn="ctr"/>
                      <a:r>
                        <a:rPr lang="en-US" sz="800" b="0" i="0" u="none" strike="noStrike">
                          <a:solidFill>
                            <a:srgbClr val="000000"/>
                          </a:solidFill>
                          <a:effectLst/>
                          <a:latin typeface="Athelas" panose="02000503000000020003" pitchFamily="2" charset="0"/>
                        </a:rPr>
                        <a:t>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FFE"/>
                    </a:solidFill>
                  </a:tcPr>
                </a:tc>
                <a:extLst>
                  <a:ext uri="{0D108BD9-81ED-4DB2-BD59-A6C34878D82A}">
                    <a16:rowId xmlns:a16="http://schemas.microsoft.com/office/drawing/2014/main" xmlns="" val="1669033165"/>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6-10 ani</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35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54</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F0C2"/>
                    </a:solidFill>
                  </a:tcPr>
                </a:tc>
                <a:tc>
                  <a:txBody>
                    <a:bodyPr/>
                    <a:lstStyle/>
                    <a:p>
                      <a:pPr algn="ctr" fontAlgn="ctr"/>
                      <a:r>
                        <a:rPr lang="en-US" sz="800" b="0" i="0" u="none" strike="noStrike">
                          <a:solidFill>
                            <a:srgbClr val="000000"/>
                          </a:solidFill>
                          <a:effectLst/>
                          <a:latin typeface="Athelas" panose="02000503000000020003" pitchFamily="2" charset="0"/>
                        </a:rPr>
                        <a:t>60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5EEBC"/>
                    </a:solidFill>
                  </a:tcPr>
                </a:tc>
                <a:tc>
                  <a:txBody>
                    <a:bodyPr/>
                    <a:lstStyle/>
                    <a:p>
                      <a:pPr algn="ctr" fontAlgn="ctr"/>
                      <a:r>
                        <a:rPr lang="en-US" sz="800" b="0" i="0" u="none" strike="noStrike">
                          <a:solidFill>
                            <a:srgbClr val="000000"/>
                          </a:solidFill>
                          <a:effectLst/>
                          <a:latin typeface="Athelas" panose="02000503000000020003" pitchFamily="2" charset="0"/>
                        </a:rPr>
                        <a:t>66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EECB5"/>
                    </a:solidFill>
                  </a:tcPr>
                </a:tc>
                <a:tc>
                  <a:txBody>
                    <a:bodyPr/>
                    <a:lstStyle/>
                    <a:p>
                      <a:pPr algn="ctr" fontAlgn="ctr"/>
                      <a:r>
                        <a:rPr lang="en-US" sz="800" b="0" i="0" u="none" strike="noStrike">
                          <a:solidFill>
                            <a:srgbClr val="000000"/>
                          </a:solidFill>
                          <a:effectLst/>
                          <a:latin typeface="Athelas" panose="02000503000000020003" pitchFamily="2" charset="0"/>
                        </a:rPr>
                        <a:t>51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F1C5"/>
                    </a:solidFill>
                  </a:tcPr>
                </a:tc>
                <a:tc>
                  <a:txBody>
                    <a:bodyPr/>
                    <a:lstStyle/>
                    <a:p>
                      <a:pPr algn="ctr" fontAlgn="ctr"/>
                      <a:r>
                        <a:rPr lang="en-US" sz="800" b="0" i="0" u="none" strike="noStrike">
                          <a:solidFill>
                            <a:srgbClr val="000000"/>
                          </a:solidFill>
                          <a:effectLst/>
                          <a:latin typeface="Athelas" panose="02000503000000020003" pitchFamily="2" charset="0"/>
                        </a:rPr>
                        <a:t>54</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F0C2"/>
                    </a:solidFill>
                  </a:tcPr>
                </a:tc>
                <a:tc>
                  <a:txBody>
                    <a:bodyPr/>
                    <a:lstStyle/>
                    <a:p>
                      <a:pPr algn="ctr" fontAlgn="ctr"/>
                      <a:r>
                        <a:rPr lang="en-US" sz="800" b="0" i="0" u="none" strike="noStrike" dirty="0">
                          <a:solidFill>
                            <a:srgbClr val="000000"/>
                          </a:solidFill>
                          <a:effectLst/>
                          <a:latin typeface="Athelas" panose="02000503000000020003" pitchFamily="2" charset="0"/>
                        </a:rPr>
                        <a:t>57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EFBF"/>
                    </a:solidFill>
                  </a:tcPr>
                </a:tc>
                <a:tc>
                  <a:txBody>
                    <a:bodyPr/>
                    <a:lstStyle/>
                    <a:p>
                      <a:pPr algn="ctr" fontAlgn="ctr"/>
                      <a:r>
                        <a:rPr lang="en-US" sz="800" b="0" i="0" u="none" strike="noStrike">
                          <a:solidFill>
                            <a:srgbClr val="000000"/>
                          </a:solidFill>
                          <a:effectLst/>
                          <a:latin typeface="Athelas" panose="02000503000000020003" pitchFamily="2" charset="0"/>
                        </a:rPr>
                        <a:t>63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2EDB8"/>
                    </a:solidFill>
                  </a:tcPr>
                </a:tc>
                <a:tc>
                  <a:txBody>
                    <a:bodyPr/>
                    <a:lstStyle/>
                    <a:p>
                      <a:pPr algn="ctr" fontAlgn="ctr"/>
                      <a:r>
                        <a:rPr lang="en-US" sz="800" b="0" i="0" u="none" strike="noStrike">
                          <a:solidFill>
                            <a:srgbClr val="000000"/>
                          </a:solidFill>
                          <a:effectLst/>
                          <a:latin typeface="Athelas" panose="02000503000000020003" pitchFamily="2" charset="0"/>
                        </a:rPr>
                        <a:t>46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F2CC"/>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F4D2"/>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1737238577"/>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11-20 ani</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49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61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EEBA"/>
                    </a:solidFill>
                  </a:tcPr>
                </a:tc>
                <a:tc>
                  <a:txBody>
                    <a:bodyPr/>
                    <a:lstStyle/>
                    <a:p>
                      <a:pPr algn="ctr" fontAlgn="ctr"/>
                      <a:r>
                        <a:rPr lang="en-US" sz="800" b="0" i="0" u="none" strike="noStrike">
                          <a:solidFill>
                            <a:srgbClr val="000000"/>
                          </a:solidFill>
                          <a:effectLst/>
                          <a:latin typeface="Athelas" panose="02000503000000020003" pitchFamily="2" charset="0"/>
                        </a:rPr>
                        <a:t>57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EFBF"/>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F2CA"/>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8"/>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3F1C8"/>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F5D6"/>
                    </a:solidFill>
                  </a:tcPr>
                </a:tc>
                <a:tc>
                  <a:txBody>
                    <a:bodyPr/>
                    <a:lstStyle/>
                    <a:p>
                      <a:pPr algn="ctr" fontAlgn="ctr"/>
                      <a:r>
                        <a:rPr lang="en-US" sz="800" b="0" i="0" u="none" strike="noStrike">
                          <a:solidFill>
                            <a:srgbClr val="000000"/>
                          </a:solidFill>
                          <a:effectLst/>
                          <a:latin typeface="Athelas" panose="02000503000000020003" pitchFamily="2" charset="0"/>
                        </a:rPr>
                        <a:t>35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4F5D8"/>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2"/>
                    </a:solidFill>
                  </a:tcPr>
                </a:tc>
                <a:tc>
                  <a:txBody>
                    <a:bodyPr/>
                    <a:lstStyle/>
                    <a:p>
                      <a:pPr algn="ctr" fontAlgn="ctr"/>
                      <a:r>
                        <a:rPr lang="en-US" sz="800" b="0" i="0" u="none" strike="noStrike">
                          <a:solidFill>
                            <a:srgbClr val="000000"/>
                          </a:solidFill>
                          <a:effectLst/>
                          <a:latin typeface="Athelas" panose="02000503000000020003" pitchFamily="2" charset="0"/>
                        </a:rPr>
                        <a:t>27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FF8E2"/>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FFD"/>
                    </a:solidFill>
                  </a:tcPr>
                </a:tc>
                <a:extLst>
                  <a:ext uri="{0D108BD9-81ED-4DB2-BD59-A6C34878D82A}">
                    <a16:rowId xmlns:a16="http://schemas.microsoft.com/office/drawing/2014/main" xmlns="" val="2082615774"/>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21-30 ani</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42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69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AAEBB1"/>
                    </a:solidFill>
                  </a:tcPr>
                </a:tc>
                <a:tc>
                  <a:txBody>
                    <a:bodyPr/>
                    <a:lstStyle/>
                    <a:p>
                      <a:pPr algn="ctr" fontAlgn="ctr"/>
                      <a:r>
                        <a:rPr lang="en-US" sz="800" b="0" i="0" u="none" strike="noStrike">
                          <a:solidFill>
                            <a:srgbClr val="000000"/>
                          </a:solidFill>
                          <a:effectLst/>
                          <a:latin typeface="Athelas" panose="02000503000000020003" pitchFamily="2" charset="0"/>
                        </a:rPr>
                        <a:t>57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EFBF"/>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F0C4"/>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F0C4"/>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F0C4"/>
                    </a:solidFill>
                  </a:tcPr>
                </a:tc>
                <a:tc>
                  <a:txBody>
                    <a:bodyPr/>
                    <a:lstStyle/>
                    <a:p>
                      <a:pPr algn="ctr" fontAlgn="ctr"/>
                      <a:r>
                        <a:rPr lang="en-US" sz="800" b="0" i="0" u="none" strike="noStrike">
                          <a:solidFill>
                            <a:srgbClr val="000000"/>
                          </a:solidFill>
                          <a:effectLst/>
                          <a:latin typeface="Athelas" panose="02000503000000020003" pitchFamily="2" charset="0"/>
                        </a:rPr>
                        <a:t>60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EEBC"/>
                    </a:solidFill>
                  </a:tcPr>
                </a:tc>
                <a:tc>
                  <a:txBody>
                    <a:bodyPr/>
                    <a:lstStyle/>
                    <a:p>
                      <a:pPr algn="ctr" fontAlgn="ctr"/>
                      <a:r>
                        <a:rPr lang="en-US" sz="800" b="0" i="0" u="none" strike="noStrike">
                          <a:solidFill>
                            <a:srgbClr val="000000"/>
                          </a:solidFill>
                          <a:effectLst/>
                          <a:latin typeface="Athelas" panose="02000503000000020003" pitchFamily="2" charset="0"/>
                        </a:rPr>
                        <a:t>45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7F2CC"/>
                    </a:solidFill>
                  </a:tcPr>
                </a:tc>
                <a:tc>
                  <a:txBody>
                    <a:bodyPr/>
                    <a:lstStyle/>
                    <a:p>
                      <a:pPr algn="ctr" fontAlgn="ctr"/>
                      <a:r>
                        <a:rPr lang="en-US" sz="800" b="0" i="0" u="none" strike="noStrike">
                          <a:solidFill>
                            <a:srgbClr val="000000"/>
                          </a:solidFill>
                          <a:effectLst/>
                          <a:latin typeface="Athelas" panose="02000503000000020003" pitchFamily="2" charset="0"/>
                        </a:rPr>
                        <a:t>60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6EEBC"/>
                    </a:solidFill>
                  </a:tcPr>
                </a:tc>
                <a:tc>
                  <a:txBody>
                    <a:bodyPr/>
                    <a:lstStyle/>
                    <a:p>
                      <a:pPr algn="ctr" fontAlgn="ctr"/>
                      <a:r>
                        <a:rPr lang="en-US" sz="800" b="0" i="0" u="none" strike="noStrike">
                          <a:solidFill>
                            <a:srgbClr val="000000"/>
                          </a:solidFill>
                          <a:effectLst/>
                          <a:latin typeface="Athelas" panose="02000503000000020003" pitchFamily="2" charset="0"/>
                        </a:rPr>
                        <a:t>48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4F2C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80504797"/>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31+ ani</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Athelas" panose="02000503000000020003" pitchFamily="2" charset="0"/>
                        </a:rPr>
                        <a:t>48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Athelas" panose="02000503000000020003" pitchFamily="2" charset="0"/>
                        </a:rPr>
                        <a:t>67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DECB4"/>
                    </a:solidFill>
                  </a:tcPr>
                </a:tc>
                <a:tc>
                  <a:txBody>
                    <a:bodyPr/>
                    <a:lstStyle/>
                    <a:p>
                      <a:pPr algn="ctr" fontAlgn="ctr"/>
                      <a:r>
                        <a:rPr lang="en-US" sz="800" b="0" i="0" u="none" strike="noStrike">
                          <a:solidFill>
                            <a:srgbClr val="000000"/>
                          </a:solidFill>
                          <a:effectLst/>
                          <a:latin typeface="Athelas" panose="02000503000000020003" pitchFamily="2" charset="0"/>
                        </a:rPr>
                        <a:t>73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A5EAAD"/>
                    </a:solidFill>
                  </a:tcPr>
                </a:tc>
                <a:tc>
                  <a:txBody>
                    <a:bodyPr/>
                    <a:lstStyle/>
                    <a:p>
                      <a:pPr algn="ctr" fontAlgn="ctr"/>
                      <a:r>
                        <a:rPr lang="en-US" sz="800" b="0" i="0" u="none" strike="noStrike">
                          <a:solidFill>
                            <a:srgbClr val="000000"/>
                          </a:solidFill>
                          <a:effectLst/>
                          <a:latin typeface="Athelas" panose="02000503000000020003" pitchFamily="2" charset="0"/>
                        </a:rPr>
                        <a:t>63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2EDB9"/>
                    </a:solidFill>
                  </a:tcPr>
                </a:tc>
                <a:tc>
                  <a:txBody>
                    <a:bodyPr/>
                    <a:lstStyle/>
                    <a:p>
                      <a:pPr algn="ctr" fontAlgn="ctr"/>
                      <a:r>
                        <a:rPr lang="en-US" sz="800" b="0" i="0" u="none" strike="noStrike">
                          <a:solidFill>
                            <a:srgbClr val="000000"/>
                          </a:solidFill>
                          <a:effectLst/>
                          <a:latin typeface="Athelas" panose="02000503000000020003" pitchFamily="2" charset="0"/>
                        </a:rPr>
                        <a:t>58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7EFBE"/>
                    </a:solidFill>
                  </a:tcPr>
                </a:tc>
                <a:tc>
                  <a:txBody>
                    <a:bodyPr/>
                    <a:lstStyle/>
                    <a:p>
                      <a:pPr algn="ctr" fontAlgn="ctr"/>
                      <a:r>
                        <a:rPr lang="en-US" sz="800" b="0" i="0" u="none" strike="noStrike">
                          <a:solidFill>
                            <a:srgbClr val="000000"/>
                          </a:solidFill>
                          <a:effectLst/>
                          <a:latin typeface="Athelas" panose="02000503000000020003" pitchFamily="2" charset="0"/>
                        </a:rPr>
                        <a:t>60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5EEBB"/>
                    </a:solidFill>
                  </a:tcPr>
                </a:tc>
                <a:tc>
                  <a:txBody>
                    <a:bodyPr/>
                    <a:lstStyle/>
                    <a:p>
                      <a:pPr algn="ctr" fontAlgn="ctr"/>
                      <a:r>
                        <a:rPr lang="en-US" sz="800" b="0" i="0" u="none" strike="noStrike">
                          <a:solidFill>
                            <a:srgbClr val="000000"/>
                          </a:solidFill>
                          <a:effectLst/>
                          <a:latin typeface="Athelas" panose="02000503000000020003" pitchFamily="2" charset="0"/>
                        </a:rPr>
                        <a:t>58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7EFBE"/>
                    </a:solidFill>
                  </a:tcPr>
                </a:tc>
                <a:tc>
                  <a:txBody>
                    <a:bodyPr/>
                    <a:lstStyle/>
                    <a:p>
                      <a:pPr algn="ctr" fontAlgn="ctr"/>
                      <a:r>
                        <a:rPr lang="en-US" sz="800" b="0" i="0" u="none" strike="noStrike">
                          <a:solidFill>
                            <a:srgbClr val="000000"/>
                          </a:solidFill>
                          <a:effectLst/>
                          <a:latin typeface="Athelas" panose="02000503000000020003" pitchFamily="2" charset="0"/>
                        </a:rPr>
                        <a:t>48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4F2C9"/>
                    </a:solidFill>
                  </a:tcPr>
                </a:tc>
                <a:tc>
                  <a:txBody>
                    <a:bodyPr/>
                    <a:lstStyle/>
                    <a:p>
                      <a:pPr algn="ctr" fontAlgn="ctr"/>
                      <a:r>
                        <a:rPr lang="en-US" sz="800" b="0" i="0" u="none" strike="noStrike">
                          <a:solidFill>
                            <a:srgbClr val="000000"/>
                          </a:solidFill>
                          <a:effectLst/>
                          <a:latin typeface="Athelas" panose="02000503000000020003" pitchFamily="2" charset="0"/>
                        </a:rPr>
                        <a:t>40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EF4D3"/>
                    </a:solidFill>
                  </a:tcPr>
                </a:tc>
                <a:tc>
                  <a:txBody>
                    <a:bodyPr/>
                    <a:lstStyle/>
                    <a:p>
                      <a:pPr algn="ctr" fontAlgn="ctr"/>
                      <a:r>
                        <a:rPr lang="en-US" sz="800" b="0" i="0" u="none" strike="noStrike">
                          <a:solidFill>
                            <a:srgbClr val="000000"/>
                          </a:solidFill>
                          <a:effectLst/>
                          <a:latin typeface="Athelas" panose="02000503000000020003" pitchFamily="2" charset="0"/>
                        </a:rPr>
                        <a:t>44</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9F3CE"/>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991913671"/>
                  </a:ext>
                </a:extLst>
              </a:tr>
              <a:tr h="0">
                <a:tc rowSpan="5">
                  <a:txBody>
                    <a:bodyPr/>
                    <a:lstStyle/>
                    <a:p>
                      <a:pPr algn="ctr" fontAlgn="ctr"/>
                      <a:r>
                        <a:rPr lang="en-US" sz="800" b="0" i="0" u="none" strike="noStrike">
                          <a:solidFill>
                            <a:srgbClr val="000000"/>
                          </a:solidFill>
                          <a:effectLst/>
                          <a:latin typeface="Athelas" panose="02000503000000020003" pitchFamily="2" charset="0"/>
                        </a:rPr>
                        <a:t>Ani de activitate în domeniul industriei cărții</a:t>
                      </a:r>
                    </a:p>
                  </a:txBody>
                  <a:tcPr marL="3967" marR="3967" marT="3967"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b"/>
                      <a:r>
                        <a:rPr lang="en-US" sz="800" b="0" i="0" u="none" strike="noStrike">
                          <a:solidFill>
                            <a:srgbClr val="000000"/>
                          </a:solidFill>
                          <a:effectLst/>
                          <a:latin typeface="Athelas" panose="02000503000000020003" pitchFamily="2" charset="0"/>
                        </a:rPr>
                        <a:t>1-5 ani</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55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60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C0C0"/>
                    </a:solidFill>
                  </a:tcPr>
                </a:tc>
                <a:tc>
                  <a:txBody>
                    <a:bodyPr/>
                    <a:lstStyle/>
                    <a:p>
                      <a:pPr algn="ctr" fontAlgn="ctr"/>
                      <a:r>
                        <a:rPr lang="en-US" sz="800" b="0" i="0" u="none" strike="noStrike">
                          <a:solidFill>
                            <a:srgbClr val="000000"/>
                          </a:solidFill>
                          <a:effectLst/>
                          <a:latin typeface="Athelas" panose="02000503000000020003" pitchFamily="2" charset="0"/>
                        </a:rPr>
                        <a:t>55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800" b="0" i="0" u="none" strike="noStrike">
                          <a:solidFill>
                            <a:srgbClr val="000000"/>
                          </a:solidFill>
                          <a:effectLst/>
                          <a:latin typeface="Athelas" panose="02000503000000020003" pitchFamily="2" charset="0"/>
                        </a:rPr>
                        <a:t>65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BBBBB"/>
                    </a:solidFill>
                  </a:tcPr>
                </a:tc>
                <a:tc>
                  <a:txBody>
                    <a:bodyPr/>
                    <a:lstStyle/>
                    <a:p>
                      <a:pPr algn="ctr" fontAlgn="ctr"/>
                      <a:r>
                        <a:rPr lang="en-US" sz="800" b="0" i="0" u="none" strike="noStrike">
                          <a:solidFill>
                            <a:srgbClr val="000000"/>
                          </a:solidFill>
                          <a:effectLst/>
                          <a:latin typeface="Athelas" panose="02000503000000020003" pitchFamily="2" charset="0"/>
                        </a:rPr>
                        <a:t>60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0C0C0"/>
                    </a:solidFill>
                  </a:tcPr>
                </a:tc>
                <a:tc>
                  <a:txBody>
                    <a:bodyPr/>
                    <a:lstStyle/>
                    <a:p>
                      <a:pPr algn="ctr" fontAlgn="ctr"/>
                      <a:r>
                        <a:rPr lang="en-US" sz="800" b="0" i="0" u="none" strike="noStrike">
                          <a:solidFill>
                            <a:srgbClr val="000000"/>
                          </a:solidFill>
                          <a:effectLst/>
                          <a:latin typeface="Athelas" panose="02000503000000020003" pitchFamily="2" charset="0"/>
                        </a:rPr>
                        <a:t>47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ECECE"/>
                    </a:solidFill>
                  </a:tcPr>
                </a:tc>
                <a:tc>
                  <a:txBody>
                    <a:bodyPr/>
                    <a:lstStyle/>
                    <a:p>
                      <a:pPr algn="ctr" fontAlgn="ctr"/>
                      <a:r>
                        <a:rPr lang="en-US" sz="800" b="0" i="0" u="none" strike="noStrike" dirty="0">
                          <a:solidFill>
                            <a:srgbClr val="000000"/>
                          </a:solidFill>
                          <a:effectLst/>
                          <a:latin typeface="Athelas" panose="02000503000000020003" pitchFamily="2" charset="0"/>
                        </a:rPr>
                        <a:t>44</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2D2D2"/>
                    </a:solidFill>
                  </a:tcPr>
                </a:tc>
                <a:tc>
                  <a:txBody>
                    <a:bodyPr/>
                    <a:lstStyle/>
                    <a:p>
                      <a:pPr algn="ctr" fontAlgn="ctr"/>
                      <a:r>
                        <a:rPr lang="en-US" sz="800" b="0" i="0" u="none" strike="noStrike" dirty="0">
                          <a:solidFill>
                            <a:srgbClr val="000000"/>
                          </a:solidFill>
                          <a:effectLst/>
                          <a:latin typeface="Athelas" panose="02000503000000020003" pitchFamily="2" charset="0"/>
                        </a:rPr>
                        <a:t>45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0D0D0"/>
                    </a:solidFill>
                  </a:tcPr>
                </a:tc>
                <a:tc>
                  <a:txBody>
                    <a:bodyPr/>
                    <a:lstStyle/>
                    <a:p>
                      <a:pPr algn="ctr" fontAlgn="ctr"/>
                      <a:r>
                        <a:rPr lang="en-US" sz="800" b="0" i="0" u="none" strike="noStrike" dirty="0">
                          <a:solidFill>
                            <a:srgbClr val="000000"/>
                          </a:solidFill>
                          <a:effectLst/>
                          <a:latin typeface="Athelas" panose="02000503000000020003" pitchFamily="2" charset="0"/>
                        </a:rPr>
                        <a:t>38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800" b="0" i="0" u="none" strike="noStrike">
                          <a:solidFill>
                            <a:srgbClr val="000000"/>
                          </a:solidFill>
                          <a:effectLst/>
                          <a:latin typeface="Athelas" panose="02000503000000020003" pitchFamily="2" charset="0"/>
                        </a:rPr>
                        <a:t>38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7D7D7"/>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EFEFE"/>
                    </a:solidFill>
                  </a:tcPr>
                </a:tc>
                <a:extLst>
                  <a:ext uri="{0D108BD9-81ED-4DB2-BD59-A6C34878D82A}">
                    <a16:rowId xmlns:a16="http://schemas.microsoft.com/office/drawing/2014/main" xmlns="" val="995852200"/>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6-10 ani</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36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58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800" b="0" i="0" u="none" strike="noStrike">
                          <a:solidFill>
                            <a:srgbClr val="000000"/>
                          </a:solidFill>
                          <a:effectLst/>
                          <a:latin typeface="Athelas" panose="02000503000000020003" pitchFamily="2" charset="0"/>
                        </a:rPr>
                        <a:t>64</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800" b="0" i="0" u="none" strike="noStrike">
                          <a:solidFill>
                            <a:srgbClr val="000000"/>
                          </a:solidFill>
                          <a:effectLst/>
                          <a:latin typeface="Athelas" panose="02000503000000020003" pitchFamily="2" charset="0"/>
                        </a:rPr>
                        <a:t>67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9B9B9"/>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800" b="0" i="0" u="none" strike="noStrike">
                          <a:solidFill>
                            <a:srgbClr val="000000"/>
                          </a:solidFill>
                          <a:effectLst/>
                          <a:latin typeface="Athelas" panose="02000503000000020003" pitchFamily="2" charset="0"/>
                        </a:rPr>
                        <a:t>61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800" b="0" i="0" u="none" strike="noStrike">
                          <a:solidFill>
                            <a:srgbClr val="000000"/>
                          </a:solidFill>
                          <a:effectLst/>
                          <a:latin typeface="Athelas" panose="02000503000000020003" pitchFamily="2" charset="0"/>
                        </a:rPr>
                        <a:t>56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5C5C5"/>
                    </a:solidFill>
                  </a:tcPr>
                </a:tc>
                <a:tc>
                  <a:txBody>
                    <a:bodyPr/>
                    <a:lstStyle/>
                    <a:p>
                      <a:pPr algn="ctr" fontAlgn="ctr"/>
                      <a:r>
                        <a:rPr lang="en-US" sz="800" b="0" i="0" u="none" strike="noStrike">
                          <a:solidFill>
                            <a:srgbClr val="000000"/>
                          </a:solidFill>
                          <a:effectLst/>
                          <a:latin typeface="Athelas" panose="02000503000000020003" pitchFamily="2" charset="0"/>
                        </a:rPr>
                        <a:t>58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800" b="0" i="0" u="none" strike="noStrike">
                          <a:solidFill>
                            <a:srgbClr val="000000"/>
                          </a:solidFill>
                          <a:effectLst/>
                          <a:latin typeface="Athelas" panose="02000503000000020003" pitchFamily="2" charset="0"/>
                        </a:rPr>
                        <a:t>36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ADADA"/>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959377841"/>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11-20 ani</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46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61</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ctr"/>
                      <a:r>
                        <a:rPr lang="en-US" sz="800" b="0" i="0" u="none" strike="noStrike">
                          <a:solidFill>
                            <a:srgbClr val="000000"/>
                          </a:solidFill>
                          <a:effectLst/>
                          <a:latin typeface="Athelas" panose="02000503000000020003" pitchFamily="2" charset="0"/>
                        </a:rPr>
                        <a:t>59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800" b="0" i="0" u="none" strike="noStrike">
                          <a:solidFill>
                            <a:srgbClr val="000000"/>
                          </a:solidFill>
                          <a:effectLst/>
                          <a:latin typeface="Athelas" panose="02000503000000020003" pitchFamily="2" charset="0"/>
                        </a:rPr>
                        <a:t>39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6D6D6"/>
                    </a:solidFill>
                  </a:tcPr>
                </a:tc>
                <a:tc>
                  <a:txBody>
                    <a:bodyPr/>
                    <a:lstStyle/>
                    <a:p>
                      <a:pPr algn="ctr" fontAlgn="ctr"/>
                      <a:r>
                        <a:rPr lang="en-US" sz="800" b="0" i="0" u="none" strike="noStrike">
                          <a:solidFill>
                            <a:srgbClr val="000000"/>
                          </a:solidFill>
                          <a:effectLst/>
                          <a:latin typeface="Athelas" panose="02000503000000020003" pitchFamily="2" charset="0"/>
                        </a:rPr>
                        <a:t>33</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DDDDD"/>
                    </a:solidFill>
                  </a:tcPr>
                </a:tc>
                <a:tc>
                  <a:txBody>
                    <a:bodyPr/>
                    <a:lstStyle/>
                    <a:p>
                      <a:pPr algn="ctr" fontAlgn="ctr"/>
                      <a:r>
                        <a:rPr lang="en-US" sz="800" b="0" i="0" u="none" strike="noStrike">
                          <a:solidFill>
                            <a:srgbClr val="000000"/>
                          </a:solidFill>
                          <a:effectLst/>
                          <a:latin typeface="Athelas" panose="02000503000000020003" pitchFamily="2" charset="0"/>
                        </a:rPr>
                        <a:t>26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800" b="0" i="0" u="none" strike="noStrike" dirty="0">
                          <a:solidFill>
                            <a:srgbClr val="000000"/>
                          </a:solidFill>
                          <a:effectLst/>
                          <a:latin typeface="Athelas" panose="02000503000000020003" pitchFamily="2" charset="0"/>
                        </a:rPr>
                        <a:t>26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4E4E4"/>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tc>
                  <a:txBody>
                    <a:bodyPr/>
                    <a:lstStyle/>
                    <a:p>
                      <a:pPr algn="ctr" fontAlgn="ctr"/>
                      <a:r>
                        <a:rPr lang="en-US" sz="800" b="0" i="0" u="none" strike="noStrike">
                          <a:solidFill>
                            <a:srgbClr val="000000"/>
                          </a:solidFill>
                          <a:effectLst/>
                          <a:latin typeface="Athelas" panose="02000503000000020003" pitchFamily="2" charset="0"/>
                        </a:rPr>
                        <a:t>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DFDFD"/>
                    </a:solidFill>
                  </a:tcPr>
                </a:tc>
                <a:extLst>
                  <a:ext uri="{0D108BD9-81ED-4DB2-BD59-A6C34878D82A}">
                    <a16:rowId xmlns:a16="http://schemas.microsoft.com/office/drawing/2014/main" xmlns="" val="1703548182"/>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21-30 ani</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46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72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4B4B4"/>
                    </a:solidFill>
                  </a:tcPr>
                </a:tc>
                <a:tc>
                  <a:txBody>
                    <a:bodyPr/>
                    <a:lstStyle/>
                    <a:p>
                      <a:pPr algn="ctr" fontAlgn="ctr"/>
                      <a:r>
                        <a:rPr lang="en-US" sz="800" b="0" i="0" u="none" strike="noStrike">
                          <a:solidFill>
                            <a:srgbClr val="000000"/>
                          </a:solidFill>
                          <a:effectLst/>
                          <a:latin typeface="Athelas" panose="02000503000000020003" pitchFamily="2" charset="0"/>
                        </a:rPr>
                        <a:t>54</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800" b="0" i="0" u="none" strike="noStrike">
                          <a:solidFill>
                            <a:srgbClr val="000000"/>
                          </a:solidFill>
                          <a:effectLst/>
                          <a:latin typeface="Athelas" panose="02000503000000020003" pitchFamily="2" charset="0"/>
                        </a:rPr>
                        <a:t>46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FCFCF"/>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800" b="0" i="0" u="none" strike="noStrike">
                          <a:solidFill>
                            <a:srgbClr val="000000"/>
                          </a:solidFill>
                          <a:effectLst/>
                          <a:latin typeface="Athelas" panose="02000503000000020003" pitchFamily="2" charset="0"/>
                        </a:rPr>
                        <a:t>37</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ctr"/>
                      <a:r>
                        <a:rPr lang="en-US" sz="800" b="0" i="0" u="none" strike="noStrike">
                          <a:solidFill>
                            <a:srgbClr val="000000"/>
                          </a:solidFill>
                          <a:effectLst/>
                          <a:latin typeface="Athelas" panose="02000503000000020003" pitchFamily="2" charset="0"/>
                        </a:rPr>
                        <a:t>52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9C9C9"/>
                    </a:solidFill>
                  </a:tcPr>
                </a:tc>
                <a:tc>
                  <a:txBody>
                    <a:bodyPr/>
                    <a:lstStyle/>
                    <a:p>
                      <a:pPr algn="ctr" fontAlgn="ctr"/>
                      <a:r>
                        <a:rPr lang="en-US" sz="800" b="0" i="0" u="none" strike="noStrike">
                          <a:solidFill>
                            <a:srgbClr val="000000"/>
                          </a:solidFill>
                          <a:effectLst/>
                          <a:latin typeface="Athelas" panose="02000503000000020003" pitchFamily="2" charset="0"/>
                        </a:rPr>
                        <a:t>54</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6C6C6"/>
                    </a:solidFill>
                  </a:tcPr>
                </a:tc>
                <a:tc>
                  <a:txBody>
                    <a:bodyPr/>
                    <a:lstStyle/>
                    <a:p>
                      <a:pPr algn="ctr" fontAlgn="ctr"/>
                      <a:r>
                        <a:rPr lang="en-US" sz="800" b="0" i="0" u="none" strike="noStrike">
                          <a:solidFill>
                            <a:srgbClr val="000000"/>
                          </a:solidFill>
                          <a:effectLst/>
                          <a:latin typeface="Athelas" panose="02000503000000020003" pitchFamily="2" charset="0"/>
                        </a:rPr>
                        <a:t>50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BCBCB"/>
                    </a:solidFill>
                  </a:tcPr>
                </a:tc>
                <a:tc>
                  <a:txBody>
                    <a:bodyPr/>
                    <a:lstStyle/>
                    <a:p>
                      <a:pPr algn="ctr" fontAlgn="ctr"/>
                      <a:r>
                        <a:rPr lang="en-US" sz="800" b="0" i="0" u="none" strike="noStrike">
                          <a:solidFill>
                            <a:srgbClr val="000000"/>
                          </a:solidFill>
                          <a:effectLst/>
                          <a:latin typeface="Athelas" panose="02000503000000020003" pitchFamily="2" charset="0"/>
                        </a:rPr>
                        <a:t>48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CDCDCD"/>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3668198266"/>
                  </a:ext>
                </a:extLst>
              </a:tr>
              <a:tr h="0">
                <a:tc vMerge="1">
                  <a:txBody>
                    <a:bodyPr/>
                    <a:lstStyle/>
                    <a:p>
                      <a:endParaRPr lang="en-US"/>
                    </a:p>
                  </a:txBody>
                  <a:tcPr/>
                </a:tc>
                <a:tc>
                  <a:txBody>
                    <a:bodyPr/>
                    <a:lstStyle/>
                    <a:p>
                      <a:pPr algn="l" fontAlgn="b"/>
                      <a:r>
                        <a:rPr lang="en-US" sz="800" b="0" i="0" u="none" strike="noStrike">
                          <a:solidFill>
                            <a:srgbClr val="000000"/>
                          </a:solidFill>
                          <a:effectLst/>
                          <a:latin typeface="Athelas" panose="02000503000000020003" pitchFamily="2" charset="0"/>
                        </a:rPr>
                        <a:t>31+ ani</a:t>
                      </a:r>
                    </a:p>
                  </a:txBody>
                  <a:tcPr marL="3967" marR="3967" marT="3967"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1" i="0" u="none" strike="noStrike">
                          <a:solidFill>
                            <a:srgbClr val="000000"/>
                          </a:solidFill>
                          <a:effectLst/>
                          <a:latin typeface="Athelas" panose="02000503000000020003" pitchFamily="2" charset="0"/>
                        </a:rPr>
                        <a:t>65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ctr" fontAlgn="ctr"/>
                      <a:r>
                        <a:rPr lang="en-US" sz="800" b="0" i="0" u="none" strike="noStrike">
                          <a:solidFill>
                            <a:srgbClr val="000000"/>
                          </a:solidFill>
                          <a:effectLst/>
                          <a:latin typeface="Athelas" panose="02000503000000020003" pitchFamily="2" charset="0"/>
                        </a:rPr>
                        <a:t>69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7B7B7"/>
                    </a:solidFill>
                  </a:tcPr>
                </a:tc>
                <a:tc>
                  <a:txBody>
                    <a:bodyPr/>
                    <a:lstStyle/>
                    <a:p>
                      <a:pPr algn="ctr" fontAlgn="ctr"/>
                      <a:r>
                        <a:rPr lang="en-US" sz="800" b="0" i="0" u="none" strike="noStrike">
                          <a:solidFill>
                            <a:srgbClr val="000000"/>
                          </a:solidFill>
                          <a:effectLst/>
                          <a:latin typeface="Athelas" panose="02000503000000020003" pitchFamily="2" charset="0"/>
                        </a:rPr>
                        <a:t>72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3B3B3"/>
                    </a:solidFill>
                  </a:tcPr>
                </a:tc>
                <a:tc>
                  <a:txBody>
                    <a:bodyPr/>
                    <a:lstStyle/>
                    <a:p>
                      <a:pPr algn="ctr" fontAlgn="ctr"/>
                      <a:r>
                        <a:rPr lang="en-US" sz="800" b="0" i="0" u="none" strike="noStrike">
                          <a:solidFill>
                            <a:srgbClr val="000000"/>
                          </a:solidFill>
                          <a:effectLst/>
                          <a:latin typeface="Athelas" panose="02000503000000020003" pitchFamily="2" charset="0"/>
                        </a:rPr>
                        <a:t>66</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ABABA"/>
                    </a:solidFill>
                  </a:tcPr>
                </a:tc>
                <a:tc>
                  <a:txBody>
                    <a:bodyPr/>
                    <a:lstStyle/>
                    <a:p>
                      <a:pPr algn="ctr" fontAlgn="ctr"/>
                      <a:r>
                        <a:rPr lang="en-US" sz="800" b="0" i="0" u="none" strike="noStrike">
                          <a:solidFill>
                            <a:srgbClr val="000000"/>
                          </a:solidFill>
                          <a:effectLst/>
                          <a:latin typeface="Athelas" panose="02000503000000020003" pitchFamily="2" charset="0"/>
                        </a:rPr>
                        <a:t>58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800" b="0" i="0" u="none" strike="noStrike">
                          <a:solidFill>
                            <a:srgbClr val="000000"/>
                          </a:solidFill>
                          <a:effectLst/>
                          <a:latin typeface="Athelas" panose="02000503000000020003" pitchFamily="2" charset="0"/>
                        </a:rPr>
                        <a:t>65</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CBCBC"/>
                    </a:solidFill>
                  </a:tcPr>
                </a:tc>
                <a:tc>
                  <a:txBody>
                    <a:bodyPr/>
                    <a:lstStyle/>
                    <a:p>
                      <a:pPr algn="ctr" fontAlgn="ctr"/>
                      <a:r>
                        <a:rPr lang="en-US" sz="800" b="0" i="0" u="none" strike="noStrike">
                          <a:solidFill>
                            <a:srgbClr val="000000"/>
                          </a:solidFill>
                          <a:effectLst/>
                          <a:latin typeface="Athelas" panose="02000503000000020003" pitchFamily="2" charset="0"/>
                        </a:rPr>
                        <a:t>58</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2C2C2"/>
                    </a:solidFill>
                  </a:tcPr>
                </a:tc>
                <a:tc>
                  <a:txBody>
                    <a:bodyPr/>
                    <a:lstStyle/>
                    <a:p>
                      <a:pPr algn="ctr" fontAlgn="ctr"/>
                      <a:r>
                        <a:rPr lang="en-US" sz="800" b="0" i="0" u="none" strike="noStrike">
                          <a:solidFill>
                            <a:srgbClr val="000000"/>
                          </a:solidFill>
                          <a:effectLst/>
                          <a:latin typeface="Athelas" panose="02000503000000020003" pitchFamily="2" charset="0"/>
                        </a:rPr>
                        <a:t>49</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CCCCC"/>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800" b="0" i="0" u="none" strike="noStrike">
                          <a:solidFill>
                            <a:srgbClr val="000000"/>
                          </a:solidFill>
                          <a:effectLst/>
                          <a:latin typeface="Athelas" panose="02000503000000020003" pitchFamily="2" charset="0"/>
                        </a:rPr>
                        <a:t>42</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D4D4D4"/>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n-US" sz="800" b="0" i="0" u="none" strike="noStrike" dirty="0">
                          <a:solidFill>
                            <a:srgbClr val="000000"/>
                          </a:solidFill>
                          <a:effectLst/>
                          <a:latin typeface="Athelas" panose="02000503000000020003" pitchFamily="2" charset="0"/>
                        </a:rPr>
                        <a:t>0</a:t>
                      </a:r>
                    </a:p>
                  </a:txBody>
                  <a:tcPr marL="3967" marR="3967" marT="396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xmlns="" val="2294702932"/>
                  </a:ext>
                </a:extLst>
              </a:tr>
            </a:tbl>
          </a:graphicData>
        </a:graphic>
      </p:graphicFrame>
    </p:spTree>
    <p:extLst>
      <p:ext uri="{BB962C8B-B14F-4D97-AF65-F5344CB8AC3E}">
        <p14:creationId xmlns:p14="http://schemas.microsoft.com/office/powerpoint/2010/main" val="29757784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2" y="0"/>
            <a:ext cx="11048998" cy="1007706"/>
          </a:xfrm>
        </p:spPr>
        <p:txBody>
          <a:bodyPr vert="horz" anchor="ctr">
            <a:normAutofit/>
          </a:bodyPr>
          <a:lstStyle/>
          <a:p>
            <a:r>
              <a:rPr lang="ro-RO" sz="1800" b="1" dirty="0">
                <a:solidFill>
                  <a:schemeClr val="tx1"/>
                </a:solidFill>
                <a:latin typeface="Athelas" panose="02000503000000020003" pitchFamily="2" charset="0"/>
                <a:ea typeface="Exo" charset="0"/>
                <a:cs typeface="Exo" charset="0"/>
              </a:rPr>
              <a:t>Q</a:t>
            </a:r>
            <a:r>
              <a:rPr lang="en-US" sz="1800" b="1" dirty="0">
                <a:solidFill>
                  <a:schemeClr val="tx1"/>
                </a:solidFill>
                <a:latin typeface="Athelas" panose="02000503000000020003" pitchFamily="2" charset="0"/>
                <a:ea typeface="Exo" charset="0"/>
                <a:cs typeface="Exo" charset="0"/>
              </a:rPr>
              <a:t>30</a:t>
            </a:r>
            <a:r>
              <a:rPr lang="ro-RO" sz="1800" b="1" dirty="0">
                <a:solidFill>
                  <a:schemeClr val="tx1"/>
                </a:solidFill>
                <a:latin typeface="Athelas" panose="02000503000000020003" pitchFamily="2" charset="0"/>
                <a:ea typeface="Exo" charset="0"/>
                <a:cs typeface="Exo" charset="0"/>
              </a:rPr>
              <a:t>. </a:t>
            </a:r>
            <a:r>
              <a:rPr lang="ro-RO" sz="1800" b="1" dirty="0">
                <a:solidFill>
                  <a:schemeClr val="tx1"/>
                </a:solidFill>
                <a:latin typeface="Athelas" panose="02000503000000020003" pitchFamily="2" charset="0"/>
              </a:rPr>
              <a:t>Care sunt sugestiile dvs. pentru aspectele care trebuie incluse în programul „Dezvoltarea industriei cărții și lecturii publice pentru perioada 2024-2030"? (scrieți răspunsul mai jos)</a:t>
            </a:r>
            <a:r>
              <a:rPr lang="en-US" sz="1800" b="1" dirty="0">
                <a:solidFill>
                  <a:schemeClr val="tx1"/>
                </a:solidFill>
                <a:latin typeface="Athelas" panose="02000503000000020003" pitchFamily="2" charset="0"/>
              </a:rPr>
              <a:t>, </a:t>
            </a:r>
            <a:r>
              <a:rPr lang="ro-RO" sz="1800" b="1" dirty="0">
                <a:solidFill>
                  <a:schemeClr val="tx1">
                    <a:lumMod val="95000"/>
                    <a:lumOff val="5000"/>
                  </a:schemeClr>
                </a:solidFill>
                <a:latin typeface="Athelas" panose="02000503000000020003" pitchFamily="2" charset="0"/>
                <a:ea typeface="Exo" charset="0"/>
                <a:cs typeface="Exo" charset="0"/>
              </a:rPr>
              <a:t>N=248, </a:t>
            </a:r>
            <a:r>
              <a:rPr lang="en-US" sz="1800" b="1" dirty="0">
                <a:solidFill>
                  <a:schemeClr val="bg1">
                    <a:lumMod val="50000"/>
                  </a:schemeClr>
                </a:solidFill>
                <a:latin typeface="Athelas" panose="02000503000000020003" pitchFamily="2" charset="0"/>
                <a:ea typeface="Exo" charset="0"/>
                <a:cs typeface="Exo" charset="0"/>
              </a:rPr>
              <a:t>%</a:t>
            </a:r>
            <a:endParaRPr lang="en-US" sz="1800" b="1" dirty="0">
              <a:solidFill>
                <a:schemeClr val="tx1">
                  <a:lumMod val="95000"/>
                  <a:lumOff val="5000"/>
                </a:schemeClr>
              </a:solidFill>
              <a:latin typeface="Athelas" panose="02000503000000020003" pitchFamily="2" charset="0"/>
              <a:ea typeface="Exo" charset="0"/>
              <a:cs typeface="Exo" charset="0"/>
            </a:endParaRPr>
          </a:p>
        </p:txBody>
      </p:sp>
      <p:pic>
        <p:nvPicPr>
          <p:cNvPr id="3" name="Picture 2">
            <a:extLst>
              <a:ext uri="{FF2B5EF4-FFF2-40B4-BE49-F238E27FC236}">
                <a16:creationId xmlns:a16="http://schemas.microsoft.com/office/drawing/2014/main" xmlns="" id="{785373FD-B10C-540A-EA29-87AEB5F195CF}"/>
              </a:ext>
            </a:extLst>
          </p:cNvPr>
          <p:cNvPicPr>
            <a:picLocks noChangeAspect="1"/>
          </p:cNvPicPr>
          <p:nvPr/>
        </p:nvPicPr>
        <p:blipFill>
          <a:blip r:embed="rId3"/>
          <a:srcRect l="25511" t="5448" r="12401" b="4231"/>
          <a:stretch/>
        </p:blipFill>
        <p:spPr>
          <a:xfrm>
            <a:off x="1824503" y="1255147"/>
            <a:ext cx="8009596" cy="4151571"/>
          </a:xfrm>
          <a:prstGeom prst="rect">
            <a:avLst/>
          </a:prstGeom>
        </p:spPr>
      </p:pic>
      <p:sp>
        <p:nvSpPr>
          <p:cNvPr id="2" name="TextBox 7">
            <a:extLst>
              <a:ext uri="{FF2B5EF4-FFF2-40B4-BE49-F238E27FC236}">
                <a16:creationId xmlns:a16="http://schemas.microsoft.com/office/drawing/2014/main" xmlns="" id="{DC8902F0-5728-9CFD-9CBD-6D6B29B06E22}"/>
              </a:ext>
            </a:extLst>
          </p:cNvPr>
          <p:cNvSpPr txBox="1"/>
          <p:nvPr/>
        </p:nvSpPr>
        <p:spPr>
          <a:xfrm>
            <a:off x="304802" y="5654159"/>
            <a:ext cx="10954140" cy="830997"/>
          </a:xfrm>
          <a:prstGeom prst="rect">
            <a:avLst/>
          </a:prstGeom>
          <a:noFill/>
        </p:spPr>
        <p:txBody>
          <a:bodyPr wrap="square" rtlCol="0">
            <a:spAutoFit/>
          </a:bodyPr>
          <a:lstStyle/>
          <a:p>
            <a:r>
              <a:rPr lang="ro-MD" sz="1600" dirty="0">
                <a:latin typeface="Athelas" panose="02000503000000020003" pitchFamily="2" charset="0"/>
              </a:rPr>
              <a:t>Principalele sugestii spontane (fără oferirea variantelor de răspuns) ale respondenților pentru program au fost organizarea unor campanii de promovare a lecturii (23%), modernizarea/digitalizarea infrastructurii (11%), desfășurarea unor programe culturale și susținerea autorilor (10% fiecare).</a:t>
            </a:r>
          </a:p>
        </p:txBody>
      </p:sp>
    </p:spTree>
    <p:extLst>
      <p:ext uri="{BB962C8B-B14F-4D97-AF65-F5344CB8AC3E}">
        <p14:creationId xmlns:p14="http://schemas.microsoft.com/office/powerpoint/2010/main" val="10404125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558BB52-F7AF-9B7D-37F2-5223F6E74170}"/>
            </a:ext>
          </a:extLst>
        </p:cNvPr>
        <p:cNvGrpSpPr/>
        <p:nvPr/>
      </p:nvGrpSpPr>
      <p:grpSpPr>
        <a:xfrm>
          <a:off x="0" y="0"/>
          <a:ext cx="0" cy="0"/>
          <a:chOff x="0" y="0"/>
          <a:chExt cx="0" cy="0"/>
        </a:xfrm>
      </p:grpSpPr>
      <p:sp>
        <p:nvSpPr>
          <p:cNvPr id="19" name="Dreptunghi 17">
            <a:extLst>
              <a:ext uri="{FF2B5EF4-FFF2-40B4-BE49-F238E27FC236}">
                <a16:creationId xmlns:a16="http://schemas.microsoft.com/office/drawing/2014/main" xmlns="" id="{A6FAC1CB-8C32-3B2D-EA7A-338AA4F0973E}"/>
              </a:ext>
            </a:extLst>
          </p:cNvPr>
          <p:cNvSpPr/>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400" b="1" dirty="0">
                <a:solidFill>
                  <a:schemeClr val="tx1">
                    <a:lumMod val="95000"/>
                    <a:lumOff val="5000"/>
                  </a:schemeClr>
                </a:solidFill>
                <a:latin typeface="Athelas" panose="02000503000000020003" pitchFamily="2" charset="0"/>
                <a:cs typeface="Times New Roman" panose="02020603050405020304" pitchFamily="18" charset="0"/>
              </a:rPr>
              <a:t>CAPITOLUL II. STUDIU CALITATIV</a:t>
            </a:r>
            <a:endParaRPr lang="en-US" sz="2400" b="1" dirty="0">
              <a:solidFill>
                <a:schemeClr val="tx1">
                  <a:lumMod val="95000"/>
                  <a:lumOff val="5000"/>
                </a:schemeClr>
              </a:solidFill>
              <a:latin typeface="Athelas" panose="02000503000000020003" pitchFamily="2" charset="0"/>
              <a:cs typeface="Times New Roman" panose="02020603050405020304" pitchFamily="18" charset="0"/>
            </a:endParaRPr>
          </a:p>
        </p:txBody>
      </p:sp>
    </p:spTree>
    <p:extLst>
      <p:ext uri="{BB962C8B-B14F-4D97-AF65-F5344CB8AC3E}">
        <p14:creationId xmlns:p14="http://schemas.microsoft.com/office/powerpoint/2010/main" val="12921091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33400" y="0"/>
            <a:ext cx="10820400" cy="1007706"/>
          </a:xfrm>
        </p:spPr>
        <p:txBody>
          <a:bodyPr vert="horz" anchor="ctr">
            <a:normAutofit/>
          </a:bodyPr>
          <a:lstStyle/>
          <a:p>
            <a:r>
              <a:rPr lang="ro-RO" sz="1800" b="1" dirty="0">
                <a:solidFill>
                  <a:schemeClr val="tx1"/>
                </a:solidFill>
                <a:latin typeface="Athelas" panose="02000503000000020003" pitchFamily="2" charset="0"/>
                <a:cs typeface="Times New Roman" panose="02020603050405020304" pitchFamily="18" charset="0"/>
              </a:rPr>
              <a:t>Percepția respondenților despre dificultățile din industria cărții și lecturii publice</a:t>
            </a:r>
            <a:endParaRPr lang="en-US" sz="1800" b="1" dirty="0">
              <a:solidFill>
                <a:schemeClr val="tx1"/>
              </a:solidFill>
              <a:latin typeface="Athelas" panose="02000503000000020003" pitchFamily="2" charset="0"/>
              <a:cs typeface="Times New Roman" panose="02020603050405020304" pitchFamily="18" charset="0"/>
            </a:endParaRPr>
          </a:p>
        </p:txBody>
      </p:sp>
      <p:sp>
        <p:nvSpPr>
          <p:cNvPr id="2" name="Google Shape;109;p4">
            <a:extLst>
              <a:ext uri="{FF2B5EF4-FFF2-40B4-BE49-F238E27FC236}">
                <a16:creationId xmlns:a16="http://schemas.microsoft.com/office/drawing/2014/main" xmlns="" id="{885E7A7E-8559-81FC-3E3D-6642892ABFE4}"/>
              </a:ext>
            </a:extLst>
          </p:cNvPr>
          <p:cNvSpPr/>
          <p:nvPr/>
        </p:nvSpPr>
        <p:spPr>
          <a:xfrm>
            <a:off x="533400" y="1289808"/>
            <a:ext cx="10820400" cy="5291494"/>
          </a:xfrm>
          <a:prstGeom prst="rect">
            <a:avLst/>
          </a:prstGeom>
          <a:noFill/>
          <a:ln>
            <a:noFill/>
          </a:ln>
        </p:spPr>
        <p:txBody>
          <a:bodyPr spcFirstLastPara="1" wrap="square" lIns="91425" tIns="45700" rIns="91425" bIns="45700" anchor="ctr" anchorCtr="0">
            <a:noAutofit/>
          </a:bodyPr>
          <a:lstStyle/>
          <a:p>
            <a:pPr algn="just">
              <a:lnSpc>
                <a:spcPct val="115000"/>
              </a:lnSpc>
              <a:spcBef>
                <a:spcPts val="1200"/>
              </a:spcBef>
              <a:spcAft>
                <a:spcPts val="600"/>
              </a:spcAft>
            </a:pPr>
            <a:r>
              <a:rPr lang="ro-RO" sz="1800" b="1" dirty="0">
                <a:effectLst/>
                <a:latin typeface="Athelas" panose="02000503000000020003" pitchFamily="2" charset="0"/>
                <a:ea typeface="Times New Roman" panose="02020603050405020304" pitchFamily="18" charset="0"/>
                <a:cs typeface="Arial" panose="020B0604020202020204" pitchFamily="34" charset="0"/>
              </a:rPr>
              <a:t>Principalele dificultăți în activitatea profesională </a:t>
            </a:r>
            <a:endParaRPr lang="en-US" sz="1800" b="1" dirty="0">
              <a:effectLst/>
              <a:latin typeface="Calibri" panose="020F0502020204030204" pitchFamily="34" charset="0"/>
              <a:ea typeface="Times New Roman" panose="02020603050405020304" pitchFamily="18" charset="0"/>
              <a:cs typeface="Arial" panose="020B0604020202020204" pitchFamily="34" charset="0"/>
            </a:endParaRPr>
          </a:p>
          <a:p>
            <a:pPr algn="just">
              <a:lnSpc>
                <a:spcPct val="115000"/>
              </a:lnSpc>
              <a:spcBef>
                <a:spcPts val="1200"/>
              </a:spcBef>
              <a:spcAft>
                <a:spcPts val="600"/>
              </a:spcAft>
            </a:pPr>
            <a:r>
              <a:rPr lang="ro-RO" sz="1600" dirty="0">
                <a:effectLst/>
                <a:latin typeface="Athelas" panose="02000503000000020003" pitchFamily="2" charset="0"/>
                <a:ea typeface="Times New Roman" panose="02020603050405020304" pitchFamily="18" charset="0"/>
                <a:cs typeface="Times New Roman" panose="02020603050405020304" pitchFamily="18" charset="0"/>
              </a:rPr>
              <a:t>Participanții la focus </a:t>
            </a:r>
            <a:r>
              <a:rPr lang="ro-RO" sz="1600" dirty="0">
                <a:latin typeface="Athelas" panose="02000503000000020003" pitchFamily="2" charset="0"/>
                <a:ea typeface="Times New Roman" panose="02020603050405020304" pitchFamily="18" charset="0"/>
                <a:cs typeface="Times New Roman" panose="02020603050405020304" pitchFamily="18" charset="0"/>
              </a:rPr>
              <a:t>grupuri </a:t>
            </a:r>
            <a:r>
              <a:rPr lang="ro-RO" sz="1600" dirty="0">
                <a:effectLst/>
                <a:latin typeface="Athelas" panose="02000503000000020003" pitchFamily="2" charset="0"/>
                <a:ea typeface="Times New Roman" panose="02020603050405020304" pitchFamily="18" charset="0"/>
                <a:cs typeface="Times New Roman" panose="02020603050405020304" pitchFamily="18" charset="0"/>
              </a:rPr>
              <a:t>au menționat următoarele dificultăți cu care se confruntă în activitatea profesională</a:t>
            </a:r>
            <a:r>
              <a:rPr lang="en-US" sz="1600" dirty="0">
                <a:effectLst/>
                <a:latin typeface="Athelas" panose="02000503000000020003" pitchFamily="2" charset="0"/>
                <a:ea typeface="Times New Roman" panose="02020603050405020304" pitchFamily="18" charset="0"/>
                <a:cs typeface="Times New Roman" panose="02020603050405020304" pitchFamily="18" charset="0"/>
              </a:rPr>
              <a:t>: </a:t>
            </a:r>
          </a:p>
          <a:p>
            <a:pPr marL="342900" lvl="0" indent="-342900" algn="just">
              <a:lnSpc>
                <a:spcPct val="115000"/>
              </a:lnSpc>
              <a:buFont typeface="Symbol" panose="05050102010706020507" pitchFamily="18" charset="2"/>
              <a:buChar char=""/>
            </a:pPr>
            <a:r>
              <a:rPr lang="ro-RO" sz="1600" b="1" dirty="0">
                <a:effectLst/>
                <a:latin typeface="Athelas" panose="02000503000000020003" pitchFamily="2" charset="0"/>
                <a:ea typeface="Calibri" panose="020F0502020204030204" pitchFamily="34" charset="0"/>
                <a:cs typeface="Times New Roman" panose="02020603050405020304" pitchFamily="18" charset="0"/>
              </a:rPr>
              <a:t>Lipsa publicului la evenimentele de cărți</a:t>
            </a:r>
            <a:r>
              <a:rPr lang="ro-RO" sz="1600" dirty="0">
                <a:effectLst/>
                <a:latin typeface="Athelas" panose="02000503000000020003" pitchFamily="2" charset="0"/>
                <a:ea typeface="Calibri" panose="020F0502020204030204" pitchFamily="34" charset="0"/>
                <a:cs typeface="Times New Roman" panose="02020603050405020304" pitchFamily="18" charset="0"/>
              </a:rPr>
              <a:t>. </a:t>
            </a:r>
            <a:r>
              <a:rPr lang="en-GB" sz="1600" dirty="0">
                <a:effectLst/>
                <a:latin typeface="Athelas" panose="02000503000000020003" pitchFamily="2" charset="0"/>
                <a:ea typeface="Times New Roman" panose="02020603050405020304" pitchFamily="18" charset="0"/>
                <a:cs typeface="Times New Roman" panose="02020603050405020304" pitchFamily="18" charset="0"/>
              </a:rPr>
              <a:t>  </a:t>
            </a:r>
            <a:r>
              <a:rPr lang="ro-RO" sz="1600" i="1" dirty="0">
                <a:effectLst/>
                <a:latin typeface="Athelas" panose="02000503000000020003" pitchFamily="2" charset="0"/>
                <a:ea typeface="Calibri" panose="020F0502020204030204" pitchFamily="34" charset="0"/>
                <a:cs typeface="Calibri" panose="020F0502020204030204" pitchFamily="34" charset="0"/>
              </a:rPr>
              <a:t>,,Noi avem oferta, noi avem ce să propunem, dar noi nu avem un public încă </a:t>
            </a:r>
            <a:r>
              <a:rPr lang="ro-RO" sz="1600" i="1" dirty="0" err="1">
                <a:effectLst/>
                <a:latin typeface="Athelas" panose="02000503000000020003" pitchFamily="2" charset="0"/>
                <a:ea typeface="Calibri" panose="020F0502020204030204" pitchFamily="34" charset="0"/>
                <a:cs typeface="Calibri" panose="020F0502020204030204" pitchFamily="34" charset="0"/>
              </a:rPr>
              <a:t>într</a:t>
            </a:r>
            <a:r>
              <a:rPr lang="ro-RO" sz="1600" i="1" dirty="0">
                <a:effectLst/>
                <a:latin typeface="Athelas" panose="02000503000000020003" pitchFamily="2" charset="0"/>
                <a:ea typeface="Calibri" panose="020F0502020204030204" pitchFamily="34" charset="0"/>
                <a:cs typeface="Calibri" panose="020F0502020204030204" pitchFamily="34" charset="0"/>
              </a:rPr>
              <a:t>-atât de organizat, deschis pentru evenimente ale cărții” </a:t>
            </a:r>
            <a:r>
              <a:rPr lang="ro-RO" sz="1600" dirty="0">
                <a:effectLst/>
                <a:latin typeface="Athelas" panose="02000503000000020003" pitchFamily="2" charset="0"/>
                <a:ea typeface="Calibri" panose="020F0502020204030204" pitchFamily="34" charset="0"/>
                <a:cs typeface="Calibri" panose="020F0502020204030204" pitchFamily="34" charset="0"/>
              </a:rPr>
              <a:t>(F, scriitoare).</a:t>
            </a:r>
            <a:endParaRPr lang="en-US" sz="1600" dirty="0">
              <a:latin typeface="Athelas" panose="02000503000000020003" pitchFamily="2"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effectLst/>
                <a:latin typeface="Athelas" panose="02000503000000020003" pitchFamily="2" charset="0"/>
                <a:ea typeface="Calibri" panose="020F0502020204030204" pitchFamily="34" charset="0"/>
                <a:cs typeface="Calibri" panose="020F0502020204030204" pitchFamily="34" charset="0"/>
              </a:rPr>
              <a:t>Lipsa onorariilor pentru invitați.</a:t>
            </a:r>
            <a:r>
              <a:rPr lang="ro-RO" sz="1600" dirty="0">
                <a:effectLst/>
                <a:latin typeface="Athelas" panose="02000503000000020003" pitchFamily="2" charset="0"/>
                <a:ea typeface="Calibri" panose="020F0502020204030204" pitchFamily="34" charset="0"/>
                <a:cs typeface="Calibri" panose="020F0502020204030204" pitchFamily="34" charset="0"/>
              </a:rPr>
              <a:t> ,,</a:t>
            </a:r>
            <a:r>
              <a:rPr lang="ro-RO" sz="1600" i="1" dirty="0">
                <a:effectLst/>
                <a:latin typeface="Athelas" panose="02000503000000020003" pitchFamily="2" charset="0"/>
                <a:ea typeface="Calibri" panose="020F0502020204030204" pitchFamily="34" charset="0"/>
                <a:cs typeface="Calibri" panose="020F0502020204030204" pitchFamily="34" charset="0"/>
              </a:rPr>
              <a:t>Eu fac parte dintr-o echipă, noi facem un eveniment, iar acea persoană care este invitată, ea prestează de fapt un serviciu. Desigur că îl motivăm, că îl promovăm...dar asta e timp, e efort. Asta ar fi una din dificultăți” </a:t>
            </a:r>
            <a:r>
              <a:rPr lang="ro-RO" sz="1600" dirty="0">
                <a:effectLst/>
                <a:latin typeface="Athelas" panose="02000503000000020003" pitchFamily="2" charset="0"/>
                <a:ea typeface="Calibri" panose="020F0502020204030204" pitchFamily="34" charset="0"/>
                <a:cs typeface="Calibri" panose="020F0502020204030204" pitchFamily="34" charset="0"/>
              </a:rPr>
              <a:t>(F, scriitoare).</a:t>
            </a:r>
            <a:endParaRPr lang="en-US" sz="1600" dirty="0">
              <a:effectLst/>
              <a:latin typeface="Athelas" panose="02000503000000020003" pitchFamily="2"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effectLst/>
                <a:latin typeface="Athelas" panose="02000503000000020003" pitchFamily="2" charset="0"/>
                <a:ea typeface="Calibri" panose="020F0502020204030204" pitchFamily="34" charset="0"/>
                <a:cs typeface="Times New Roman" panose="02020603050405020304" pitchFamily="18" charset="0"/>
              </a:rPr>
              <a:t>Lipsa de timp pentru a scrie/a crea. </a:t>
            </a:r>
            <a:endParaRPr lang="en-US" sz="1600" dirty="0">
              <a:effectLst/>
              <a:latin typeface="Athelas" panose="02000503000000020003" pitchFamily="2"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effectLst/>
                <a:latin typeface="Athelas" panose="02000503000000020003" pitchFamily="2" charset="0"/>
                <a:ea typeface="Calibri" panose="020F0502020204030204" pitchFamily="34" charset="0"/>
                <a:cs typeface="Times New Roman" panose="02020603050405020304" pitchFamily="18" charset="0"/>
              </a:rPr>
              <a:t>Influența factorilor</a:t>
            </a:r>
            <a:r>
              <a:rPr lang="en-US" sz="1600" b="1" dirty="0">
                <a:effectLst/>
                <a:latin typeface="Athelas" panose="02000503000000020003" pitchFamily="2" charset="0"/>
                <a:ea typeface="Calibri" panose="020F0502020204030204" pitchFamily="34" charset="0"/>
                <a:cs typeface="Times New Roman" panose="02020603050405020304" pitchFamily="18" charset="0"/>
              </a:rPr>
              <a:t> </a:t>
            </a:r>
            <a:r>
              <a:rPr lang="ro-RO" sz="1600" b="1" dirty="0">
                <a:effectLst/>
                <a:latin typeface="Athelas" panose="02000503000000020003" pitchFamily="2" charset="0"/>
                <a:ea typeface="Calibri" panose="020F0502020204030204" pitchFamily="34" charset="0"/>
                <a:cs typeface="Times New Roman" panose="02020603050405020304" pitchFamily="18" charset="0"/>
              </a:rPr>
              <a:t>externi în planificarea activităților profesionale. ,,</a:t>
            </a:r>
            <a:r>
              <a:rPr lang="ro-RO" sz="1600" i="1" dirty="0">
                <a:effectLst/>
                <a:latin typeface="Athelas" panose="02000503000000020003" pitchFamily="2" charset="0"/>
                <a:ea typeface="Calibri" panose="020F0502020204030204" pitchFamily="34" charset="0"/>
                <a:cs typeface="Calibri" panose="020F0502020204030204" pitchFamily="34" charset="0"/>
              </a:rPr>
              <a:t>Factori care uneori nu depind de noi, ci de exemplu de instanțe finanțatoare sau diverse alte momente, care uneori creează o senzație de incertitudine, inclusiv birocratică și de altă natură” </a:t>
            </a:r>
            <a:r>
              <a:rPr lang="ro-RO" sz="1600" dirty="0">
                <a:effectLst/>
                <a:latin typeface="Athelas" panose="02000503000000020003" pitchFamily="2" charset="0"/>
                <a:ea typeface="Calibri" panose="020F0502020204030204" pitchFamily="34" charset="0"/>
                <a:cs typeface="Calibri" panose="020F0502020204030204" pitchFamily="34" charset="0"/>
              </a:rPr>
              <a:t>(B, scriitor).</a:t>
            </a:r>
            <a:endParaRPr lang="en-US" sz="1600" dirty="0">
              <a:effectLst/>
              <a:latin typeface="Athelas" panose="02000503000000020003" pitchFamily="2"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Lipsa diversificării formelor de interacțiune cu publicul.</a:t>
            </a:r>
            <a:endParaRPr lang="en-US" sz="1600" dirty="0">
              <a:effectLst/>
              <a:latin typeface="Athelas" panose="02000503000000020003" pitchFamily="2"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Necesitatea cărților reeditate care sunt incluse în programul școlar. </a:t>
            </a:r>
            <a:endParaRPr lang="en-US" sz="1600" dirty="0">
              <a:effectLst/>
              <a:latin typeface="Athelas" panose="02000503000000020003" pitchFamily="2"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Interes scăzut pentru lectură din partea populației. </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,,Avem o piață foarte mică și puțini cumpărători. Interesul pentru carte e minim, sub orice nivel”</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 (F, editoare).</a:t>
            </a:r>
            <a:endParaRPr lang="en-US" sz="1600" dirty="0">
              <a:effectLst/>
              <a:latin typeface="Athelas" panose="02000503000000020003" pitchFamily="2"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Lipsa resurselor umane.</a:t>
            </a:r>
          </a:p>
          <a:p>
            <a:pPr lvl="0" algn="just">
              <a:lnSpc>
                <a:spcPct val="115000"/>
              </a:lnSpc>
            </a:pPr>
            <a:endParaRPr lang="ro-RO" sz="1600" i="1" dirty="0">
              <a:solidFill>
                <a:schemeClr val="bg1">
                  <a:lumMod val="50000"/>
                </a:schemeClr>
              </a:solidFill>
              <a:effectLst/>
              <a:latin typeface="Athelas" panose="02000503000000020003" pitchFamily="2" charset="0"/>
              <a:ea typeface="Calibri" panose="020F0502020204030204" pitchFamily="34" charset="0"/>
              <a:cs typeface="Times New Roman" panose="02020603050405020304" pitchFamily="18" charset="0"/>
            </a:endParaRPr>
          </a:p>
          <a:p>
            <a:pPr lvl="0" algn="just">
              <a:lnSpc>
                <a:spcPct val="115000"/>
              </a:lnSpc>
            </a:pPr>
            <a:r>
              <a:rPr lang="ro-RO" sz="1600" i="1" dirty="0">
                <a:solidFill>
                  <a:schemeClr val="bg1">
                    <a:lumMod val="50000"/>
                  </a:schemeClr>
                </a:solidFill>
                <a:effectLst/>
                <a:latin typeface="Athelas" panose="02000503000000020003" pitchFamily="2" charset="0"/>
                <a:ea typeface="Calibri" panose="020F0502020204030204" pitchFamily="34" charset="0"/>
                <a:cs typeface="Times New Roman" panose="02020603050405020304" pitchFamily="18" charset="0"/>
              </a:rPr>
              <a:t>(continuare pe următorul </a:t>
            </a:r>
            <a:r>
              <a:rPr lang="ro-RO" sz="1600" i="1" dirty="0" err="1">
                <a:solidFill>
                  <a:schemeClr val="bg1">
                    <a:lumMod val="50000"/>
                  </a:schemeClr>
                </a:solidFill>
                <a:effectLst/>
                <a:latin typeface="Athelas" panose="02000503000000020003" pitchFamily="2" charset="0"/>
                <a:ea typeface="Calibri" panose="020F0502020204030204" pitchFamily="34" charset="0"/>
                <a:cs typeface="Times New Roman" panose="02020603050405020304" pitchFamily="18" charset="0"/>
              </a:rPr>
              <a:t>slide</a:t>
            </a:r>
            <a:r>
              <a:rPr lang="ro-RO" sz="1600" i="1" dirty="0">
                <a:solidFill>
                  <a:schemeClr val="bg1">
                    <a:lumMod val="50000"/>
                  </a:schemeClr>
                </a:solidFill>
                <a:effectLst/>
                <a:latin typeface="Athelas" panose="02000503000000020003" pitchFamily="2" charset="0"/>
                <a:ea typeface="Calibri" panose="020F0502020204030204" pitchFamily="34" charset="0"/>
                <a:cs typeface="Times New Roman" panose="02020603050405020304" pitchFamily="18" charset="0"/>
              </a:rPr>
              <a:t>)</a:t>
            </a:r>
            <a:endParaRPr lang="en-US" sz="1600" i="1" dirty="0">
              <a:solidFill>
                <a:schemeClr val="bg1">
                  <a:lumMod val="50000"/>
                </a:schemeClr>
              </a:solidFill>
              <a:effectLst/>
              <a:latin typeface="Athelas" panose="02000503000000020003" pitchFamily="2"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endParaRPr lang="en-US" sz="1600" dirty="0">
              <a:effectLst/>
              <a:latin typeface="Athelas" panose="02000503000000020003"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15846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40DD90E-497C-5D74-74A6-F0A9B353829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D60603B8-A4AE-4D5D-7A64-392B2C93A867}"/>
              </a:ext>
            </a:extLst>
          </p:cNvPr>
          <p:cNvSpPr>
            <a:spLocks noGrp="1"/>
          </p:cNvSpPr>
          <p:nvPr>
            <p:ph type="title"/>
          </p:nvPr>
        </p:nvSpPr>
        <p:spPr>
          <a:xfrm>
            <a:off x="533400" y="0"/>
            <a:ext cx="10820400" cy="1007706"/>
          </a:xfrm>
        </p:spPr>
        <p:txBody>
          <a:bodyPr vert="horz" anchor="ctr">
            <a:normAutofit/>
          </a:bodyPr>
          <a:lstStyle/>
          <a:p>
            <a:r>
              <a:rPr lang="ro-RO" sz="1800" b="1" dirty="0">
                <a:solidFill>
                  <a:schemeClr val="tx1"/>
                </a:solidFill>
                <a:latin typeface="Athelas" panose="02000503000000020003" pitchFamily="2" charset="0"/>
                <a:cs typeface="Times New Roman" panose="02020603050405020304" pitchFamily="18" charset="0"/>
              </a:rPr>
              <a:t>Percepția respondenților despre dificultățile din industria cărții și lecturii publice</a:t>
            </a:r>
            <a:endParaRPr lang="en-US" sz="1800" b="1" dirty="0">
              <a:solidFill>
                <a:schemeClr val="tx1"/>
              </a:solidFill>
              <a:latin typeface="Athelas" panose="02000503000000020003" pitchFamily="2" charset="0"/>
              <a:cs typeface="Times New Roman" panose="02020603050405020304" pitchFamily="18" charset="0"/>
            </a:endParaRPr>
          </a:p>
        </p:txBody>
      </p:sp>
      <p:sp>
        <p:nvSpPr>
          <p:cNvPr id="2" name="Google Shape;109;p4">
            <a:extLst>
              <a:ext uri="{FF2B5EF4-FFF2-40B4-BE49-F238E27FC236}">
                <a16:creationId xmlns:a16="http://schemas.microsoft.com/office/drawing/2014/main" xmlns="" id="{972F5855-90D3-A2DA-E90E-08C7B01D5DF5}"/>
              </a:ext>
            </a:extLst>
          </p:cNvPr>
          <p:cNvSpPr/>
          <p:nvPr/>
        </p:nvSpPr>
        <p:spPr>
          <a:xfrm>
            <a:off x="533400" y="1007706"/>
            <a:ext cx="10820400" cy="4753014"/>
          </a:xfrm>
          <a:prstGeom prst="rect">
            <a:avLst/>
          </a:prstGeom>
          <a:noFill/>
          <a:ln>
            <a:noFill/>
          </a:ln>
        </p:spPr>
        <p:txBody>
          <a:bodyPr spcFirstLastPara="1" wrap="square" lIns="91425" tIns="45700" rIns="91425" bIns="45700" anchor="ctr" anchorCtr="0">
            <a:noAutofit/>
          </a:bodyPr>
          <a:lstStyle/>
          <a:p>
            <a:pPr algn="just">
              <a:lnSpc>
                <a:spcPct val="115000"/>
              </a:lnSpc>
            </a:pPr>
            <a:r>
              <a:rPr lang="ro-RO" sz="1600" i="1" dirty="0">
                <a:solidFill>
                  <a:schemeClr val="bg1">
                    <a:lumMod val="50000"/>
                  </a:schemeClr>
                </a:solidFill>
                <a:effectLst/>
                <a:latin typeface="Athelas" panose="02000503000000020003" pitchFamily="2" charset="0"/>
                <a:ea typeface="Calibri" panose="020F0502020204030204" pitchFamily="34" charset="0"/>
                <a:cs typeface="Times New Roman" panose="02020603050405020304" pitchFamily="18" charset="0"/>
              </a:rPr>
              <a:t>(continuare)</a:t>
            </a:r>
            <a:endParaRPr lang="ro-RO" sz="1600" i="1" dirty="0">
              <a:solidFill>
                <a:schemeClr val="bg1">
                  <a:lumMod val="50000"/>
                </a:schemeClr>
              </a:solidFill>
              <a:latin typeface="Athelas" panose="02000503000000020003" pitchFamily="2" charset="0"/>
              <a:ea typeface="Calibri" panose="020F0502020204030204" pitchFamily="34" charset="0"/>
              <a:cs typeface="Times New Roman" panose="02020603050405020304" pitchFamily="18" charset="0"/>
            </a:endParaRPr>
          </a:p>
          <a:p>
            <a:pPr algn="just">
              <a:lnSpc>
                <a:spcPct val="115000"/>
              </a:lnSpc>
            </a:pPr>
            <a:endPar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Fluctuația personalului în domeniul editorial.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Calificarea scăzută a bibliotecarilor în mediul rural. </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„Poate să aibă numai studii generale, liceale, clasa a 9, am întâlnit și așa persoane” </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(bibliotecar).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Infrastructura  rea a bibliotecilor, </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în special în mediul rural.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Lipsa transparenței a achizițiilor de carte. </a:t>
            </a:r>
            <a:r>
              <a:rPr lang="ro-RO" sz="1600" b="1"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Atunci când se aduc 8 tiruri cu carte românească, să nu fie aduse pe jumătate goale, la o singură editură, dar să se facă achizițiile după necesitățile bibliotecarilor”</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 (B, editor).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Rigiditatea procedurilor de achiziție, inclusiv a achizițiilor de carte</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 </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„Până se organizează licitația, se epuizează cărțile din stoc” </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(bibliotecar).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Times New Roman" panose="02020603050405020304" pitchFamily="18" charset="0"/>
                <a:cs typeface="Arial" panose="020B0604020202020204" pitchFamily="34" charset="0"/>
              </a:rPr>
              <a:t>Neaplicarea prevederilor legale referitoare la salarizarea personalului calificat.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Interpretarea neuniformă a legislației de către administrațiile publice locale.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Implicarea slabă a statului în promovarea lecturii. </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,,Editorul a fost lăsat singur în fața cititorului. Eu nu cer bani de la stat, dar eu cer ca statul să se implice în promovarea lecturii”</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 (B, editor).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Necesitatea obținerii aprobării din partea direcțiilor de educație pentru organizarea activităților.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Discrepanța între oferta de literatură în limba găgăuză și cererea de literatură în limba rusă.</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85158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0B97B21-FCB1-D78D-205A-5493B1AC27D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FBE183DA-49C9-07BE-C797-B9263C4B1A09}"/>
              </a:ext>
            </a:extLst>
          </p:cNvPr>
          <p:cNvSpPr>
            <a:spLocks noGrp="1"/>
          </p:cNvSpPr>
          <p:nvPr>
            <p:ph type="title"/>
          </p:nvPr>
        </p:nvSpPr>
        <p:spPr>
          <a:xfrm>
            <a:off x="533400" y="0"/>
            <a:ext cx="10820400" cy="1007706"/>
          </a:xfrm>
        </p:spPr>
        <p:txBody>
          <a:bodyPr vert="horz" anchor="ctr">
            <a:normAutofit/>
          </a:bodyPr>
          <a:lstStyle/>
          <a:p>
            <a:r>
              <a:rPr lang="ro-RO" sz="1800" b="1" dirty="0">
                <a:solidFill>
                  <a:schemeClr val="tx1"/>
                </a:solidFill>
                <a:latin typeface="Athelas" panose="02000503000000020003" pitchFamily="2" charset="0"/>
                <a:cs typeface="Times New Roman" panose="02020603050405020304" pitchFamily="18" charset="0"/>
              </a:rPr>
              <a:t>Percepția respondenților despre dificultățile din industria cărții și lecturii publice</a:t>
            </a:r>
            <a:endParaRPr lang="en-US" sz="1800" b="1" dirty="0">
              <a:solidFill>
                <a:schemeClr val="tx1"/>
              </a:solidFill>
              <a:latin typeface="Athelas" panose="02000503000000020003" pitchFamily="2" charset="0"/>
              <a:cs typeface="Times New Roman" panose="02020603050405020304" pitchFamily="18" charset="0"/>
            </a:endParaRPr>
          </a:p>
        </p:txBody>
      </p:sp>
      <p:sp>
        <p:nvSpPr>
          <p:cNvPr id="2" name="Google Shape;109;p4">
            <a:extLst>
              <a:ext uri="{FF2B5EF4-FFF2-40B4-BE49-F238E27FC236}">
                <a16:creationId xmlns:a16="http://schemas.microsoft.com/office/drawing/2014/main" xmlns="" id="{E1DBE4A1-814C-B5E6-EB90-CC71B7FA3200}"/>
              </a:ext>
            </a:extLst>
          </p:cNvPr>
          <p:cNvSpPr/>
          <p:nvPr/>
        </p:nvSpPr>
        <p:spPr>
          <a:xfrm>
            <a:off x="533400" y="1007706"/>
            <a:ext cx="10820400" cy="5850294"/>
          </a:xfrm>
          <a:prstGeom prst="rect">
            <a:avLst/>
          </a:prstGeom>
          <a:noFill/>
          <a:ln>
            <a:noFill/>
          </a:ln>
        </p:spPr>
        <p:txBody>
          <a:bodyPr spcFirstLastPara="1" wrap="square" lIns="91425" tIns="45700" rIns="91425" bIns="45700" anchor="ctr" anchorCtr="0">
            <a:noAutofit/>
          </a:bodyPr>
          <a:lstStyle/>
          <a:p>
            <a:pPr algn="just">
              <a:lnSpc>
                <a:spcPts val="1300"/>
              </a:lnSpc>
            </a:pPr>
            <a:r>
              <a:rPr lang="ro-RO" b="1" dirty="0">
                <a:effectLst/>
                <a:latin typeface="Athelas" panose="02000503000000020003" pitchFamily="2" charset="0"/>
                <a:ea typeface="Times New Roman" panose="02020603050405020304" pitchFamily="18" charset="0"/>
                <a:cs typeface="Arial" panose="020B0604020202020204" pitchFamily="34" charset="0"/>
              </a:rPr>
              <a:t>Principalele probleme cu care se confruntă industria cărții din Republica Moldova</a:t>
            </a:r>
            <a:endParaRPr lang="en-US" b="1" dirty="0">
              <a:effectLst/>
              <a:latin typeface="Calibri" panose="020F0502020204030204" pitchFamily="34" charset="0"/>
              <a:ea typeface="Times New Roman" panose="02020603050405020304" pitchFamily="18" charset="0"/>
              <a:cs typeface="Arial" panose="020B0604020202020204" pitchFamily="34" charset="0"/>
            </a:endParaRPr>
          </a:p>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Conform opiniei participanților la focus grup, industria cărții și lecturii publice din Republica Moldova se confruntă cu o serie de dificultăți care afectează atât producția, cât și distribuția și consumul de carte, având un impact negativ asupra interesului pentru lectură. În opinia respondenților dificultățile cu care se confruntă industria cărții sunt: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600"/>
              </a:spcAft>
              <a:buFont typeface="Symbol" panose="05050102010706020507" pitchFamily="18" charset="2"/>
              <a:buChar char=""/>
            </a:pPr>
            <a:r>
              <a:rPr lang="ro-RO" sz="1600" b="1" dirty="0">
                <a:effectLst/>
                <a:latin typeface="Athelas" panose="02000503000000020003" pitchFamily="2" charset="0"/>
                <a:ea typeface="Calibri" panose="020F0502020204030204" pitchFamily="34" charset="0"/>
                <a:cs typeface="Times New Roman" panose="02020603050405020304" pitchFamily="18" charset="0"/>
              </a:rPr>
              <a:t>Dreptul de autor, </a:t>
            </a:r>
            <a:r>
              <a:rPr lang="ro-RO" sz="1600" dirty="0">
                <a:effectLst/>
                <a:latin typeface="Athelas" panose="02000503000000020003" pitchFamily="2" charset="0"/>
                <a:ea typeface="Calibri" panose="020F0502020204030204" pitchFamily="34" charset="0"/>
                <a:cs typeface="Times New Roman" panose="02020603050405020304" pitchFamily="18" charset="0"/>
              </a:rPr>
              <a:t>existând percepția lipsei unei legislații clare, care să protejeze autorul de carte.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600"/>
              </a:spcAft>
              <a:buFont typeface="Symbol" panose="05050102010706020507" pitchFamily="18" charset="2"/>
              <a:buChar char=""/>
            </a:pPr>
            <a:r>
              <a:rPr lang="ro-RO" sz="1600" b="1" dirty="0">
                <a:effectLst/>
                <a:latin typeface="Athelas" panose="02000503000000020003" pitchFamily="2" charset="0"/>
                <a:ea typeface="Calibri" panose="020F0502020204030204" pitchFamily="34" charset="0"/>
                <a:cs typeface="Times New Roman" panose="02020603050405020304" pitchFamily="18" charset="0"/>
              </a:rPr>
              <a:t>Concurența cu alte industrii de creație și de divertisment.</a:t>
            </a:r>
            <a:r>
              <a:rPr lang="ro-RO" sz="1600" dirty="0">
                <a:effectLst/>
                <a:latin typeface="Athelas" panose="02000503000000020003" pitchFamily="2"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effectLst/>
                <a:latin typeface="Athelas" panose="02000503000000020003" pitchFamily="2" charset="0"/>
                <a:ea typeface="Calibri" panose="020F0502020204030204" pitchFamily="34" charset="0"/>
                <a:cs typeface="Times New Roman" panose="02020603050405020304" pitchFamily="18" charset="0"/>
              </a:rPr>
              <a:t>Pregătirea insuficientă a cadrelor didactice, </a:t>
            </a:r>
            <a:r>
              <a:rPr lang="ro-RO" sz="1600" dirty="0">
                <a:effectLst/>
                <a:latin typeface="Athelas" panose="02000503000000020003" pitchFamily="2" charset="0"/>
                <a:ea typeface="Calibri" panose="020F0502020204030204" pitchFamily="34" charset="0"/>
                <a:cs typeface="Times New Roman" panose="02020603050405020304" pitchFamily="18" charset="0"/>
              </a:rPr>
              <a:t>profesorii nefiind informați cu privire la tendințele și titlurile actuale din literatura contemporană, ceea ce limitează capacitatea de a recomanda lecturi relevante și atractive pentru elevi.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effectLst/>
                <a:latin typeface="Athelas" panose="02000503000000020003" pitchFamily="2" charset="0"/>
                <a:ea typeface="Calibri" panose="020F0502020204030204" pitchFamily="34" charset="0"/>
                <a:cs typeface="Times New Roman" panose="02020603050405020304" pitchFamily="18" charset="0"/>
              </a:rPr>
              <a:t>Neacoperirea nișei de lectură pentru elevii din clasele a V-a – a VII-a,</a:t>
            </a:r>
            <a:r>
              <a:rPr lang="ro-RO" sz="1600" dirty="0">
                <a:effectLst/>
                <a:latin typeface="Athelas" panose="02000503000000020003" pitchFamily="2" charset="0"/>
                <a:ea typeface="Calibri" panose="020F0502020204030204" pitchFamily="34" charset="0"/>
                <a:cs typeface="Times New Roman" panose="02020603050405020304" pitchFamily="18" charset="0"/>
              </a:rPr>
              <a:t> </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materialele literare propuse de către programul școlar sunt adesea percepute de elevi ca și depășite.</a:t>
            </a:r>
            <a:r>
              <a:rPr lang="ro-RO"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 ,,Elevilor la o vârstă dificilă precum este cea de 11, 12, 13 și 14 ani li se propune o literatură care nu este pe gustul lor, nu este placul lor. Li se propune o literatură care pentru noi maturii pare a fi frumoasă, dar pentru ei este vetustă și depășită” </a:t>
            </a:r>
            <a:r>
              <a:rPr lang="ro-RO" sz="1600" dirty="0">
                <a:solidFill>
                  <a:srgbClr val="0D0D0D"/>
                </a:solidFill>
                <a:effectLst/>
                <a:latin typeface="Athelas" panose="02000503000000020003" pitchFamily="2" charset="0"/>
                <a:ea typeface="Calibri" panose="020F0502020204030204" pitchFamily="34" charset="0"/>
                <a:cs typeface="Calibri" panose="020F0502020204030204" pitchFamily="34" charset="0"/>
              </a:rPr>
              <a:t>(F, cadru didactic).</a:t>
            </a:r>
            <a:r>
              <a:rPr lang="ro-RO"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Costuri ridicate pentru exportul și importul de cărți.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Dimensiunea redusă a pieței de carte din Moldova, care limitează posibilitatea editării cărților în tiraje mari.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Lipsa unei rețele de distribuție a cărților, în special în zonele rurale. </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„În sate, copii semnalează, că chiar dacă și-ar dori o carte, nu au de unde să o procure”</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 (bibliotecar).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Preferințele cititorilor pentru autorii străini în detrimentul celor autohtoni.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036660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0A46D50-5A23-B2B1-EFEB-303D4B0F591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97C5F2D7-0025-F751-21F6-14075D57C8A8}"/>
              </a:ext>
            </a:extLst>
          </p:cNvPr>
          <p:cNvSpPr>
            <a:spLocks noGrp="1"/>
          </p:cNvSpPr>
          <p:nvPr>
            <p:ph type="title"/>
          </p:nvPr>
        </p:nvSpPr>
        <p:spPr>
          <a:xfrm>
            <a:off x="533400" y="0"/>
            <a:ext cx="10820400" cy="1007706"/>
          </a:xfrm>
        </p:spPr>
        <p:txBody>
          <a:bodyPr vert="horz" anchor="ctr">
            <a:normAutofit/>
          </a:bodyPr>
          <a:lstStyle/>
          <a:p>
            <a:r>
              <a:rPr lang="ro-RO" sz="1800" b="1" dirty="0">
                <a:solidFill>
                  <a:schemeClr val="tx1"/>
                </a:solidFill>
                <a:latin typeface="Athelas" panose="02000503000000020003" pitchFamily="2" charset="0"/>
                <a:cs typeface="Times New Roman" panose="02020603050405020304" pitchFamily="18" charset="0"/>
              </a:rPr>
              <a:t>Percepția respondenților despre legislația și infrastructura din industria cărții și lecturii publice</a:t>
            </a:r>
            <a:endParaRPr lang="en-US" sz="1800" b="1" dirty="0">
              <a:solidFill>
                <a:schemeClr val="tx1"/>
              </a:solidFill>
              <a:latin typeface="Athelas" panose="02000503000000020003" pitchFamily="2" charset="0"/>
              <a:cs typeface="Times New Roman" panose="02020603050405020304" pitchFamily="18" charset="0"/>
            </a:endParaRPr>
          </a:p>
        </p:txBody>
      </p:sp>
      <p:sp>
        <p:nvSpPr>
          <p:cNvPr id="2" name="Google Shape;109;p4">
            <a:extLst>
              <a:ext uri="{FF2B5EF4-FFF2-40B4-BE49-F238E27FC236}">
                <a16:creationId xmlns:a16="http://schemas.microsoft.com/office/drawing/2014/main" xmlns="" id="{9479089D-7688-F014-DD17-7B6F68A5D081}"/>
              </a:ext>
            </a:extLst>
          </p:cNvPr>
          <p:cNvSpPr/>
          <p:nvPr/>
        </p:nvSpPr>
        <p:spPr>
          <a:xfrm>
            <a:off x="533400" y="1007706"/>
            <a:ext cx="10820400" cy="5850294"/>
          </a:xfrm>
          <a:prstGeom prst="rect">
            <a:avLst/>
          </a:prstGeom>
          <a:noFill/>
          <a:ln>
            <a:noFill/>
          </a:ln>
        </p:spPr>
        <p:txBody>
          <a:bodyPr spcFirstLastPara="1" wrap="square" lIns="91425" tIns="45700" rIns="91425" bIns="45700" anchor="ctr" anchorCtr="0">
            <a:noAutofit/>
          </a:bodyPr>
          <a:lstStyle/>
          <a:p>
            <a:pPr algn="just"/>
            <a:r>
              <a:rPr lang="ro-RO" b="1" dirty="0">
                <a:effectLst/>
                <a:latin typeface="Athelas" panose="02000503000000020003" pitchFamily="2" charset="0"/>
                <a:ea typeface="Times New Roman" panose="02020603050405020304" pitchFamily="18" charset="0"/>
                <a:cs typeface="Arial" panose="020B0604020202020204" pitchFamily="34" charset="0"/>
              </a:rPr>
              <a:t>Nivelul de informare</a:t>
            </a:r>
            <a:endParaRPr lang="en-US" b="1" dirty="0">
              <a:effectLst/>
              <a:latin typeface="Calibri" panose="020F0502020204030204" pitchFamily="34" charset="0"/>
              <a:ea typeface="Times New Roman" panose="02020603050405020304" pitchFamily="18" charset="0"/>
              <a:cs typeface="Arial" panose="020B0604020202020204" pitchFamily="34" charset="0"/>
            </a:endParaRPr>
          </a:p>
          <a:p>
            <a:pPr algn="just">
              <a:spcBef>
                <a:spcPts val="1200"/>
              </a:spcBef>
              <a:spcAft>
                <a:spcPts val="600"/>
              </a:spcAf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Conform opiniei participanților</a:t>
            </a:r>
            <a:r>
              <a:rPr lang="ro-RO" sz="1600" dirty="0">
                <a:solidFill>
                  <a:srgbClr val="0D0D0D"/>
                </a:solidFill>
                <a:latin typeface="Athelas" panose="02000503000000020003" pitchFamily="2" charset="0"/>
                <a:ea typeface="Times New Roman" panose="02020603050405020304" pitchFamily="18" charset="0"/>
                <a:cs typeface="Times New Roman" panose="02020603050405020304" pitchFamily="18" charset="0"/>
              </a:rPr>
              <a:t>,</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a:t>
            </a:r>
            <a:r>
              <a:rPr lang="en-US" sz="1600" dirty="0" err="1">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nivel</a:t>
            </a:r>
            <a:r>
              <a:rPr lang="ro-RO" sz="1600" dirty="0" err="1">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ul</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lor de informare </a:t>
            </a:r>
            <a:r>
              <a:rPr lang="en-US" sz="1600" dirty="0" err="1">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privind</a:t>
            </a:r>
            <a:r>
              <a:rPr lang="en-US"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legislația din industria cărții și lecturii publice din Republica Moldova </a:t>
            </a:r>
            <a:r>
              <a:rPr lang="ro-RO" sz="1600" dirty="0">
                <a:solidFill>
                  <a:srgbClr val="0D0D0D"/>
                </a:solidFill>
                <a:latin typeface="Athelas" panose="02000503000000020003" pitchFamily="2" charset="0"/>
                <a:ea typeface="Times New Roman" panose="02020603050405020304" pitchFamily="18" charset="0"/>
                <a:cs typeface="Times New Roman" panose="02020603050405020304" pitchFamily="18" charset="0"/>
              </a:rPr>
              <a:t>este divizat</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a:t>
            </a:r>
          </a:p>
          <a:p>
            <a:pPr algn="just">
              <a:spcBef>
                <a:spcPts val="1200"/>
              </a:spcBef>
              <a:spcAft>
                <a:spcPts val="600"/>
              </a:spcAf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Majoritatea scriitorilor și a cadrelor didactice nu sunt familiarizați cu legislația care reglementează industria cărții și a lecturii publice, menționând că cunosc doar aspecte generale sau niște clauze contractuale. În schimb, bibliotecarii au evaluat nivelul lor de informare despre legislație ca fiind unul bun, datorită accesului la instruiri specializate în domeniu. O scriitoare a subliniat că interacțiunea cu editura îi oferă o conexiune cu termenii juridici, fără a înțelege pe deplin funcționarea drepturilor de autor în afara acestui context. De asemenea, o altă participantă a remarcat existența unui </a:t>
            </a:r>
            <a:r>
              <a:rPr lang="ro-RO" sz="1600" dirty="0">
                <a:effectLst/>
                <a:latin typeface="Athelas" panose="02000503000000020003" pitchFamily="2" charset="0"/>
                <a:ea typeface="Times New Roman" panose="02020603050405020304" pitchFamily="18" charset="0"/>
                <a:cs typeface="Times New Roman" panose="02020603050405020304" pitchFamily="18" charset="0"/>
              </a:rPr>
              <a:t>nou regulament legat de activitatea editorială, dar din motivul unei promovări slabe, acesta este neclar pentru ea.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1200"/>
              </a:spcBef>
              <a:spcAft>
                <a:spcPts val="600"/>
              </a:spcAft>
            </a:pPr>
            <a:r>
              <a:rPr lang="ro-RO" sz="1600" i="1" dirty="0">
                <a:effectLst/>
                <a:latin typeface="Athelas" panose="02000503000000020003" pitchFamily="2" charset="0"/>
                <a:ea typeface="Times New Roman" panose="02020603050405020304" pitchFamily="18" charset="0"/>
                <a:cs typeface="Times New Roman" panose="02020603050405020304" pitchFamily="18" charset="0"/>
              </a:rPr>
              <a:t>,, [...] I-am spus și editoarei, dacă Dvs. înaintați o cerere și doriți să traduceți un autor basarabean, o puteți face acum că veți fi subvenționată și ea zice bine-bine, dar cine îmi traduce mostra? Care sunt primii pași pe care eu ar trebui să îi fac, care sunt riscurile pe care eu mi le asum’’ </a:t>
            </a:r>
            <a:r>
              <a:rPr lang="ro-RO" sz="1600" dirty="0">
                <a:effectLst/>
                <a:latin typeface="Athelas" panose="02000503000000020003" pitchFamily="2" charset="0"/>
                <a:ea typeface="Times New Roman" panose="02020603050405020304" pitchFamily="18" charset="0"/>
                <a:cs typeface="Times New Roman" panose="02020603050405020304" pitchFamily="18" charset="0"/>
              </a:rPr>
              <a:t>(F, scriitoare).</a:t>
            </a:r>
            <a:r>
              <a:rPr lang="en-GB" sz="16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1200"/>
              </a:spcBef>
              <a:spcAft>
                <a:spcPts val="600"/>
              </a:spcAft>
            </a:pPr>
            <a:r>
              <a:rPr lang="ro-RO" sz="1600" dirty="0">
                <a:effectLst/>
                <a:latin typeface="Athelas" panose="02000503000000020003" pitchFamily="2" charset="0"/>
                <a:ea typeface="Calibri" panose="020F0502020204030204" pitchFamily="34" charset="0"/>
                <a:cs typeface="Calibri" panose="020F0502020204030204" pitchFamily="34" charset="0"/>
              </a:rPr>
              <a:t>La subiectul regulamentului privind activitatea editorială, un scriitor a remarcat că, deși proiectul de finanțare a traducerilor nu a fost suficient de promovat, acesta a implicat un efort considerabil. Acesta a adăugat că a fost creat un catalog de cărți cu sinopsisuri traduse în engleză, care a fost distribuit Ambasadelor Republicii Moldova și propus editurilor la târguri internaționale de carte, unde țara a avut o prezență constantă. </a:t>
            </a:r>
            <a:r>
              <a:rPr lang="ro-RO" sz="1600" dirty="0">
                <a:effectLst/>
                <a:latin typeface="Athelas" panose="02000503000000020003" pitchFamily="2" charset="0"/>
                <a:ea typeface="Times New Roman" panose="02020603050405020304" pitchFamily="18" charset="0"/>
                <a:cs typeface="Times New Roman" panose="02020603050405020304" pitchFamily="18" charset="0"/>
              </a:rPr>
              <a:t>Adițional, respondentul a explicat că legea privind activitatea editorială conține 2 regulamente: r</a:t>
            </a:r>
            <a:r>
              <a:rPr lang="ro-RO" sz="1600" dirty="0">
                <a:effectLst/>
                <a:latin typeface="Athelas" panose="02000503000000020003" pitchFamily="2" charset="0"/>
                <a:ea typeface="Calibri" panose="020F0502020204030204" pitchFamily="34" charset="0"/>
                <a:cs typeface="Calibri" panose="020F0502020204030204" pitchFamily="34" charset="0"/>
              </a:rPr>
              <a:t>egulamentul de subvenționare din bugetul de stat a revistelor de cultură</a:t>
            </a:r>
            <a:r>
              <a:rPr lang="ro-RO" sz="1600" dirty="0">
                <a:latin typeface="Athelas" panose="02000503000000020003" pitchFamily="2" charset="0"/>
                <a:ea typeface="Calibri" panose="020F0502020204030204" pitchFamily="34" charset="0"/>
                <a:cs typeface="Calibri" panose="020F0502020204030204" pitchFamily="34" charset="0"/>
              </a:rPr>
              <a:t> și r</a:t>
            </a:r>
            <a:r>
              <a:rPr lang="ro-RO" sz="1600" dirty="0">
                <a:effectLst/>
                <a:latin typeface="Athelas" panose="02000503000000020003" pitchFamily="2" charset="0"/>
                <a:ea typeface="Calibri" panose="020F0502020204030204" pitchFamily="34" charset="0"/>
                <a:cs typeface="Calibri" panose="020F0502020204030204" pitchFamily="34" charset="0"/>
              </a:rPr>
              <a:t>egulamentul cu privire la susținerea a traducerilor din bugetul de stat, a traducerii cărții naționale în străinătate.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en-GB" sz="16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45825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521853E-7A73-6BFD-8AE6-77B7803F2A1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F514A614-DAE3-9412-28CA-B56644F8603D}"/>
              </a:ext>
            </a:extLst>
          </p:cNvPr>
          <p:cNvSpPr>
            <a:spLocks noGrp="1"/>
          </p:cNvSpPr>
          <p:nvPr>
            <p:ph type="title"/>
          </p:nvPr>
        </p:nvSpPr>
        <p:spPr>
          <a:xfrm>
            <a:off x="533400" y="0"/>
            <a:ext cx="10820400" cy="1007706"/>
          </a:xfrm>
        </p:spPr>
        <p:txBody>
          <a:bodyPr vert="horz" anchor="ctr">
            <a:normAutofit/>
          </a:bodyPr>
          <a:lstStyle/>
          <a:p>
            <a:r>
              <a:rPr lang="ro-RO" sz="1800" b="1" dirty="0">
                <a:solidFill>
                  <a:schemeClr val="tx1"/>
                </a:solidFill>
                <a:latin typeface="Athelas" panose="02000503000000020003" pitchFamily="2" charset="0"/>
                <a:cs typeface="Times New Roman" panose="02020603050405020304" pitchFamily="18" charset="0"/>
              </a:rPr>
              <a:t>Percepția respondenților despre legislația și infrastructura din industria cărții și lecturii publice</a:t>
            </a:r>
            <a:endParaRPr lang="en-US" sz="1800" b="1" dirty="0">
              <a:solidFill>
                <a:schemeClr val="tx1"/>
              </a:solidFill>
              <a:latin typeface="Athelas" panose="02000503000000020003" pitchFamily="2" charset="0"/>
              <a:cs typeface="Times New Roman" panose="02020603050405020304" pitchFamily="18" charset="0"/>
            </a:endParaRPr>
          </a:p>
        </p:txBody>
      </p:sp>
      <p:sp>
        <p:nvSpPr>
          <p:cNvPr id="2" name="Google Shape;109;p4">
            <a:extLst>
              <a:ext uri="{FF2B5EF4-FFF2-40B4-BE49-F238E27FC236}">
                <a16:creationId xmlns:a16="http://schemas.microsoft.com/office/drawing/2014/main" xmlns="" id="{E835CE47-258A-F23B-64CF-536F8EE42EB1}"/>
              </a:ext>
            </a:extLst>
          </p:cNvPr>
          <p:cNvSpPr/>
          <p:nvPr/>
        </p:nvSpPr>
        <p:spPr>
          <a:xfrm>
            <a:off x="533400" y="1007706"/>
            <a:ext cx="10820400" cy="4371690"/>
          </a:xfrm>
          <a:prstGeom prst="rect">
            <a:avLst/>
          </a:prstGeom>
          <a:noFill/>
          <a:ln>
            <a:noFill/>
          </a:ln>
        </p:spPr>
        <p:txBody>
          <a:bodyPr spcFirstLastPara="1" wrap="square" lIns="91425" tIns="45700" rIns="91425" bIns="45700" anchor="ctr" anchorCtr="0">
            <a:noAutofit/>
          </a:bodyPr>
          <a:lstStyle/>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Totodată un participant a subliniat că nivelul său slab de informare privind legislația industriei cărții și lecturii publice provine din lipsa de interes.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1200"/>
              </a:spcBef>
              <a:spcAft>
                <a:spcPts val="600"/>
              </a:spcAft>
            </a:pPr>
            <a:r>
              <a:rPr lang="ro-RO" sz="1600" dirty="0">
                <a:solidFill>
                  <a:srgbClr val="0D0D0D"/>
                </a:solidFill>
                <a:latin typeface="Athelas" panose="02000503000000020003" pitchFamily="2" charset="0"/>
                <a:ea typeface="Times New Roman" panose="02020603050405020304" pitchFamily="18" charset="0"/>
                <a:cs typeface="Times New Roman" panose="02020603050405020304" pitchFamily="18" charset="0"/>
              </a:rPr>
              <a:t>O opinie menționată se referă la faptul că</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anumite aspecte practice ale legislației nu reflectă în mod adecvat situația și nevoile reale ale domeniului. Un exemplu menționat de către acest respondent este utilizarea volumului colecției de carte ca indicator de performanță, care este considerat nereprezentativ. Bibliotecarii au subliniat faptul că multe dintre cărțile din biblioteci sunt din perioada Uniunii Sovietice și nu mai sunt relevante pentru cititorii actuali, necesitând retragerea lor din evidență pentru a face loc unor titluri mai relevante. Totuși, procesul de decontare a acestor cărți poate duce la o reducere aparentă a numărului total de titluri, ceea ce riscă să fie interpretat de Ministerul Finanțelor ca și un indicator de performanță negativ, deși, în realitate, această măsură este esențială pentru actualizarea și optimizarea colecțiilor.</a:t>
            </a:r>
          </a:p>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Calibri" panose="020F0502020204030204" pitchFamily="34" charset="0"/>
                <a:cs typeface="Calibri" panose="020F0502020204030204" pitchFamily="34" charset="0"/>
              </a:rPr>
              <a:t>În general, editorii consideră că legislația privind industria cărții și lecturii publice în Republica Moldova reflectă cerințele domeniului. Cu toate acestea, un respondent a menționat că principala problemă este nerespectarea prevederilor legale existente - </a:t>
            </a:r>
            <a:r>
              <a:rPr lang="ro-RO"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a:t>
            </a:r>
            <a:r>
              <a:rPr lang="en-GB" sz="1600" i="1" dirty="0">
                <a:solidFill>
                  <a:srgbClr val="0D0D0D"/>
                </a:solidFill>
                <a:latin typeface="Athelas" panose="02000503000000020003" pitchFamily="2" charset="0"/>
                <a:ea typeface="Calibri" panose="020F0502020204030204" pitchFamily="34" charset="0"/>
                <a:cs typeface="Calibri" panose="020F0502020204030204" pitchFamily="34" charset="0"/>
              </a:rPr>
              <a:t>[</a:t>
            </a:r>
            <a:r>
              <a:rPr lang="en-GB" sz="1600" i="1" dirty="0" err="1">
                <a:solidFill>
                  <a:srgbClr val="0D0D0D"/>
                </a:solidFill>
                <a:latin typeface="Athelas" panose="02000503000000020003" pitchFamily="2" charset="0"/>
                <a:ea typeface="Calibri" panose="020F0502020204030204" pitchFamily="34" charset="0"/>
                <a:cs typeface="Calibri" panose="020F0502020204030204" pitchFamily="34" charset="0"/>
              </a:rPr>
              <a:t>legisla</a:t>
            </a:r>
            <a:r>
              <a:rPr lang="ro-RO" sz="1600" i="1" dirty="0" err="1">
                <a:solidFill>
                  <a:srgbClr val="0D0D0D"/>
                </a:solidFill>
                <a:latin typeface="Athelas" panose="02000503000000020003" pitchFamily="2" charset="0"/>
                <a:ea typeface="Calibri" panose="020F0502020204030204" pitchFamily="34" charset="0"/>
                <a:cs typeface="Calibri" panose="020F0502020204030204" pitchFamily="34" charset="0"/>
              </a:rPr>
              <a:t>ția</a:t>
            </a:r>
            <a:r>
              <a:rPr lang="en-GB" sz="1600" i="1" dirty="0">
                <a:solidFill>
                  <a:srgbClr val="0D0D0D"/>
                </a:solidFill>
                <a:latin typeface="Athelas" panose="02000503000000020003" pitchFamily="2" charset="0"/>
                <a:ea typeface="Calibri" panose="020F0502020204030204" pitchFamily="34" charset="0"/>
                <a:cs typeface="Calibri" panose="020F0502020204030204" pitchFamily="34" charset="0"/>
              </a:rPr>
              <a:t>]</a:t>
            </a:r>
            <a:r>
              <a:rPr lang="ro-RO" sz="1600" i="1" dirty="0">
                <a:solidFill>
                  <a:srgbClr val="0D0D0D"/>
                </a:solidFill>
                <a:latin typeface="Athelas" panose="02000503000000020003" pitchFamily="2" charset="0"/>
                <a:ea typeface="Calibri" panose="020F0502020204030204" pitchFamily="34" charset="0"/>
                <a:cs typeface="Calibri" panose="020F0502020204030204" pitchFamily="34" charset="0"/>
              </a:rPr>
              <a:t> </a:t>
            </a:r>
            <a:r>
              <a:rPr lang="ro-RO"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reflectă perfect </a:t>
            </a:r>
            <a:r>
              <a:rPr lang="en-GB" sz="1600" i="1" dirty="0">
                <a:solidFill>
                  <a:srgbClr val="0D0D0D"/>
                </a:solidFill>
                <a:latin typeface="Athelas" panose="02000503000000020003" pitchFamily="2" charset="0"/>
                <a:ea typeface="Calibri" panose="020F0502020204030204" pitchFamily="34" charset="0"/>
                <a:cs typeface="Calibri" panose="020F0502020204030204" pitchFamily="34" charset="0"/>
              </a:rPr>
              <a:t>[</a:t>
            </a:r>
            <a:r>
              <a:rPr lang="ro-RO" sz="1600" i="1" dirty="0">
                <a:solidFill>
                  <a:srgbClr val="0D0D0D"/>
                </a:solidFill>
                <a:latin typeface="Athelas" panose="02000503000000020003" pitchFamily="2" charset="0"/>
                <a:ea typeface="Calibri" panose="020F0502020204030204" pitchFamily="34" charset="0"/>
                <a:cs typeface="Calibri" panose="020F0502020204030204" pitchFamily="34" charset="0"/>
              </a:rPr>
              <a:t>realitatea domeniului</a:t>
            </a:r>
            <a:r>
              <a:rPr lang="en-GB" sz="1600" i="1" dirty="0">
                <a:solidFill>
                  <a:srgbClr val="0D0D0D"/>
                </a:solidFill>
                <a:latin typeface="Athelas" panose="02000503000000020003" pitchFamily="2" charset="0"/>
                <a:ea typeface="Calibri" panose="020F0502020204030204" pitchFamily="34" charset="0"/>
                <a:cs typeface="Calibri" panose="020F0502020204030204" pitchFamily="34" charset="0"/>
              </a:rPr>
              <a:t>]</a:t>
            </a:r>
            <a:r>
              <a:rPr lang="ro-RO" sz="1600" i="1" dirty="0">
                <a:solidFill>
                  <a:srgbClr val="0D0D0D"/>
                </a:solidFill>
                <a:latin typeface="Athelas" panose="02000503000000020003" pitchFamily="2" charset="0"/>
                <a:ea typeface="Calibri" panose="020F0502020204030204" pitchFamily="34" charset="0"/>
                <a:cs typeface="Calibri" panose="020F0502020204030204" pitchFamily="34" charset="0"/>
              </a:rPr>
              <a:t>; l</a:t>
            </a:r>
            <a:r>
              <a:rPr lang="ro-RO"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ăsați legislația - îndepliniți-o și atât”</a:t>
            </a:r>
            <a:r>
              <a:rPr lang="ro-RO" sz="1600" dirty="0">
                <a:solidFill>
                  <a:srgbClr val="0D0D0D"/>
                </a:solidFill>
                <a:effectLst/>
                <a:latin typeface="Athelas" panose="02000503000000020003" pitchFamily="2" charset="0"/>
                <a:ea typeface="Calibri" panose="020F0502020204030204" pitchFamily="34" charset="0"/>
                <a:cs typeface="Calibri" panose="020F0502020204030204" pitchFamily="34" charset="0"/>
              </a:rPr>
              <a:t> (B, editor).</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35217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DCE0FF5-93CF-0CE0-8850-32C03B19505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88ED2852-6106-D8B8-2038-3DF16427E828}"/>
              </a:ext>
            </a:extLst>
          </p:cNvPr>
          <p:cNvSpPr>
            <a:spLocks noGrp="1"/>
          </p:cNvSpPr>
          <p:nvPr>
            <p:ph type="title"/>
          </p:nvPr>
        </p:nvSpPr>
        <p:spPr>
          <a:xfrm>
            <a:off x="533400" y="0"/>
            <a:ext cx="10820400" cy="1007706"/>
          </a:xfrm>
        </p:spPr>
        <p:txBody>
          <a:bodyPr vert="horz" anchor="ctr">
            <a:normAutofit/>
          </a:bodyPr>
          <a:lstStyle/>
          <a:p>
            <a:r>
              <a:rPr lang="ro-RO" sz="1800" b="1" dirty="0">
                <a:solidFill>
                  <a:schemeClr val="tx1"/>
                </a:solidFill>
                <a:latin typeface="Athelas" panose="02000503000000020003" pitchFamily="2" charset="0"/>
                <a:cs typeface="Times New Roman" panose="02020603050405020304" pitchFamily="18" charset="0"/>
              </a:rPr>
              <a:t>Percepția respondenților despre legislația și infrastructura din industria cărții și lecturii publice</a:t>
            </a:r>
            <a:endParaRPr lang="en-US" sz="1800" b="1" dirty="0">
              <a:solidFill>
                <a:schemeClr val="tx1"/>
              </a:solidFill>
              <a:latin typeface="Athelas" panose="02000503000000020003" pitchFamily="2" charset="0"/>
              <a:cs typeface="Times New Roman" panose="02020603050405020304" pitchFamily="18" charset="0"/>
            </a:endParaRPr>
          </a:p>
        </p:txBody>
      </p:sp>
      <p:sp>
        <p:nvSpPr>
          <p:cNvPr id="2" name="Google Shape;109;p4">
            <a:extLst>
              <a:ext uri="{FF2B5EF4-FFF2-40B4-BE49-F238E27FC236}">
                <a16:creationId xmlns:a16="http://schemas.microsoft.com/office/drawing/2014/main" xmlns="" id="{4E2055A1-1507-1C8D-AB89-417CD454F79B}"/>
              </a:ext>
            </a:extLst>
          </p:cNvPr>
          <p:cNvSpPr/>
          <p:nvPr/>
        </p:nvSpPr>
        <p:spPr>
          <a:xfrm>
            <a:off x="533400" y="1007706"/>
            <a:ext cx="10820400" cy="5769014"/>
          </a:xfrm>
          <a:prstGeom prst="rect">
            <a:avLst/>
          </a:prstGeom>
          <a:noFill/>
          <a:ln>
            <a:noFill/>
          </a:ln>
        </p:spPr>
        <p:txBody>
          <a:bodyPr spcFirstLastPara="1" wrap="square" lIns="91425" tIns="45700" rIns="91425" bIns="45700" anchor="ctr" anchorCtr="0">
            <a:noAutofit/>
          </a:bodyPr>
          <a:lstStyle/>
          <a:p>
            <a:pPr algn="just">
              <a:lnSpc>
                <a:spcPts val="1300"/>
              </a:lnSpc>
            </a:pPr>
            <a:r>
              <a:rPr lang="ro-RO" b="1" dirty="0">
                <a:effectLst/>
                <a:latin typeface="Athelas" panose="02000503000000020003" pitchFamily="2" charset="0"/>
                <a:ea typeface="Times New Roman" panose="02020603050405020304" pitchFamily="18" charset="0"/>
                <a:cs typeface="Arial" panose="020B0604020202020204" pitchFamily="34" charset="0"/>
              </a:rPr>
              <a:t>Necesitatea reformelor</a:t>
            </a:r>
            <a:endParaRPr lang="en-US" b="1" dirty="0">
              <a:effectLst/>
              <a:latin typeface="Calibri" panose="020F0502020204030204" pitchFamily="34" charset="0"/>
              <a:ea typeface="Times New Roman" panose="02020603050405020304" pitchFamily="18" charset="0"/>
              <a:cs typeface="Arial" panose="020B0604020202020204" pitchFamily="34" charset="0"/>
            </a:endParaRPr>
          </a:p>
          <a:p>
            <a:pPr algn="just">
              <a:lnSpc>
                <a:spcPct val="115000"/>
              </a:lnSpc>
              <a:spcBef>
                <a:spcPts val="1200"/>
              </a:spcBef>
              <a:spcAft>
                <a:spcPts val="600"/>
              </a:spcAft>
            </a:pPr>
            <a:r>
              <a:rPr lang="ro-RO" sz="1400" dirty="0">
                <a:solidFill>
                  <a:srgbClr val="0D0D0D"/>
                </a:solidFill>
                <a:effectLst/>
                <a:latin typeface="Athelas" panose="02000503000000020003" pitchFamily="2" charset="0"/>
                <a:ea typeface="Calibri" panose="020F0502020204030204" pitchFamily="34" charset="0"/>
                <a:cs typeface="Calibri" panose="020F0502020204030204" pitchFamily="34" charset="0"/>
              </a:rPr>
              <a:t>Respondenții au evidențiat o serie de probleme legate de implementarea inițiativelor legislative menite să sprijine industria cărții:</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400" b="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Repatrierea valutei.</a:t>
            </a:r>
            <a:r>
              <a:rPr lang="ro-RO" sz="1400" dirty="0">
                <a:solidFill>
                  <a:srgbClr val="0D0D0D"/>
                </a:solidFill>
                <a:effectLst/>
                <a:latin typeface="Athelas" panose="02000503000000020003" pitchFamily="2" charset="0"/>
                <a:ea typeface="Calibri" panose="020F0502020204030204" pitchFamily="34" charset="0"/>
                <a:cs typeface="Calibri" panose="020F0502020204030204" pitchFamily="34" charset="0"/>
              </a:rPr>
              <a:t> Conform opiniei unui editor legea privind repatrierea valutei creează dificultăți pentru exportul de cărți către România. ,,</a:t>
            </a:r>
            <a:r>
              <a:rPr lang="ro-RO" sz="14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Distribuitorul nostru refuză să ia cantități mari pentru că la un moment dat trebuie să întoarcă ori marfa, ori banii și în România banii se achită mult mai greu decât se achită la noi” </a:t>
            </a:r>
            <a:r>
              <a:rPr lang="ro-RO" sz="1400" dirty="0">
                <a:solidFill>
                  <a:srgbClr val="0D0D0D"/>
                </a:solidFill>
                <a:effectLst/>
                <a:latin typeface="Athelas" panose="02000503000000020003" pitchFamily="2" charset="0"/>
                <a:ea typeface="Calibri" panose="020F0502020204030204" pitchFamily="34" charset="0"/>
                <a:cs typeface="Calibri" panose="020F0502020204030204" pitchFamily="34" charset="0"/>
              </a:rPr>
              <a:t>(F, editor).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400" b="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Viața scurtă de raft a cărții.</a:t>
            </a:r>
            <a:r>
              <a:rPr lang="ro-RO" sz="1400" dirty="0">
                <a:solidFill>
                  <a:srgbClr val="0D0D0D"/>
                </a:solidFill>
                <a:effectLst/>
                <a:latin typeface="Athelas" panose="02000503000000020003" pitchFamily="2" charset="0"/>
                <a:ea typeface="Calibri" panose="020F0502020204030204" pitchFamily="34" charset="0"/>
                <a:cs typeface="Calibri" panose="020F0502020204030204" pitchFamily="34" charset="0"/>
              </a:rPr>
              <a:t> După spusele unui respondent, cărțile au o „viață” comercială de aproximativ doi ani, iar dacă nu se vând în primele șase luni, acestea sunt returnate, iar dificultățile legate de retururi și frontieră complică distribuția cărților.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400" b="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Procese de achiziție netransparente a cărților</a:t>
            </a:r>
            <a:r>
              <a:rPr lang="ro-RO" sz="1400" dirty="0">
                <a:solidFill>
                  <a:srgbClr val="0D0D0D"/>
                </a:solidFill>
                <a:effectLst/>
                <a:latin typeface="Athelas" panose="02000503000000020003" pitchFamily="2" charset="0"/>
                <a:ea typeface="Calibri" panose="020F0502020204030204" pitchFamily="34" charset="0"/>
                <a:cs typeface="Calibri" panose="020F0502020204030204" pitchFamily="34" charset="0"/>
              </a:rPr>
              <a:t>. Un editor a propus crearea unei platforme digitale unde editurile să-și încarce ofertele, astfel încât bibliotecile să aibă acces la informații despre noutățile editoriale și să poată achiziționa direct și transparent cărțile.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400" b="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Inițiative legislative ineficiente legate de promovarea cărții</a:t>
            </a:r>
            <a:r>
              <a:rPr lang="ro-RO" sz="1400" dirty="0">
                <a:solidFill>
                  <a:srgbClr val="0D0D0D"/>
                </a:solidFill>
                <a:effectLst/>
                <a:latin typeface="Athelas" panose="02000503000000020003" pitchFamily="2" charset="0"/>
                <a:ea typeface="Calibri" panose="020F0502020204030204" pitchFamily="34" charset="0"/>
                <a:cs typeface="Calibri" panose="020F0502020204030204" pitchFamily="34" charset="0"/>
              </a:rPr>
              <a:t>. Un respondent a oferit ca și exemple: voucherul cultural și compensațiile pentru profesori, care au suferit un eșec, deoarece au apărut alte priorități din partea statului. Același respondent a explicat că Uniunea Editorilor a avut ideea de a oferi profesorilor compensații în sumă de 2000 lei pentru achiziționarea de cărți, care a fost inspirată din modelul aplicat în România (100 de euro pentru cărți), dar în urma lobby-ului IT, utilizarea fondurilor a fost extinsă pentru achiziția de gadgeturi (computere, telefoane). Ulterior, suma a fost dublată la 4000 lei, dar a fost eliminată obligația de a prezenta dovada achiziției de cărți, transformând compensația într-un supliment salarial pentru unii profesori. </a:t>
            </a:r>
            <a:r>
              <a:rPr lang="ro-RO" sz="14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„Profesorilor li s-a dat un 4000, un salariu neimpozabil, suplimentar la salariul pe care-l are și care uiți să cumperi carte” </a:t>
            </a:r>
            <a:r>
              <a:rPr lang="ro-RO" sz="1400" dirty="0">
                <a:solidFill>
                  <a:srgbClr val="0D0D0D"/>
                </a:solidFill>
                <a:effectLst/>
                <a:latin typeface="Athelas" panose="02000503000000020003" pitchFamily="2" charset="0"/>
                <a:ea typeface="Calibri" panose="020F0502020204030204" pitchFamily="34" charset="0"/>
                <a:cs typeface="Calibri" panose="020F0502020204030204" pitchFamily="34" charset="0"/>
              </a:rPr>
              <a:t>(B, editor).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3952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10C5761-BA1D-64A5-A538-5E2242711B1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E9620577-36F1-BF31-BDEB-9957D986BD22}"/>
              </a:ext>
            </a:extLst>
          </p:cNvPr>
          <p:cNvSpPr>
            <a:spLocks noGrp="1"/>
          </p:cNvSpPr>
          <p:nvPr>
            <p:ph type="title"/>
          </p:nvPr>
        </p:nvSpPr>
        <p:spPr>
          <a:xfrm>
            <a:off x="533400" y="0"/>
            <a:ext cx="10820400" cy="1007706"/>
          </a:xfrm>
        </p:spPr>
        <p:txBody>
          <a:bodyPr vert="horz" anchor="ctr">
            <a:normAutofit/>
          </a:bodyPr>
          <a:lstStyle/>
          <a:p>
            <a:r>
              <a:rPr lang="ro-RO" b="1" dirty="0">
                <a:solidFill>
                  <a:schemeClr val="tx1"/>
                </a:solidFill>
                <a:latin typeface="Athelas" panose="02000503000000020003" pitchFamily="2" charset="0"/>
                <a:ea typeface="Exo" charset="0"/>
                <a:cs typeface="Exo" charset="0"/>
              </a:rPr>
              <a:t>REZUMAT – STUDIU CANTITATIV</a:t>
            </a:r>
          </a:p>
        </p:txBody>
      </p:sp>
      <p:sp>
        <p:nvSpPr>
          <p:cNvPr id="3" name="Google Shape;109;p4">
            <a:extLst>
              <a:ext uri="{FF2B5EF4-FFF2-40B4-BE49-F238E27FC236}">
                <a16:creationId xmlns:a16="http://schemas.microsoft.com/office/drawing/2014/main" xmlns="" id="{6E7BF9D6-6D92-F3EA-0F0F-5C74A9CF8BEA}"/>
              </a:ext>
            </a:extLst>
          </p:cNvPr>
          <p:cNvSpPr/>
          <p:nvPr/>
        </p:nvSpPr>
        <p:spPr>
          <a:xfrm>
            <a:off x="533399" y="1776191"/>
            <a:ext cx="10820401" cy="3900454"/>
          </a:xfrm>
          <a:prstGeom prst="rect">
            <a:avLst/>
          </a:prstGeom>
          <a:noFill/>
          <a:ln>
            <a:noFill/>
          </a:ln>
        </p:spPr>
        <p:txBody>
          <a:bodyPr spcFirstLastPara="1" wrap="square" lIns="91425" tIns="45700" rIns="91425" bIns="45700" anchor="ctr" anchorCtr="0">
            <a:noAutofit/>
          </a:bodyPr>
          <a:lstStyle/>
          <a:p>
            <a:pPr algn="just">
              <a:spcBef>
                <a:spcPts val="600"/>
              </a:spcBef>
              <a:spcAft>
                <a:spcPts val="600"/>
              </a:spcAft>
            </a:pPr>
            <a:r>
              <a:rPr lang="ro-RO" sz="1400" b="1" dirty="0">
                <a:latin typeface="Athelas" panose="02000503000000020003" pitchFamily="2" charset="0"/>
              </a:rPr>
              <a:t>Resursele materiale și financiare în domeniul industriei cărții și lecturii publice</a:t>
            </a:r>
            <a:endParaRPr lang="en-GB" sz="1400" b="1" dirty="0">
              <a:latin typeface="Athelas" panose="02000503000000020003" pitchFamily="2" charset="0"/>
            </a:endParaRPr>
          </a:p>
          <a:p>
            <a:pPr marL="285750" indent="-285750" algn="just">
              <a:spcBef>
                <a:spcPts val="600"/>
              </a:spcBef>
              <a:spcAft>
                <a:spcPts val="600"/>
              </a:spcAft>
              <a:buFont typeface="Arial" panose="020B0604020202020204" pitchFamily="34" charset="0"/>
              <a:buChar char="•"/>
              <a:defRPr/>
            </a:pPr>
            <a:r>
              <a:rPr lang="ro-RO" sz="1400" dirty="0">
                <a:latin typeface="Athelas" panose="02000503000000020003" pitchFamily="2" charset="0"/>
              </a:rPr>
              <a:t>Majoritatea respondenților consideră insuficiente resursele materiale și financiare din domeniul industriei cărții și lecturii publice.</a:t>
            </a:r>
          </a:p>
          <a:p>
            <a:pPr marL="285750" indent="-285750" algn="just">
              <a:spcBef>
                <a:spcPts val="600"/>
              </a:spcBef>
              <a:spcAft>
                <a:spcPts val="600"/>
              </a:spcAft>
              <a:buFont typeface="Arial" panose="020B0604020202020204" pitchFamily="34" charset="0"/>
              <a:buChar char="•"/>
              <a:defRPr/>
            </a:pPr>
            <a:r>
              <a:rPr lang="ro-RO" sz="1400" dirty="0">
                <a:latin typeface="Athelas" panose="02000503000000020003" pitchFamily="2" charset="0"/>
              </a:rPr>
              <a:t>Top 3 dificultățile legate de resursele materiale și financiare menționate de către respondenți sunt: l</a:t>
            </a:r>
            <a:r>
              <a:rPr lang="ro-MD" sz="1400" dirty="0" err="1">
                <a:latin typeface="Athelas" panose="02000503000000020003" pitchFamily="2" charset="0"/>
              </a:rPr>
              <a:t>ipsa</a:t>
            </a:r>
            <a:r>
              <a:rPr lang="ro-MD" sz="1400" dirty="0">
                <a:latin typeface="Athelas" panose="02000503000000020003" pitchFamily="2" charset="0"/>
              </a:rPr>
              <a:t> finanțării (28%), resursele materiale vechi (26%) și tehnica veche (20%).</a:t>
            </a:r>
          </a:p>
          <a:p>
            <a:pPr algn="just">
              <a:spcBef>
                <a:spcPts val="600"/>
              </a:spcBef>
              <a:spcAft>
                <a:spcPts val="600"/>
              </a:spcAft>
            </a:pPr>
            <a:r>
              <a:rPr lang="ro-RO" sz="1400" b="1" dirty="0">
                <a:latin typeface="Athelas" panose="02000503000000020003" pitchFamily="2" charset="0"/>
                <a:sym typeface="Exo"/>
              </a:rPr>
              <a:t>Oportunități și sugestii</a:t>
            </a:r>
            <a:endParaRPr lang="en-US" sz="1400" b="1" dirty="0">
              <a:latin typeface="Athelas" panose="02000503000000020003" pitchFamily="2" charset="0"/>
              <a:sym typeface="Exo"/>
            </a:endParaRPr>
          </a:p>
          <a:p>
            <a:pPr marL="285750" indent="-285750" algn="just">
              <a:spcBef>
                <a:spcPts val="600"/>
              </a:spcBef>
              <a:spcAft>
                <a:spcPts val="600"/>
              </a:spcAft>
              <a:buFont typeface="Arial" panose="020B0604020202020204" pitchFamily="34" charset="0"/>
              <a:buChar char="•"/>
            </a:pPr>
            <a:r>
              <a:rPr lang="ro-MD" sz="1400" dirty="0">
                <a:latin typeface="Athelas" panose="02000503000000020003" pitchFamily="2" charset="0"/>
              </a:rPr>
              <a:t>Cele mai eficiente metode de promovare a lecturii în opinia respondenților sunt: promovarea lecturii în școli și universități (65%), reducerea prețurilor la cărți (61%), organizarea cluburilor de lectură pentru diferite vârste (60%). </a:t>
            </a:r>
          </a:p>
          <a:p>
            <a:pPr marL="285750" indent="-285750" algn="just">
              <a:spcBef>
                <a:spcPts val="600"/>
              </a:spcBef>
              <a:spcAft>
                <a:spcPts val="600"/>
              </a:spcAft>
              <a:buFont typeface="Arial" panose="020B0604020202020204" pitchFamily="34" charset="0"/>
              <a:buChar char="•"/>
            </a:pPr>
            <a:r>
              <a:rPr lang="ro-MD" sz="1400" dirty="0">
                <a:latin typeface="Athelas" panose="02000503000000020003" pitchFamily="2" charset="0"/>
              </a:rPr>
              <a:t>Top 3 sugestii care trebuie incluse în programul </a:t>
            </a:r>
            <a:r>
              <a:rPr lang="ro-RO" sz="1400" dirty="0">
                <a:latin typeface="Athelas" panose="02000503000000020003" pitchFamily="2" charset="0"/>
              </a:rPr>
              <a:t>„Dezvoltarea industriei cărții și lecturii publice pentru perioada 2024-2030„ în opinia participanților sunt:</a:t>
            </a:r>
            <a:r>
              <a:rPr lang="ro-MD" sz="1400" dirty="0">
                <a:latin typeface="Athelas" panose="02000503000000020003" pitchFamily="2" charset="0"/>
              </a:rPr>
              <a:t> organizarea unor campanii de promovare a lecturii (23%), modernizarea infrastructurii (11%), desfășurarea unor programe culturale (10%).</a:t>
            </a:r>
          </a:p>
        </p:txBody>
      </p:sp>
    </p:spTree>
    <p:extLst>
      <p:ext uri="{BB962C8B-B14F-4D97-AF65-F5344CB8AC3E}">
        <p14:creationId xmlns:p14="http://schemas.microsoft.com/office/powerpoint/2010/main" val="11258717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F6A7E05-71A1-8F7C-79F7-E0B04057937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DEE54E87-D7FD-F8C9-5D20-78DC4860EFCD}"/>
              </a:ext>
            </a:extLst>
          </p:cNvPr>
          <p:cNvSpPr>
            <a:spLocks noGrp="1"/>
          </p:cNvSpPr>
          <p:nvPr>
            <p:ph type="title"/>
          </p:nvPr>
        </p:nvSpPr>
        <p:spPr>
          <a:xfrm>
            <a:off x="533400" y="0"/>
            <a:ext cx="10820400" cy="1007706"/>
          </a:xfrm>
        </p:spPr>
        <p:txBody>
          <a:bodyPr vert="horz" anchor="ctr">
            <a:normAutofit/>
          </a:bodyPr>
          <a:lstStyle/>
          <a:p>
            <a:r>
              <a:rPr lang="ro-RO" sz="1800" b="1" dirty="0">
                <a:solidFill>
                  <a:schemeClr val="tx1"/>
                </a:solidFill>
                <a:latin typeface="Athelas" panose="02000503000000020003" pitchFamily="2" charset="0"/>
                <a:cs typeface="Times New Roman" panose="02020603050405020304" pitchFamily="18" charset="0"/>
              </a:rPr>
              <a:t>Percepția respondenților despre legislația și infrastructura din industria cărții și lecturii publice</a:t>
            </a:r>
            <a:endParaRPr lang="en-US" sz="1800" b="1" dirty="0">
              <a:solidFill>
                <a:schemeClr val="tx1"/>
              </a:solidFill>
              <a:latin typeface="Athelas" panose="02000503000000020003" pitchFamily="2" charset="0"/>
              <a:cs typeface="Times New Roman" panose="02020603050405020304" pitchFamily="18" charset="0"/>
            </a:endParaRPr>
          </a:p>
        </p:txBody>
      </p:sp>
      <p:sp>
        <p:nvSpPr>
          <p:cNvPr id="2" name="Google Shape;109;p4">
            <a:extLst>
              <a:ext uri="{FF2B5EF4-FFF2-40B4-BE49-F238E27FC236}">
                <a16:creationId xmlns:a16="http://schemas.microsoft.com/office/drawing/2014/main" xmlns="" id="{FA770610-6ACD-2443-C3E6-1D509CC66BB9}"/>
              </a:ext>
            </a:extLst>
          </p:cNvPr>
          <p:cNvSpPr/>
          <p:nvPr/>
        </p:nvSpPr>
        <p:spPr>
          <a:xfrm>
            <a:off x="533400" y="1533000"/>
            <a:ext cx="10820400" cy="4449147"/>
          </a:xfrm>
          <a:prstGeom prst="rect">
            <a:avLst/>
          </a:prstGeom>
          <a:noFill/>
          <a:ln>
            <a:noFill/>
          </a:ln>
        </p:spPr>
        <p:txBody>
          <a:bodyPr spcFirstLastPara="1" wrap="square" lIns="91425" tIns="45700" rIns="91425" bIns="45700" anchor="ctr" anchorCtr="0">
            <a:noAutofit/>
          </a:bodyPr>
          <a:lstStyle/>
          <a:p>
            <a:pPr algn="just">
              <a:lnSpc>
                <a:spcPts val="1300"/>
              </a:lnSpc>
            </a:pPr>
            <a:r>
              <a:rPr lang="ro-RO" b="1" dirty="0">
                <a:solidFill>
                  <a:srgbClr val="0D0D0D"/>
                </a:solidFill>
                <a:effectLst/>
                <a:latin typeface="Athelas" panose="02000503000000020003" pitchFamily="2" charset="0"/>
                <a:ea typeface="Times New Roman" panose="02020603050405020304" pitchFamily="18" charset="0"/>
                <a:cs typeface="Arial" panose="020B0604020202020204" pitchFamily="34" charset="0"/>
              </a:rPr>
              <a:t>Îmbunătățiri în infrastructura industriei cărții</a:t>
            </a:r>
            <a:endParaRPr lang="en-US" b="1" dirty="0">
              <a:effectLst/>
              <a:latin typeface="Calibri" panose="020F0502020204030204" pitchFamily="34" charset="0"/>
              <a:ea typeface="Times New Roman" panose="02020603050405020304" pitchFamily="18" charset="0"/>
              <a:cs typeface="Arial" panose="020B0604020202020204" pitchFamily="34" charset="0"/>
            </a:endParaRPr>
          </a:p>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Calibri" panose="020F0502020204030204" pitchFamily="34" charset="0"/>
                <a:cs typeface="Calibri" panose="020F0502020204030204" pitchFamily="34" charset="0"/>
              </a:rPr>
              <a:t>Asigurarea bibliotecilor școlare cu titlurile de cărți prevăzute în curriculum a fost menționată drept o schimbare prioritară în domeniul industriei cărții. Lipsa acestor titluri de cărți în școli îi obligă pe profesori să achiziționeze cărțile din fonduri proprii, ceea ce reprezintă o dificultate.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Calibri" panose="020F0502020204030204" pitchFamily="34" charset="0"/>
                <a:cs typeface="Calibri" panose="020F0502020204030204" pitchFamily="34" charset="0"/>
              </a:rPr>
              <a:t>Un respondent a propus ajustarea programului de lucru al bibliotecarilor pentru a facilita accesul elevilor la biblioteci. Acesta a remarcat că orele de activitate ale bibliotecilor coincid, de obicei, cu orarul lecțiilor, ceea ce face dificilă utilizarea sălilor de lectură după ore.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Calibri" panose="020F0502020204030204" pitchFamily="34" charset="0"/>
                <a:cs typeface="Calibri" panose="020F0502020204030204" pitchFamily="34" charset="0"/>
              </a:rPr>
              <a:t>Pe de altă parte, editorii consideră că infrastructura industriei cărții și lecturii publice din Republica Moldova este, în general, bine dezvoltată, cel puțin în ceea ce privește existența unei rețele de librării și a altor structuri necesare. Cu toate acestea, problema principală nu ține de infrastructură, ci de lipsa cititorilor - </a:t>
            </a:r>
            <a:r>
              <a:rPr lang="ro-RO"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a:t>
            </a:r>
            <a:r>
              <a:rPr lang="ro-RO" sz="1600" i="1" dirty="0">
                <a:solidFill>
                  <a:srgbClr val="0D0D0D"/>
                </a:solidFill>
                <a:latin typeface="Athelas" panose="02000503000000020003" pitchFamily="2" charset="0"/>
                <a:ea typeface="Calibri" panose="020F0502020204030204" pitchFamily="34" charset="0"/>
                <a:cs typeface="Calibri" panose="020F0502020204030204" pitchFamily="34" charset="0"/>
              </a:rPr>
              <a:t>n</a:t>
            </a:r>
            <a:r>
              <a:rPr lang="ro-RO"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oi avem tot</a:t>
            </a:r>
            <a:r>
              <a:rPr lang="ro-RO" sz="1600" i="1" dirty="0">
                <a:solidFill>
                  <a:srgbClr val="0D0D0D"/>
                </a:solidFill>
                <a:latin typeface="Athelas" panose="02000503000000020003" pitchFamily="2" charset="0"/>
                <a:ea typeface="Calibri" panose="020F0502020204030204" pitchFamily="34" charset="0"/>
                <a:cs typeface="Calibri" panose="020F0502020204030204" pitchFamily="34" charset="0"/>
              </a:rPr>
              <a:t>, r</a:t>
            </a:r>
            <a:r>
              <a:rPr lang="ro-RO"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ețea de librării este vastă. Toată infrastructura noastră e completă, </a:t>
            </a:r>
            <a:r>
              <a:rPr lang="en-GB"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a:t>
            </a:r>
            <a:r>
              <a:rPr lang="en-GB" sz="1600" i="1" dirty="0" err="1">
                <a:solidFill>
                  <a:srgbClr val="0D0D0D"/>
                </a:solidFill>
                <a:effectLst/>
                <a:latin typeface="Athelas" panose="02000503000000020003" pitchFamily="2" charset="0"/>
                <a:ea typeface="Calibri" panose="020F0502020204030204" pitchFamily="34" charset="0"/>
                <a:cs typeface="Calibri" panose="020F0502020204030204" pitchFamily="34" charset="0"/>
              </a:rPr>
              <a:t>dar</a:t>
            </a:r>
            <a:r>
              <a:rPr lang="en-GB"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 </a:t>
            </a:r>
            <a:r>
              <a:rPr lang="ro-RO"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fără cititori</a:t>
            </a:r>
            <a:r>
              <a:rPr lang="en-US"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 </a:t>
            </a:r>
            <a:r>
              <a:rPr lang="en-US" sz="1600" dirty="0">
                <a:solidFill>
                  <a:srgbClr val="0D0D0D"/>
                </a:solidFill>
                <a:effectLst/>
                <a:latin typeface="Athelas" panose="02000503000000020003" pitchFamily="2" charset="0"/>
                <a:ea typeface="Calibri" panose="020F0502020204030204" pitchFamily="34" charset="0"/>
                <a:cs typeface="Calibri" panose="020F0502020204030204" pitchFamily="34" charset="0"/>
              </a:rPr>
              <a:t>(B, editor).</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41245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BA9195A-5F85-F54D-5866-73A14A35316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A90E6139-A550-0E8C-B227-7A20F5A7CCA2}"/>
              </a:ext>
            </a:extLst>
          </p:cNvPr>
          <p:cNvSpPr>
            <a:spLocks noGrp="1"/>
          </p:cNvSpPr>
          <p:nvPr>
            <p:ph type="title"/>
          </p:nvPr>
        </p:nvSpPr>
        <p:spPr>
          <a:xfrm>
            <a:off x="533400" y="0"/>
            <a:ext cx="10820400" cy="1007706"/>
          </a:xfrm>
        </p:spPr>
        <p:txBody>
          <a:bodyPr vert="horz" anchor="ctr">
            <a:normAutofit/>
          </a:bodyPr>
          <a:lstStyle/>
          <a:p>
            <a:r>
              <a:rPr lang="ro-RO" sz="1800" b="1" dirty="0">
                <a:solidFill>
                  <a:schemeClr val="tx1"/>
                </a:solidFill>
                <a:latin typeface="Athelas" panose="02000503000000020003" pitchFamily="2" charset="0"/>
                <a:cs typeface="Times New Roman" panose="02020603050405020304" pitchFamily="18" charset="0"/>
              </a:rPr>
              <a:t>Percepția respondenților despre resursele umane din industria cărții și lecturii publice</a:t>
            </a:r>
            <a:endParaRPr lang="en-US" sz="1800" b="1" dirty="0">
              <a:solidFill>
                <a:schemeClr val="tx1"/>
              </a:solidFill>
              <a:latin typeface="Athelas" panose="02000503000000020003" pitchFamily="2" charset="0"/>
              <a:cs typeface="Times New Roman" panose="02020603050405020304" pitchFamily="18" charset="0"/>
            </a:endParaRPr>
          </a:p>
        </p:txBody>
      </p:sp>
      <p:sp>
        <p:nvSpPr>
          <p:cNvPr id="2" name="Google Shape;109;p4">
            <a:extLst>
              <a:ext uri="{FF2B5EF4-FFF2-40B4-BE49-F238E27FC236}">
                <a16:creationId xmlns:a16="http://schemas.microsoft.com/office/drawing/2014/main" xmlns="" id="{44FD62AA-4B72-9D7D-62B3-15B17A6A6512}"/>
              </a:ext>
            </a:extLst>
          </p:cNvPr>
          <p:cNvSpPr/>
          <p:nvPr/>
        </p:nvSpPr>
        <p:spPr>
          <a:xfrm>
            <a:off x="533400" y="1007706"/>
            <a:ext cx="10820400" cy="5464214"/>
          </a:xfrm>
          <a:prstGeom prst="rect">
            <a:avLst/>
          </a:prstGeom>
          <a:noFill/>
          <a:ln>
            <a:noFill/>
          </a:ln>
        </p:spPr>
        <p:txBody>
          <a:bodyPr spcFirstLastPara="1" wrap="square" lIns="91425" tIns="45700" rIns="91425" bIns="45700" anchor="ctr" anchorCtr="0">
            <a:noAutofit/>
          </a:bodyPr>
          <a:lstStyle/>
          <a:p>
            <a:pPr algn="just">
              <a:lnSpc>
                <a:spcPts val="1300"/>
              </a:lnSpc>
            </a:pPr>
            <a:r>
              <a:rPr lang="ro-RO" sz="1800" b="1" dirty="0">
                <a:effectLst/>
                <a:latin typeface="Athelas" panose="02000503000000020003" pitchFamily="2" charset="0"/>
                <a:ea typeface="Times New Roman" panose="02020603050405020304" pitchFamily="18" charset="0"/>
                <a:cs typeface="Arial" panose="020B0604020202020204" pitchFamily="34" charset="0"/>
              </a:rPr>
              <a:t>Competențe necesare</a:t>
            </a:r>
            <a:endPar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endParaRPr>
          </a:p>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Respondenții au menționat următoarele competențe pe care trebuie să le dețină o persoană care activează în domeniul lor</a:t>
            </a:r>
            <a:r>
              <a:rPr lang="en-US"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Comunicarea cu elevii.</a:t>
            </a:r>
            <a:r>
              <a:rPr lang="en-GB" sz="1600" dirty="0">
                <a:solidFill>
                  <a:srgbClr val="0D0D0D"/>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Abilități de explicare.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Abilitatea de a discerne și selecta titlurile adecvate vârstei și intereselor copiilor.</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 </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,,A</a:t>
            </a:r>
            <a:r>
              <a:rPr lang="ro-RO"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tunci când</a:t>
            </a:r>
            <a:r>
              <a:rPr lang="en-GB"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a:t>
            </a:r>
            <a:r>
              <a:rPr lang="en-GB" sz="1600" dirty="0">
                <a:solidFill>
                  <a:srgbClr val="0D0D0D"/>
                </a:solidFill>
                <a:effectLst/>
                <a:latin typeface="Calibri" panose="020F0502020204030204" pitchFamily="34" charset="0"/>
                <a:ea typeface="Times New Roman" panose="02020603050405020304" pitchFamily="18" charset="0"/>
                <a:cs typeface="Times New Roman" panose="02020603050405020304" pitchFamily="18" charset="0"/>
              </a:rPr>
              <a:t> </a:t>
            </a:r>
            <a:r>
              <a:rPr lang="ro-RO"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 vorbim și de literatură, într-adevăr este foarte important să cunoaștem vârsta, interesele lor la vârsta respectivă, pentru ca să le găsim într-adevăr literatura potrivită intereselor și în pas cu timpul” </a:t>
            </a:r>
            <a:r>
              <a:rPr lang="ro-RO" sz="1600" dirty="0">
                <a:solidFill>
                  <a:srgbClr val="0D0D0D"/>
                </a:solidFill>
                <a:effectLst/>
                <a:latin typeface="Athelas" panose="02000503000000020003" pitchFamily="2" charset="0"/>
                <a:ea typeface="Calibri" panose="020F0502020204030204" pitchFamily="34" charset="0"/>
                <a:cs typeface="Calibri" panose="020F0502020204030204" pitchFamily="34" charset="0"/>
              </a:rPr>
              <a:t>(F, cadru didactic).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Gândirea critică și analitică.</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Abilitatea de a prezenta materialul didactic într-un mod corect.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Abilități de lucru în echipă.</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Conformitatea cu standardele de competență ale bibliotecarului.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Inițiativă.</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Abilitatea de a motiva.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Cunoașterea fluentă a limbii române. </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„Problema e că la noi, în Găgăuzia, bibliotecarii slab cunosc limba română și nu pot participa la dezvoltarea profesională așa cum ar trebui” </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(bibliotecar).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70531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EEB0002-26D4-AB53-AD43-0B7CDCF7E7B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95A96326-B5F3-FCA2-4793-15AA6DA1AAC6}"/>
              </a:ext>
            </a:extLst>
          </p:cNvPr>
          <p:cNvSpPr>
            <a:spLocks noGrp="1"/>
          </p:cNvSpPr>
          <p:nvPr>
            <p:ph type="title"/>
          </p:nvPr>
        </p:nvSpPr>
        <p:spPr>
          <a:xfrm>
            <a:off x="533400" y="0"/>
            <a:ext cx="10820400" cy="1007706"/>
          </a:xfrm>
        </p:spPr>
        <p:txBody>
          <a:bodyPr vert="horz" anchor="ctr">
            <a:normAutofit/>
          </a:bodyPr>
          <a:lstStyle/>
          <a:p>
            <a:r>
              <a:rPr lang="ro-RO" sz="1800" b="1" dirty="0">
                <a:solidFill>
                  <a:schemeClr val="tx1"/>
                </a:solidFill>
                <a:latin typeface="Athelas" panose="02000503000000020003" pitchFamily="2" charset="0"/>
                <a:cs typeface="Times New Roman" panose="02020603050405020304" pitchFamily="18" charset="0"/>
              </a:rPr>
              <a:t>Percepția respondenților despre resursele umane din industria cărții și lecturii publice</a:t>
            </a:r>
            <a:endParaRPr lang="en-US" sz="1800" b="1" dirty="0">
              <a:solidFill>
                <a:schemeClr val="tx1"/>
              </a:solidFill>
              <a:latin typeface="Athelas" panose="02000503000000020003" pitchFamily="2" charset="0"/>
              <a:cs typeface="Times New Roman" panose="02020603050405020304" pitchFamily="18" charset="0"/>
            </a:endParaRPr>
          </a:p>
        </p:txBody>
      </p:sp>
      <p:sp>
        <p:nvSpPr>
          <p:cNvPr id="2" name="Google Shape;109;p4">
            <a:extLst>
              <a:ext uri="{FF2B5EF4-FFF2-40B4-BE49-F238E27FC236}">
                <a16:creationId xmlns:a16="http://schemas.microsoft.com/office/drawing/2014/main" xmlns="" id="{E3086DB8-6049-22B4-42CD-8C293D3ADA18}"/>
              </a:ext>
            </a:extLst>
          </p:cNvPr>
          <p:cNvSpPr/>
          <p:nvPr/>
        </p:nvSpPr>
        <p:spPr>
          <a:xfrm>
            <a:off x="533400" y="1007706"/>
            <a:ext cx="10820400" cy="5464214"/>
          </a:xfrm>
          <a:prstGeom prst="rect">
            <a:avLst/>
          </a:prstGeom>
          <a:noFill/>
          <a:ln>
            <a:noFill/>
          </a:ln>
        </p:spPr>
        <p:txBody>
          <a:bodyPr spcFirstLastPara="1" wrap="square" lIns="91425" tIns="45700" rIns="91425" bIns="45700" anchor="ctr" anchorCtr="0">
            <a:noAutofit/>
          </a:bodyPr>
          <a:lstStyle/>
          <a:p>
            <a:pPr algn="just">
              <a:lnSpc>
                <a:spcPts val="1300"/>
              </a:lnSpc>
            </a:pPr>
            <a:r>
              <a:rPr lang="ro-RO" b="1" dirty="0">
                <a:solidFill>
                  <a:srgbClr val="0D0D0D"/>
                </a:solidFill>
                <a:latin typeface="Athelas" panose="02000503000000020003" pitchFamily="2" charset="0"/>
                <a:ea typeface="Times New Roman" panose="02020603050405020304" pitchFamily="18" charset="0"/>
                <a:cs typeface="Arial" panose="020B0604020202020204" pitchFamily="34" charset="0"/>
              </a:rPr>
              <a:t>Suficiența resurselor umane</a:t>
            </a:r>
            <a:endPar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endParaRPr>
          </a:p>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Ce ține de suficiența resurselor umane</a:t>
            </a:r>
            <a:r>
              <a:rPr lang="en-GB"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un cadru didactic a menționat că în mediul rural, lipsa </a:t>
            </a:r>
            <a:r>
              <a:rPr lang="en-US"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de personal</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rămâne o provocare semnificativă, în timp ce în orașe această problemă este mai puțin resimțită.</a:t>
            </a:r>
            <a:endParaRPr lang="en-GB"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endParaRPr>
          </a:p>
          <a:p>
            <a:pPr algn="just">
              <a:lnSpc>
                <a:spcPct val="115000"/>
              </a:lnSpc>
              <a:spcAft>
                <a:spcPts val="1200"/>
              </a:spcAft>
              <a:tabLst>
                <a:tab pos="685800" algn="l"/>
              </a:tabLs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Adițional</a:t>
            </a:r>
            <a:r>
              <a:rPr lang="en-GB"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editorii au evidențiat următoarele provocări asociate formării personalului în domeniul editorial:</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tabLst>
                <a:tab pos="685800" algn="l"/>
              </a:tabLst>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Capacitatea de salarizare mică în domeniul editorial.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tabLst>
                <a:tab pos="685800" algn="l"/>
              </a:tabLst>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Lipsa instituțiilor de pregătire specializată în domeniul industriei cărții</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 Un respondent a remarcat că nu există instituții care să pregătească bibliotecari, librari sau editori. </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„La ora actuală noi nu avem instituții care să pregătească bibliotecari. </a:t>
            </a:r>
            <a:r>
              <a:rPr lang="en-US"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 Este un domeniu cu foarte mari orgolii și foarte puțini bani” </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(B, editor).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tabLst>
                <a:tab pos="685800" algn="l"/>
              </a:tabLst>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Durata formării profesionale</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 A fost menționat că durata de pregătire a unui specialist în domeniul editorial este foarte îndelungată.  </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„Un redactor 15 ani te costă” </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(B, editor).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1200"/>
              </a:spcBef>
              <a:spcAft>
                <a:spcPts val="6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13414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008FEF7-AF1E-A43A-5399-BC3DFE39213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D09F9298-64EF-B621-AB4B-4B2E03355CFC}"/>
              </a:ext>
            </a:extLst>
          </p:cNvPr>
          <p:cNvSpPr>
            <a:spLocks noGrp="1"/>
          </p:cNvSpPr>
          <p:nvPr>
            <p:ph type="title"/>
          </p:nvPr>
        </p:nvSpPr>
        <p:spPr>
          <a:xfrm>
            <a:off x="533400" y="0"/>
            <a:ext cx="10820400" cy="1007706"/>
          </a:xfrm>
        </p:spPr>
        <p:txBody>
          <a:bodyPr vert="horz" anchor="ctr">
            <a:normAutofit/>
          </a:bodyPr>
          <a:lstStyle/>
          <a:p>
            <a:r>
              <a:rPr lang="ro-RO" sz="1800" b="1" dirty="0">
                <a:solidFill>
                  <a:schemeClr val="tx1"/>
                </a:solidFill>
                <a:latin typeface="Athelas" panose="02000503000000020003" pitchFamily="2" charset="0"/>
                <a:cs typeface="Times New Roman" panose="02020603050405020304" pitchFamily="18" charset="0"/>
              </a:rPr>
              <a:t>Percepția respondenților despre resursele umane din industria cărții și lecturii publice</a:t>
            </a:r>
            <a:endParaRPr lang="en-US" sz="1800" b="1" dirty="0">
              <a:solidFill>
                <a:schemeClr val="tx1"/>
              </a:solidFill>
              <a:latin typeface="Athelas" panose="02000503000000020003" pitchFamily="2" charset="0"/>
              <a:cs typeface="Times New Roman" panose="02020603050405020304" pitchFamily="18" charset="0"/>
            </a:endParaRPr>
          </a:p>
        </p:txBody>
      </p:sp>
      <p:sp>
        <p:nvSpPr>
          <p:cNvPr id="2" name="Google Shape;109;p4">
            <a:extLst>
              <a:ext uri="{FF2B5EF4-FFF2-40B4-BE49-F238E27FC236}">
                <a16:creationId xmlns:a16="http://schemas.microsoft.com/office/drawing/2014/main" xmlns="" id="{2CEA9B48-A91B-944F-E1AE-97EA188A9367}"/>
              </a:ext>
            </a:extLst>
          </p:cNvPr>
          <p:cNvSpPr/>
          <p:nvPr/>
        </p:nvSpPr>
        <p:spPr>
          <a:xfrm>
            <a:off x="533400" y="1007706"/>
            <a:ext cx="10820400" cy="5850294"/>
          </a:xfrm>
          <a:prstGeom prst="rect">
            <a:avLst/>
          </a:prstGeom>
          <a:noFill/>
          <a:ln>
            <a:noFill/>
          </a:ln>
        </p:spPr>
        <p:txBody>
          <a:bodyPr spcFirstLastPara="1" wrap="square" lIns="91425" tIns="45700" rIns="91425" bIns="45700" anchor="ctr" anchorCtr="0">
            <a:noAutofit/>
          </a:bodyPr>
          <a:lstStyle/>
          <a:p>
            <a:pPr algn="just">
              <a:lnSpc>
                <a:spcPts val="1300"/>
              </a:lnSpc>
            </a:pPr>
            <a:r>
              <a:rPr lang="ro-RO" b="1" dirty="0">
                <a:solidFill>
                  <a:srgbClr val="0D0D0D"/>
                </a:solidFill>
                <a:effectLst/>
                <a:latin typeface="Athelas" panose="02000503000000020003" pitchFamily="2" charset="0"/>
                <a:ea typeface="Times New Roman" panose="02020603050405020304" pitchFamily="18" charset="0"/>
                <a:cs typeface="Arial" panose="020B0604020202020204" pitchFamily="34" charset="0"/>
              </a:rPr>
              <a:t>Participarea la instruiri</a:t>
            </a:r>
            <a:endParaRPr lang="en-US" b="1" dirty="0">
              <a:effectLst/>
              <a:latin typeface="Calibri" panose="020F0502020204030204" pitchFamily="34" charset="0"/>
              <a:ea typeface="Times New Roman" panose="02020603050405020304" pitchFamily="18" charset="0"/>
              <a:cs typeface="Arial" panose="020B0604020202020204" pitchFamily="34" charset="0"/>
            </a:endParaRPr>
          </a:p>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În general</a:t>
            </a:r>
            <a:r>
              <a:rPr lang="en-GB"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a:t>
            </a:r>
            <a:r>
              <a:rPr lang="ro-RO" sz="1600" dirty="0">
                <a:solidFill>
                  <a:srgbClr val="0D0D0D"/>
                </a:solidFill>
                <a:latin typeface="Athelas" panose="02000503000000020003" pitchFamily="2" charset="0"/>
                <a:ea typeface="Times New Roman" panose="02020603050405020304" pitchFamily="18" charset="0"/>
                <a:cs typeface="Times New Roman" panose="02020603050405020304" pitchFamily="18" charset="0"/>
              </a:rPr>
              <a:t>majoritatea respondenților au declarat că au participat la instruiri sau cursuri de formare continuă. </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Experiențele profesorilor în ceea ce privește formarea continuă variază, dar există un consens asupra nevoii ca </a:t>
            </a:r>
            <a:r>
              <a:rPr lang="en-US" sz="1600" dirty="0" err="1">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instruirile</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să fie mai frecvente. Unii profesori au beneficiat de seminare sau formări organizate în colaborare cu specialiști din România, care au oferit exemple valoroase privind organizarea cluburilor de lectură pentru copii de diferite vârste. De exemplu, unul dintre respondenți a indicat că participat la cursuri de formare continuă, care s-a desfășurat la Universitatea de Stat „Ion Creangă”, cu Adrian </a:t>
            </a:r>
            <a:r>
              <a:rPr lang="ro-RO" sz="1600" dirty="0" err="1">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Ghicov</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ca moderator.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Totuși, o persoană a remarcat că nu cunoaște ale tipuri de formări pentru profesori, decât cursurile, subliniind adițional că diseminarea experiențelor acumulate este un aspect foarte important pentru domeniul în care activează</a:t>
            </a:r>
            <a:r>
              <a:rPr lang="en-GB" sz="1600" dirty="0">
                <a:solidFill>
                  <a:srgbClr val="0D0D0D"/>
                </a:solidFill>
                <a:latin typeface="Athelas" panose="02000503000000020003" pitchFamily="2" charset="0"/>
                <a:ea typeface="Times New Roman" panose="02020603050405020304" pitchFamily="18" charset="0"/>
                <a:cs typeface="Times New Roman" panose="02020603050405020304" pitchFamily="18" charset="0"/>
              </a:rPr>
              <a:t> (</a:t>
            </a:r>
            <a:r>
              <a:rPr lang="ro-RO" sz="16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pentru că întotdeauna am căutat oameni de la care să pot învăța, care știu mai mult decât mine, au citit mai mult decât mine și asta m-a format”</a:t>
            </a:r>
            <a:r>
              <a:rPr lang="en-GB" sz="16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F, cadru didactic). </a:t>
            </a:r>
          </a:p>
          <a:p>
            <a:pPr algn="just">
              <a:lnSpc>
                <a:spcPts val="1300"/>
              </a:lnSpc>
              <a:spcBef>
                <a:spcPts val="600"/>
              </a:spcBef>
            </a:pPr>
            <a:r>
              <a:rPr lang="ro-RO" sz="1600" b="1" dirty="0">
                <a:solidFill>
                  <a:srgbClr val="0D0D0D"/>
                </a:solidFill>
                <a:effectLst/>
                <a:latin typeface="Athelas" panose="02000503000000020003" pitchFamily="2" charset="0"/>
                <a:ea typeface="Times New Roman" panose="02020603050405020304" pitchFamily="18" charset="0"/>
                <a:cs typeface="Arial" panose="020B0604020202020204" pitchFamily="34" charset="0"/>
              </a:rPr>
              <a:t>Preferințele respondenților pentru instruiri  </a:t>
            </a:r>
            <a:endParaRPr lang="en-US" sz="1600" b="1" dirty="0">
              <a:effectLst/>
              <a:latin typeface="Calibri" panose="020F0502020204030204" pitchFamily="34" charset="0"/>
              <a:ea typeface="Times New Roman" panose="02020603050405020304" pitchFamily="18" charset="0"/>
              <a:cs typeface="Arial" panose="020B0604020202020204" pitchFamily="34" charset="0"/>
            </a:endParaRPr>
          </a:p>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Ca și preferințe de tematici pentru instruiri, cadrele didactice au enumerat următoarele: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Cursuri de formare a profesorilor pentru a deveni consilieri de lectură.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Organizarea cluburilor de lectură pentru profesori.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Selecția corectă a cărților pentru elevi.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Cursuri privind metodele de lucru cu materialele literare.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02123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3ABD243-0A28-D8F3-A23B-F0B586A3A6F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03A52BC7-6151-5A3F-E826-58F74F39C9B9}"/>
              </a:ext>
            </a:extLst>
          </p:cNvPr>
          <p:cNvSpPr>
            <a:spLocks noGrp="1"/>
          </p:cNvSpPr>
          <p:nvPr>
            <p:ph type="title"/>
          </p:nvPr>
        </p:nvSpPr>
        <p:spPr>
          <a:xfrm>
            <a:off x="533400" y="0"/>
            <a:ext cx="10820400" cy="1007706"/>
          </a:xfrm>
        </p:spPr>
        <p:txBody>
          <a:bodyPr vert="horz" anchor="ctr">
            <a:normAutofit/>
          </a:bodyPr>
          <a:lstStyle/>
          <a:p>
            <a:r>
              <a:rPr lang="ro-RO" sz="1800" b="1" dirty="0">
                <a:solidFill>
                  <a:schemeClr val="tx1"/>
                </a:solidFill>
                <a:latin typeface="Athelas" panose="02000503000000020003" pitchFamily="2" charset="0"/>
                <a:cs typeface="Times New Roman" panose="02020603050405020304" pitchFamily="18" charset="0"/>
              </a:rPr>
              <a:t>Percepția respondenților despre resursele materiale/financiare din industria cărții și lecturii publice</a:t>
            </a:r>
            <a:endParaRPr lang="en-US" sz="1800" b="1" dirty="0">
              <a:solidFill>
                <a:schemeClr val="tx1"/>
              </a:solidFill>
              <a:latin typeface="Athelas" panose="02000503000000020003" pitchFamily="2" charset="0"/>
              <a:cs typeface="Times New Roman" panose="02020603050405020304" pitchFamily="18" charset="0"/>
            </a:endParaRPr>
          </a:p>
        </p:txBody>
      </p:sp>
      <p:sp>
        <p:nvSpPr>
          <p:cNvPr id="2" name="Google Shape;109;p4">
            <a:extLst>
              <a:ext uri="{FF2B5EF4-FFF2-40B4-BE49-F238E27FC236}">
                <a16:creationId xmlns:a16="http://schemas.microsoft.com/office/drawing/2014/main" xmlns="" id="{B03046CA-2656-B503-939A-E2440913FAF2}"/>
              </a:ext>
            </a:extLst>
          </p:cNvPr>
          <p:cNvSpPr/>
          <p:nvPr/>
        </p:nvSpPr>
        <p:spPr>
          <a:xfrm>
            <a:off x="533400" y="1007706"/>
            <a:ext cx="10820400" cy="5850294"/>
          </a:xfrm>
          <a:prstGeom prst="rect">
            <a:avLst/>
          </a:prstGeom>
          <a:noFill/>
          <a:ln>
            <a:noFill/>
          </a:ln>
        </p:spPr>
        <p:txBody>
          <a:bodyPr spcFirstLastPara="1" wrap="square" lIns="91425" tIns="45700" rIns="91425" bIns="45700" anchor="ctr" anchorCtr="0">
            <a:noAutofit/>
          </a:bodyPr>
          <a:lstStyle/>
          <a:p>
            <a:pPr algn="just">
              <a:lnSpc>
                <a:spcPts val="1300"/>
              </a:lnSpc>
            </a:pPr>
            <a:r>
              <a:rPr lang="ro-RO" b="1" dirty="0">
                <a:solidFill>
                  <a:srgbClr val="0D0D0D"/>
                </a:solidFill>
                <a:effectLst/>
                <a:latin typeface="Athelas" panose="02000503000000020003" pitchFamily="2" charset="0"/>
                <a:ea typeface="Times New Roman" panose="02020603050405020304" pitchFamily="18" charset="0"/>
                <a:cs typeface="Arial" panose="020B0604020202020204" pitchFamily="34" charset="0"/>
              </a:rPr>
              <a:t>Suficiența resurselor materiale</a:t>
            </a:r>
            <a:endParaRPr lang="en-US" b="1" dirty="0">
              <a:effectLst/>
              <a:latin typeface="Calibri" panose="020F0502020204030204" pitchFamily="34" charset="0"/>
              <a:ea typeface="Times New Roman" panose="02020603050405020304" pitchFamily="18" charset="0"/>
              <a:cs typeface="Arial" panose="020B0604020202020204" pitchFamily="34" charset="0"/>
            </a:endParaRPr>
          </a:p>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În general, resursele materiale sunt evaluate ca fiind insuficiente </a:t>
            </a:r>
            <a:r>
              <a:rPr lang="ro-RO" sz="1600" dirty="0">
                <a:solidFill>
                  <a:srgbClr val="0D0D0D"/>
                </a:solidFill>
                <a:latin typeface="Athelas" panose="02000503000000020003" pitchFamily="2" charset="0"/>
                <a:ea typeface="Times New Roman" panose="02020603050405020304" pitchFamily="18" charset="0"/>
                <a:cs typeface="Times New Roman" panose="02020603050405020304" pitchFamily="18" charset="0"/>
              </a:rPr>
              <a:t>de către respondenți. </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În ceea ce privește resursele materiale din biblioteci, inclusiv clădirile, tehnologiile și mobilierul, acestea sunt considerate insuficiente pentru a răspunde cerințelor actuale, în special echipamentele de ultimă generație necesare pentru dezvoltarea și modernizarea instituțiilor educaționale.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Un cadru didactic a indicat că în ceea ce privește infrastructura, clădirea instituției în care activează este funcțională, dar dotarea tehnologică rămâne adesea la inițiativa personală a profesorilor, care investesc din propriile fonduri pentru necesitățile claselor. Referitor la literatura din biblioteci, există o insuficiență majoră, atât în numărul exemplarelor, cât și în diversitatea lor. Aceeași participantă a adăugat că pentru a suplini această lipsă, instituția a inițiat un proiect educațional de strângere de fonduri „Dăruiește o Carte”, care a implicat absolvenți, Diaspora și comunitatea locală.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200"/>
              </a:spcAft>
              <a:tabLst>
                <a:tab pos="685800" algn="l"/>
              </a:tabLst>
            </a:pPr>
            <a:r>
              <a:rPr lang="ro-RO" sz="16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să știți că s-a suplinit frumos fondul de carte, cu cărți noi. Totodată avem prieteni în România care au văzut ce facem, prietenii au și ei alți prieteni și am primit chiar biblioteci mari din România”</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(F, cadru didactic).</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Cu toate acestea, în multe cazuri, respondenții consideră că literatura disponibilă este insuficientă pentru a satisface cerințele didactice, ceea ce reprezintă o provocare în susținerea activităților educative.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1200"/>
              </a:spcBef>
              <a:spcAft>
                <a:spcPts val="600"/>
              </a:spcAft>
            </a:pPr>
            <a:r>
              <a:rPr lang="ro-RO" sz="16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,,Avem literatură bună, dar câte un exemplar-două, și atunci când propunem iată, de exemplu noi, eu le propun copiilor să citim câte o carte pe lună și atunci când le propun niște titluri, nu le pot găsi. [...] În bibliotecă la noi se asigură, dar vă zic, nu este suficientă” </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(F, cadru didactic).</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74585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75EC891-B9C3-9403-A288-CDCDD28AC6B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2D917BB0-4529-C303-1AAC-A4637D2CE219}"/>
              </a:ext>
            </a:extLst>
          </p:cNvPr>
          <p:cNvSpPr>
            <a:spLocks noGrp="1"/>
          </p:cNvSpPr>
          <p:nvPr>
            <p:ph type="title"/>
          </p:nvPr>
        </p:nvSpPr>
        <p:spPr>
          <a:xfrm>
            <a:off x="533400" y="0"/>
            <a:ext cx="10820400" cy="1007706"/>
          </a:xfrm>
        </p:spPr>
        <p:txBody>
          <a:bodyPr vert="horz" anchor="ctr">
            <a:normAutofit/>
          </a:bodyPr>
          <a:lstStyle/>
          <a:p>
            <a:r>
              <a:rPr lang="ro-RO" sz="1800" b="1" dirty="0">
                <a:solidFill>
                  <a:schemeClr val="tx1"/>
                </a:solidFill>
                <a:latin typeface="Athelas" panose="02000503000000020003" pitchFamily="2" charset="0"/>
                <a:cs typeface="Times New Roman" panose="02020603050405020304" pitchFamily="18" charset="0"/>
              </a:rPr>
              <a:t>Percepția respondenților despre resursele materiale/financiare din industria cărții și lecturii publice</a:t>
            </a:r>
            <a:endParaRPr lang="en-US" sz="1800" b="1" dirty="0">
              <a:solidFill>
                <a:schemeClr val="tx1"/>
              </a:solidFill>
              <a:latin typeface="Athelas" panose="02000503000000020003" pitchFamily="2" charset="0"/>
              <a:cs typeface="Times New Roman" panose="02020603050405020304" pitchFamily="18" charset="0"/>
            </a:endParaRPr>
          </a:p>
        </p:txBody>
      </p:sp>
      <p:sp>
        <p:nvSpPr>
          <p:cNvPr id="2" name="Google Shape;109;p4">
            <a:extLst>
              <a:ext uri="{FF2B5EF4-FFF2-40B4-BE49-F238E27FC236}">
                <a16:creationId xmlns:a16="http://schemas.microsoft.com/office/drawing/2014/main" xmlns="" id="{EF6E59F9-7FF9-E80A-2554-FA6706A2F563}"/>
              </a:ext>
            </a:extLst>
          </p:cNvPr>
          <p:cNvSpPr/>
          <p:nvPr/>
        </p:nvSpPr>
        <p:spPr>
          <a:xfrm>
            <a:off x="533400" y="1007706"/>
            <a:ext cx="10820400" cy="5850294"/>
          </a:xfrm>
          <a:prstGeom prst="rect">
            <a:avLst/>
          </a:prstGeom>
          <a:noFill/>
          <a:ln>
            <a:noFill/>
          </a:ln>
        </p:spPr>
        <p:txBody>
          <a:bodyPr spcFirstLastPara="1" wrap="square" lIns="91425" tIns="45700" rIns="91425" bIns="45700" anchor="ctr" anchorCtr="0">
            <a:noAutofit/>
          </a:bodyPr>
          <a:lstStyle/>
          <a:p>
            <a:pPr algn="just">
              <a:lnSpc>
                <a:spcPct val="115000"/>
              </a:lnSpc>
              <a:spcAft>
                <a:spcPts val="600"/>
              </a:spcAft>
            </a:pPr>
            <a:r>
              <a:rPr lang="ro-RO" sz="1500" b="1" dirty="0">
                <a:solidFill>
                  <a:srgbClr val="0D0D0D"/>
                </a:solidFill>
                <a:effectLst/>
                <a:latin typeface="Athelas" panose="02000503000000020003" pitchFamily="2" charset="0"/>
                <a:ea typeface="Times New Roman" panose="02020603050405020304" pitchFamily="18" charset="0"/>
                <a:cs typeface="Arial" panose="020B0604020202020204" pitchFamily="34" charset="0"/>
              </a:rPr>
              <a:t>Suficiența resurselor materiale</a:t>
            </a:r>
            <a:endParaRPr lang="ro-RO" sz="15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endParaRPr>
          </a:p>
          <a:p>
            <a:pPr algn="just">
              <a:lnSpc>
                <a:spcPct val="115000"/>
              </a:lnSpc>
              <a:spcAft>
                <a:spcPts val="600"/>
              </a:spcAft>
            </a:pPr>
            <a:r>
              <a:rPr lang="ro-RO" sz="15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Printre lacunele materiale menționate de către bibliotecari se numără:</a:t>
            </a:r>
            <a:endParaRPr lang="en-US" sz="1500" dirty="0">
              <a:effectLst/>
              <a:latin typeface="Athelas" panose="02000503000000020003" pitchFamily="2"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5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Servere.</a:t>
            </a:r>
            <a:endParaRPr lang="en-US" sz="1500" dirty="0">
              <a:effectLst/>
              <a:latin typeface="Athelas" panose="02000503000000020003" pitchFamily="2"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5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Sisteme de securizare.</a:t>
            </a:r>
            <a:endParaRPr lang="en-US" sz="1500" dirty="0">
              <a:effectLst/>
              <a:latin typeface="Athelas" panose="02000503000000020003" pitchFamily="2"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5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Software pentru accesul la cărți electronice.</a:t>
            </a:r>
            <a:endParaRPr lang="en-US" sz="1500" dirty="0">
              <a:effectLst/>
              <a:latin typeface="Athelas" panose="02000503000000020003" pitchFamily="2"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5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Catalogul OPAC.</a:t>
            </a:r>
            <a:endParaRPr lang="en-US" sz="1500" dirty="0">
              <a:effectLst/>
              <a:latin typeface="Athelas" panose="02000503000000020003" pitchFamily="2"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5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Sistemul RFID.</a:t>
            </a:r>
            <a:endParaRPr lang="en-US" sz="1500" dirty="0">
              <a:effectLst/>
              <a:latin typeface="Athelas" panose="02000503000000020003" pitchFamily="2"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5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Laptopuri performante.</a:t>
            </a:r>
            <a:endParaRPr lang="en-US" sz="1500" dirty="0">
              <a:effectLst/>
              <a:latin typeface="Athelas" panose="02000503000000020003" pitchFamily="2"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5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Scanere.</a:t>
            </a:r>
          </a:p>
          <a:p>
            <a:pPr marL="342900" lvl="0" indent="-342900">
              <a:lnSpc>
                <a:spcPct val="115000"/>
              </a:lnSpc>
              <a:buFont typeface="Symbol" panose="05050102010706020507" pitchFamily="18" charset="2"/>
              <a:buChar char=""/>
            </a:pPr>
            <a:endParaRPr lang="ro-RO" sz="1500" dirty="0">
              <a:solidFill>
                <a:srgbClr val="0D0D0D"/>
              </a:solidFill>
              <a:latin typeface="Athelas" panose="02000503000000020003" pitchFamily="2" charset="0"/>
              <a:ea typeface="Calibri" panose="020F0502020204030204" pitchFamily="34" charset="0"/>
              <a:cs typeface="Times New Roman" panose="02020603050405020304" pitchFamily="18" charset="0"/>
            </a:endParaRPr>
          </a:p>
          <a:p>
            <a:pPr algn="just">
              <a:lnSpc>
                <a:spcPts val="1300"/>
              </a:lnSpc>
            </a:pPr>
            <a:r>
              <a:rPr lang="ro-RO" sz="1500" b="1" dirty="0">
                <a:solidFill>
                  <a:srgbClr val="0D0D0D"/>
                </a:solidFill>
                <a:effectLst/>
                <a:latin typeface="Athelas" panose="02000503000000020003" pitchFamily="2" charset="0"/>
                <a:ea typeface="Times New Roman" panose="02020603050405020304" pitchFamily="18" charset="0"/>
                <a:cs typeface="Arial" panose="020B0604020202020204" pitchFamily="34" charset="0"/>
              </a:rPr>
              <a:t>Suficiența resurselor financiare</a:t>
            </a:r>
            <a:endParaRPr lang="en-US" sz="1500" b="1" dirty="0">
              <a:effectLst/>
              <a:latin typeface="Athelas" panose="02000503000000020003" pitchFamily="2" charset="0"/>
              <a:ea typeface="Times New Roman" panose="02020603050405020304" pitchFamily="18" charset="0"/>
              <a:cs typeface="Arial" panose="020B0604020202020204" pitchFamily="34" charset="0"/>
            </a:endParaRPr>
          </a:p>
          <a:p>
            <a:pPr algn="just">
              <a:lnSpc>
                <a:spcPct val="115000"/>
              </a:lnSpc>
              <a:spcBef>
                <a:spcPts val="600"/>
              </a:spcBef>
              <a:spcAft>
                <a:spcPts val="600"/>
              </a:spcAft>
            </a:pPr>
            <a:r>
              <a:rPr lang="ro-RO" sz="15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În general, </a:t>
            </a:r>
            <a:r>
              <a:rPr lang="ro-RO" sz="1500" dirty="0">
                <a:solidFill>
                  <a:srgbClr val="0D0D0D"/>
                </a:solidFill>
                <a:latin typeface="Athelas" panose="02000503000000020003" pitchFamily="2" charset="0"/>
                <a:ea typeface="Times New Roman" panose="02020603050405020304" pitchFamily="18" charset="0"/>
                <a:cs typeface="Times New Roman" panose="02020603050405020304" pitchFamily="18" charset="0"/>
              </a:rPr>
              <a:t>r</a:t>
            </a:r>
            <a:r>
              <a:rPr lang="ro-RO" sz="15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esursele financiare din instituții sunt percepute de către respondenți ca fiind insuficiente. </a:t>
            </a:r>
            <a:r>
              <a:rPr lang="ro-RO" sz="1500" dirty="0">
                <a:solidFill>
                  <a:srgbClr val="0D0D0D"/>
                </a:solidFill>
                <a:latin typeface="Athelas" panose="02000503000000020003" pitchFamily="2" charset="0"/>
                <a:ea typeface="Times New Roman" panose="02020603050405020304" pitchFamily="18" charset="0"/>
                <a:cs typeface="Times New Roman" panose="02020603050405020304" pitchFamily="18" charset="0"/>
              </a:rPr>
              <a:t>A</a:t>
            </a:r>
            <a:r>
              <a:rPr lang="ro-RO" sz="15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tât cadrele didactice, cât și </a:t>
            </a:r>
            <a:r>
              <a:rPr lang="ro-RO" sz="1500" dirty="0">
                <a:solidFill>
                  <a:srgbClr val="0D0D0D"/>
                </a:solidFill>
                <a:latin typeface="Athelas" panose="02000503000000020003" pitchFamily="2" charset="0"/>
                <a:ea typeface="Times New Roman" panose="02020603050405020304" pitchFamily="18" charset="0"/>
                <a:cs typeface="Times New Roman" panose="02020603050405020304" pitchFamily="18" charset="0"/>
              </a:rPr>
              <a:t>b</a:t>
            </a:r>
            <a:r>
              <a:rPr lang="ro-RO" sz="15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ibliotecarii, consideră că resursele financiare nu corespund cerințelor actuale, în special pentru suplinirea fondului de carte din biblioteci. A fost enunțată opinia că alocarea bugetului variază semnificativ de la o bibliotecă la alta, în funcție de localizare și contextul administrativ, ceea ce generează discrepanțe între nevoile reale ale bibliotecilor și resursele financiare disponibile. Cadrele didactice consideră că este necesară o politică de stat care să facă prioritară dotarea instituțiilor de învățământ cu literatură de calitate</a:t>
            </a:r>
            <a:r>
              <a:rPr lang="ro-RO" sz="1500" dirty="0">
                <a:solidFill>
                  <a:srgbClr val="0D0D0D"/>
                </a:solidFill>
                <a:latin typeface="Athelas" panose="02000503000000020003" pitchFamily="2" charset="0"/>
                <a:ea typeface="Times New Roman" panose="02020603050405020304" pitchFamily="18" charset="0"/>
                <a:cs typeface="Times New Roman" panose="02020603050405020304" pitchFamily="18" charset="0"/>
              </a:rPr>
              <a:t> (</a:t>
            </a:r>
            <a:r>
              <a:rPr lang="ro-RO" sz="1500" i="1" dirty="0">
                <a:solidFill>
                  <a:srgbClr val="0D0D0D"/>
                </a:solidFill>
                <a:latin typeface="Athelas" panose="02000503000000020003" pitchFamily="2" charset="0"/>
                <a:ea typeface="Times New Roman" panose="02020603050405020304" pitchFamily="18" charset="0"/>
                <a:cs typeface="Times New Roman" panose="02020603050405020304" pitchFamily="18" charset="0"/>
              </a:rPr>
              <a:t>„</a:t>
            </a:r>
            <a:r>
              <a:rPr lang="ro-RO" sz="15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să fie o politică de stat, asigurarea cu carte de calitate a instituțiilor de învățământ, pentru că prin lectură noi educăm omul”</a:t>
            </a:r>
            <a:r>
              <a:rPr lang="ro-RO" sz="1500" i="1" dirty="0">
                <a:solidFill>
                  <a:srgbClr val="0D0D0D"/>
                </a:solidFill>
                <a:latin typeface="Athelas" panose="02000503000000020003" pitchFamily="2" charset="0"/>
                <a:ea typeface="Times New Roman" panose="02020603050405020304" pitchFamily="18" charset="0"/>
                <a:cs typeface="Times New Roman" panose="02020603050405020304" pitchFamily="18" charset="0"/>
              </a:rPr>
              <a:t>, </a:t>
            </a:r>
            <a:r>
              <a:rPr lang="ro-RO" sz="15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F, cadru didactic).</a:t>
            </a:r>
            <a:endParaRPr lang="en-US" sz="1500" dirty="0">
              <a:effectLst/>
              <a:latin typeface="Athelas" panose="02000503000000020003" pitchFamily="2" charset="0"/>
              <a:ea typeface="Times New Roman" panose="02020603050405020304" pitchFamily="18" charset="0"/>
              <a:cs typeface="Times New Roman" panose="02020603050405020304" pitchFamily="18" charset="0"/>
            </a:endParaRPr>
          </a:p>
          <a:p>
            <a:pPr algn="just">
              <a:lnSpc>
                <a:spcPct val="115000"/>
              </a:lnSpc>
              <a:spcBef>
                <a:spcPts val="1200"/>
              </a:spcBef>
              <a:spcAft>
                <a:spcPts val="600"/>
              </a:spcAft>
            </a:pPr>
            <a:r>
              <a:rPr lang="ro-RO" sz="15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Principala dificultate menționată de către cadrele didactice este lipsa de literatură. Aceștia întâmpină dificultăți în a găsi titlurile necesare pentru activitățile educative, iar fondul de carte din biblioteci, deși completat ocazional, rămâne insuficient</a:t>
            </a:r>
            <a:r>
              <a:rPr lang="ro-RO" sz="1500" dirty="0">
                <a:solidFill>
                  <a:srgbClr val="0D0D0D"/>
                </a:solidFill>
                <a:latin typeface="Athelas" panose="02000503000000020003" pitchFamily="2" charset="0"/>
                <a:ea typeface="Times New Roman" panose="02020603050405020304" pitchFamily="18" charset="0"/>
                <a:cs typeface="Times New Roman" panose="02020603050405020304" pitchFamily="18" charset="0"/>
              </a:rPr>
              <a:t> (</a:t>
            </a:r>
            <a:r>
              <a:rPr lang="ro-RO" sz="15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a:t>
            </a:r>
            <a:r>
              <a:rPr lang="ro-RO" sz="1500" i="1" dirty="0">
                <a:solidFill>
                  <a:srgbClr val="0D0D0D"/>
                </a:solidFill>
                <a:latin typeface="Athelas" panose="02000503000000020003" pitchFamily="2" charset="0"/>
                <a:ea typeface="Times New Roman" panose="02020603050405020304" pitchFamily="18" charset="0"/>
                <a:cs typeface="Times New Roman" panose="02020603050405020304" pitchFamily="18" charset="0"/>
              </a:rPr>
              <a:t>î</a:t>
            </a:r>
            <a:r>
              <a:rPr lang="ro-RO" sz="15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n bibliotecă se asigură. La început de an bibliotecara a rugat să fie făcută o anumită lista, deoarece existau anumite fonduri, dar nu e atât de multă”</a:t>
            </a:r>
            <a:r>
              <a:rPr lang="ro-RO" sz="1500" i="1" dirty="0">
                <a:solidFill>
                  <a:srgbClr val="0D0D0D"/>
                </a:solidFill>
                <a:latin typeface="Athelas" panose="02000503000000020003" pitchFamily="2" charset="0"/>
                <a:ea typeface="Times New Roman" panose="02020603050405020304" pitchFamily="18" charset="0"/>
                <a:cs typeface="Times New Roman" panose="02020603050405020304" pitchFamily="18" charset="0"/>
              </a:rPr>
              <a:t>, </a:t>
            </a:r>
            <a:r>
              <a:rPr lang="ro-RO" sz="15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F, cadru didactic).</a:t>
            </a:r>
            <a:endParaRPr lang="en-US" sz="1500" dirty="0">
              <a:effectLst/>
              <a:latin typeface="Athelas" panose="02000503000000020003" pitchFamily="2"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59514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2C7CBAD-D5FE-4871-2564-005DDCEF816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EBEA3563-4F28-17CD-07FD-07B894627B2B}"/>
              </a:ext>
            </a:extLst>
          </p:cNvPr>
          <p:cNvSpPr>
            <a:spLocks noGrp="1"/>
          </p:cNvSpPr>
          <p:nvPr>
            <p:ph type="title"/>
          </p:nvPr>
        </p:nvSpPr>
        <p:spPr>
          <a:xfrm>
            <a:off x="533400" y="0"/>
            <a:ext cx="10820400" cy="1007706"/>
          </a:xfrm>
        </p:spPr>
        <p:txBody>
          <a:bodyPr vert="horz" anchor="ctr">
            <a:normAutofit/>
          </a:bodyPr>
          <a:lstStyle/>
          <a:p>
            <a:r>
              <a:rPr lang="ro-RO" sz="1800" b="1" dirty="0">
                <a:solidFill>
                  <a:schemeClr val="tx1"/>
                </a:solidFill>
                <a:latin typeface="Athelas" panose="02000503000000020003" pitchFamily="2" charset="0"/>
                <a:cs typeface="Times New Roman" panose="02020603050405020304" pitchFamily="18" charset="0"/>
              </a:rPr>
              <a:t>Oportunități și sugestii</a:t>
            </a:r>
            <a:endParaRPr lang="en-US" sz="1800" b="1" dirty="0">
              <a:solidFill>
                <a:schemeClr val="tx1"/>
              </a:solidFill>
              <a:latin typeface="Athelas" panose="02000503000000020003" pitchFamily="2" charset="0"/>
              <a:cs typeface="Times New Roman" panose="02020603050405020304" pitchFamily="18" charset="0"/>
            </a:endParaRPr>
          </a:p>
        </p:txBody>
      </p:sp>
      <p:sp>
        <p:nvSpPr>
          <p:cNvPr id="2" name="Google Shape;109;p4">
            <a:extLst>
              <a:ext uri="{FF2B5EF4-FFF2-40B4-BE49-F238E27FC236}">
                <a16:creationId xmlns:a16="http://schemas.microsoft.com/office/drawing/2014/main" xmlns="" id="{659DE585-17F7-A896-103B-E5173BEC98DC}"/>
              </a:ext>
            </a:extLst>
          </p:cNvPr>
          <p:cNvSpPr/>
          <p:nvPr/>
        </p:nvSpPr>
        <p:spPr>
          <a:xfrm>
            <a:off x="533400" y="1007706"/>
            <a:ext cx="10820400" cy="5850294"/>
          </a:xfrm>
          <a:prstGeom prst="rect">
            <a:avLst/>
          </a:prstGeom>
          <a:noFill/>
          <a:ln>
            <a:noFill/>
          </a:ln>
        </p:spPr>
        <p:txBody>
          <a:bodyPr spcFirstLastPara="1" wrap="square" lIns="91425" tIns="45700" rIns="91425" bIns="45700" anchor="ctr" anchorCtr="0">
            <a:noAutofit/>
          </a:bodyPr>
          <a:lstStyle/>
          <a:p>
            <a:pPr algn="just">
              <a:lnSpc>
                <a:spcPts val="1300"/>
              </a:lnSpc>
            </a:pPr>
            <a:r>
              <a:rPr lang="ro-RO" b="1" dirty="0">
                <a:solidFill>
                  <a:srgbClr val="0D0D0D"/>
                </a:solidFill>
                <a:effectLst/>
                <a:latin typeface="Athelas" panose="02000503000000020003" pitchFamily="2" charset="0"/>
                <a:ea typeface="Times New Roman" panose="02020603050405020304" pitchFamily="18" charset="0"/>
                <a:cs typeface="Arial" panose="020B0604020202020204" pitchFamily="34" charset="0"/>
              </a:rPr>
              <a:t>Promovarea lecturii</a:t>
            </a:r>
            <a:endParaRPr lang="en-US" b="1" dirty="0">
              <a:effectLst/>
              <a:latin typeface="Calibri" panose="020F0502020204030204" pitchFamily="34" charset="0"/>
              <a:ea typeface="Times New Roman" panose="02020603050405020304" pitchFamily="18" charset="0"/>
              <a:cs typeface="Arial" panose="020B0604020202020204" pitchFamily="34" charset="0"/>
            </a:endParaRPr>
          </a:p>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Respondenții au sugerat următoarele metode de promovare a lecturii:</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Reorganizarea cluburilor de lectură, punând accentul pe interesele și opiniile cititorului, în loc să fie concentrate pe autor.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Crearea unor programe/politici naționale din partea statului. </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,,Cartea, lectura trebuie să devină o prioritate națională și observăm eforturile în această direcție în ultimii ani, în primul rând prin Instituirea Zilei Naționale a Lecturii, prin crearea proiectelor naționale de promovare a cărții, a lecturii, a dialogului cu creatorii de carte, cu scriitorii” </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(B, scriitor).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Promovarea cărților științifice.</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 </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 Aș miza și pe promovarea cărții de popularizare a științei, de popularizare a diverselor aspecte ale activității umane, științelor exacte, științelor tehnice, care sunt cumva mai puțin asociate cu cartea și lectura la noi, dar care au potențial enorm în acest sens” </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(B, scriitor).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Crearea emisiunilor de lectură</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 ,,</a:t>
            </a:r>
            <a:r>
              <a:rPr lang="ro-RO"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Și televiziunea este o sursă de informare, și de ce nu să se depună nițel efort și să facă și acolo ceva. Ca să ne conjugăm eforturile și până la urmă să avem un rezultat frumos” (F, cadru didactic).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Implicarea personalităților publice și a </a:t>
            </a:r>
            <a:r>
              <a:rPr lang="ro-RO" sz="1600" b="1" dirty="0" err="1">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influencerilor</a:t>
            </a: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 </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 </a:t>
            </a:r>
            <a:r>
              <a:rPr lang="ro-RO"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sunt formatori de opinie, </a:t>
            </a:r>
            <a:r>
              <a:rPr lang="ro-RO" sz="1600" i="1" dirty="0" err="1">
                <a:solidFill>
                  <a:srgbClr val="0D0D0D"/>
                </a:solidFill>
                <a:effectLst/>
                <a:latin typeface="Athelas" panose="02000503000000020003" pitchFamily="2" charset="0"/>
                <a:ea typeface="Calibri" panose="020F0502020204030204" pitchFamily="34" charset="0"/>
                <a:cs typeface="Calibri" panose="020F0502020204030204" pitchFamily="34" charset="0"/>
              </a:rPr>
              <a:t>influenceri</a:t>
            </a:r>
            <a:r>
              <a:rPr lang="ro-RO" sz="1600" i="1" dirty="0">
                <a:solidFill>
                  <a:srgbClr val="0D0D0D"/>
                </a:solidFill>
                <a:effectLst/>
                <a:latin typeface="Athelas" panose="02000503000000020003" pitchFamily="2" charset="0"/>
                <a:ea typeface="Calibri" panose="020F0502020204030204" pitchFamily="34" charset="0"/>
                <a:cs typeface="Calibri" panose="020F0502020204030204" pitchFamily="34" charset="0"/>
              </a:rPr>
              <a:t>, în diverse domenii și în politică, să demonstreze drăguț societății că sunt niște oameni frumoși, care țin în mână o carte și poate atunci s-ar schimba și viziunea și atitudinea și cumva am cultiva plăcerea aceasta a cititului în întreaga societate” </a:t>
            </a:r>
            <a:r>
              <a:rPr lang="ro-RO" sz="1600" dirty="0">
                <a:solidFill>
                  <a:srgbClr val="0D0D0D"/>
                </a:solidFill>
                <a:effectLst/>
                <a:latin typeface="Athelas" panose="02000503000000020003" pitchFamily="2" charset="0"/>
                <a:ea typeface="Calibri" panose="020F0502020204030204" pitchFamily="34" charset="0"/>
                <a:cs typeface="Calibri" panose="020F0502020204030204" pitchFamily="34" charset="0"/>
              </a:rPr>
              <a:t>(F, cadru didactic).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Utilizarea rețelelor de socializare.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Abrogarea interdicției de a accesa bibliotecile în timpul orelor.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Creșterea ofertei de cărți în biblioteci.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Elaborarea de criterii clare de către edituri privind vârsta recomandată a cititorilor.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761968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6AEC46F-B8FE-C4ED-339F-BDDACFCA5E9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7A1E6AFB-4C09-67CE-66C9-F15A6C23C128}"/>
              </a:ext>
            </a:extLst>
          </p:cNvPr>
          <p:cNvSpPr>
            <a:spLocks noGrp="1"/>
          </p:cNvSpPr>
          <p:nvPr>
            <p:ph type="title"/>
          </p:nvPr>
        </p:nvSpPr>
        <p:spPr>
          <a:xfrm>
            <a:off x="533400" y="0"/>
            <a:ext cx="10820400" cy="1007706"/>
          </a:xfrm>
        </p:spPr>
        <p:txBody>
          <a:bodyPr vert="horz" anchor="ctr">
            <a:normAutofit/>
          </a:bodyPr>
          <a:lstStyle/>
          <a:p>
            <a:r>
              <a:rPr lang="ro-RO" sz="1800" b="1" dirty="0">
                <a:solidFill>
                  <a:schemeClr val="tx1"/>
                </a:solidFill>
                <a:latin typeface="Athelas" panose="02000503000000020003" pitchFamily="2" charset="0"/>
                <a:cs typeface="Times New Roman" panose="02020603050405020304" pitchFamily="18" charset="0"/>
              </a:rPr>
              <a:t>Oportunități și sugestii</a:t>
            </a:r>
            <a:endParaRPr lang="en-US" sz="1800" b="1" dirty="0">
              <a:solidFill>
                <a:schemeClr val="tx1"/>
              </a:solidFill>
              <a:latin typeface="Athelas" panose="02000503000000020003" pitchFamily="2" charset="0"/>
              <a:cs typeface="Times New Roman" panose="02020603050405020304" pitchFamily="18" charset="0"/>
            </a:endParaRPr>
          </a:p>
        </p:txBody>
      </p:sp>
      <p:sp>
        <p:nvSpPr>
          <p:cNvPr id="2" name="Google Shape;109;p4">
            <a:extLst>
              <a:ext uri="{FF2B5EF4-FFF2-40B4-BE49-F238E27FC236}">
                <a16:creationId xmlns:a16="http://schemas.microsoft.com/office/drawing/2014/main" xmlns="" id="{88BDCC92-0A2E-9FBB-CFB4-55092656FB75}"/>
              </a:ext>
            </a:extLst>
          </p:cNvPr>
          <p:cNvSpPr/>
          <p:nvPr/>
        </p:nvSpPr>
        <p:spPr>
          <a:xfrm>
            <a:off x="533400" y="1007706"/>
            <a:ext cx="10820400" cy="4143077"/>
          </a:xfrm>
          <a:prstGeom prst="rect">
            <a:avLst/>
          </a:prstGeom>
          <a:noFill/>
          <a:ln>
            <a:noFill/>
          </a:ln>
        </p:spPr>
        <p:txBody>
          <a:bodyPr spcFirstLastPara="1" wrap="square" lIns="91425" tIns="45700" rIns="91425" bIns="45700" anchor="ctr" anchorCtr="0">
            <a:noAutofit/>
          </a:bodyPr>
          <a:lstStyle/>
          <a:p>
            <a:pPr algn="just">
              <a:lnSpc>
                <a:spcPts val="1300"/>
              </a:lnSpc>
            </a:pPr>
            <a:r>
              <a:rPr lang="ro-RO" b="1" dirty="0">
                <a:solidFill>
                  <a:srgbClr val="0D0D0D"/>
                </a:solidFill>
                <a:effectLst/>
                <a:latin typeface="Athelas" panose="02000503000000020003" pitchFamily="2" charset="0"/>
                <a:ea typeface="Times New Roman" panose="02020603050405020304" pitchFamily="18" charset="0"/>
                <a:cs typeface="Arial" panose="020B0604020202020204" pitchFamily="34" charset="0"/>
              </a:rPr>
              <a:t>Sprijin din partea statului în domeniul industriei cărții </a:t>
            </a:r>
            <a:endParaRPr lang="en-US" b="1" dirty="0">
              <a:effectLst/>
              <a:latin typeface="Calibri" panose="020F0502020204030204" pitchFamily="34" charset="0"/>
              <a:ea typeface="Times New Roman" panose="02020603050405020304" pitchFamily="18" charset="0"/>
              <a:cs typeface="Arial" panose="020B0604020202020204" pitchFamily="34" charset="0"/>
            </a:endParaRPr>
          </a:p>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Majoritatea respondenților au apreciat pozitiv că sprijinul semnificativ pentru scriitori și industria cărții vine de peste hotare.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ro-RO" sz="16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,,Am observat ultima perioadă implicarea și sprijinul instituțiilor românești, ceea ce pentru noi este un mare ajutor, cel puțin și la nivel de vizibilitate în Europa. Tot mai multe evenimente combinate între Ambasadele noastre de exemplu se întâmplă” </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(F, scriitoare).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1200"/>
              </a:spcBef>
              <a:spcAft>
                <a:spcPts val="600"/>
              </a:spcAft>
            </a:pPr>
            <a:r>
              <a:rPr lang="ro-RO" sz="16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,,În privința promovării, mai ales la nivel european a autorilor noștri va fi sub umbrela europeană, cred eu”</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(F, scriitoare).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Totodată, un respondent a menționat că nu are așteptări mari față de susținerea industriei din partea statului și se declară mulțumit cu ceea ce se face în prezent.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en-US" sz="16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a:t>
            </a:r>
            <a:r>
              <a:rPr lang="ro-RO" sz="16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Eu sunt mulțumit și de puținul pe care îl face statul acum și de faptul că iată se alocă un milion de lei pentru traduceri, de exemplu. [...] Eu aș fi suficient de mulțumit dacă ele nu ar dispărea măcar acestea pe care le avem și ar fi cumva an de an propagate și să apară noi scriitori” </a:t>
            </a: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(B, scriitor).</a:t>
            </a:r>
            <a:r>
              <a:rPr lang="ro-RO" sz="16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27327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C1A8DBA-5AC5-F398-67BB-4EE00023E357}"/>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2BE4F3F3-B84A-C2D5-491A-B70256F4F17C}"/>
              </a:ext>
            </a:extLst>
          </p:cNvPr>
          <p:cNvSpPr>
            <a:spLocks noGrp="1"/>
          </p:cNvSpPr>
          <p:nvPr>
            <p:ph type="title"/>
          </p:nvPr>
        </p:nvSpPr>
        <p:spPr>
          <a:xfrm>
            <a:off x="533400" y="0"/>
            <a:ext cx="10820400" cy="1007706"/>
          </a:xfrm>
        </p:spPr>
        <p:txBody>
          <a:bodyPr vert="horz" anchor="ctr">
            <a:normAutofit/>
          </a:bodyPr>
          <a:lstStyle/>
          <a:p>
            <a:r>
              <a:rPr lang="ro-RO" sz="1800" b="1" dirty="0">
                <a:solidFill>
                  <a:schemeClr val="tx1"/>
                </a:solidFill>
                <a:latin typeface="Athelas" panose="02000503000000020003" pitchFamily="2" charset="0"/>
                <a:cs typeface="Times New Roman" panose="02020603050405020304" pitchFamily="18" charset="0"/>
              </a:rPr>
              <a:t>Oportunități și sugestii</a:t>
            </a:r>
            <a:endParaRPr lang="en-US" sz="1800" b="1" dirty="0">
              <a:solidFill>
                <a:schemeClr val="tx1"/>
              </a:solidFill>
              <a:latin typeface="Athelas" panose="02000503000000020003" pitchFamily="2" charset="0"/>
              <a:cs typeface="Times New Roman" panose="02020603050405020304" pitchFamily="18" charset="0"/>
            </a:endParaRPr>
          </a:p>
        </p:txBody>
      </p:sp>
      <p:sp>
        <p:nvSpPr>
          <p:cNvPr id="2" name="Google Shape;109;p4">
            <a:extLst>
              <a:ext uri="{FF2B5EF4-FFF2-40B4-BE49-F238E27FC236}">
                <a16:creationId xmlns:a16="http://schemas.microsoft.com/office/drawing/2014/main" xmlns="" id="{0E8DB23D-7CBC-C7CF-2F7B-32E9081F2C89}"/>
              </a:ext>
            </a:extLst>
          </p:cNvPr>
          <p:cNvSpPr/>
          <p:nvPr/>
        </p:nvSpPr>
        <p:spPr>
          <a:xfrm>
            <a:off x="533400" y="1019732"/>
            <a:ext cx="10820400" cy="5535334"/>
          </a:xfrm>
          <a:prstGeom prst="rect">
            <a:avLst/>
          </a:prstGeom>
          <a:noFill/>
          <a:ln>
            <a:noFill/>
          </a:ln>
        </p:spPr>
        <p:txBody>
          <a:bodyPr spcFirstLastPara="1" wrap="square" lIns="91425" tIns="45700" rIns="91425" bIns="45700" anchor="ctr" anchorCtr="0">
            <a:noAutofit/>
          </a:bodyPr>
          <a:lstStyle/>
          <a:p>
            <a:pPr algn="just">
              <a:lnSpc>
                <a:spcPct val="115000"/>
              </a:lnSpc>
              <a:spcBef>
                <a:spcPts val="1200"/>
              </a:spcBef>
              <a:spcAft>
                <a:spcPts val="600"/>
              </a:spcAft>
            </a:pPr>
            <a:r>
              <a:rPr lang="ro-RO" sz="16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Printre sugestiile de sprijin a industriei cărții și lecturii publice din partea statului se numără:</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lvl="0" indent="-285750" algn="just">
              <a:lnSpc>
                <a:spcPct val="115000"/>
              </a:lnSpc>
              <a:buFont typeface="Arial" panose="020B0604020202020204" pitchFamily="34" charset="0"/>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Implementarea unui program național de dotare a grădinițelor și școlilor cu cărți.</a:t>
            </a:r>
          </a:p>
          <a:p>
            <a:pPr marL="285750" lvl="0" indent="-285750" algn="just">
              <a:lnSpc>
                <a:spcPct val="115000"/>
              </a:lnSpc>
              <a:buFont typeface="Arial" panose="020B0604020202020204" pitchFamily="34" charset="0"/>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Majorarea subvențiilor pentru edituri și instituțiile implicate în promovarea cărții.</a:t>
            </a:r>
          </a:p>
          <a:p>
            <a:pPr marL="285750" lvl="0" indent="-285750" algn="just">
              <a:lnSpc>
                <a:spcPct val="115000"/>
              </a:lnSpc>
              <a:buFont typeface="Arial" panose="020B0604020202020204" pitchFamily="34" charset="0"/>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Crearea unui fond național dedicat promovării lecturii.</a:t>
            </a:r>
          </a:p>
          <a:p>
            <a:pPr marL="285750" lvl="0" indent="-285750" algn="just">
              <a:lnSpc>
                <a:spcPct val="115000"/>
              </a:lnSpc>
              <a:buFont typeface="Arial" panose="020B0604020202020204" pitchFamily="34" charset="0"/>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Respectarea legii privind activitatea editorială cu referire la participarea la târgurile de carte. </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,,Statul trebuie să organizeze participarea măcar la un târg internațional de carte” </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(B, editor). </a:t>
            </a:r>
          </a:p>
          <a:p>
            <a:pPr marL="285750" lvl="0" indent="-285750" algn="just">
              <a:lnSpc>
                <a:spcPct val="115000"/>
              </a:lnSpc>
              <a:buFont typeface="Arial" panose="020B0604020202020204" pitchFamily="34" charset="0"/>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Respectarea legii bibliotecii de către APL-uri. </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Autoritățile publice locale trebuie să respecte legea bibliotecii, atunci când fac achizițiile de carte. </a:t>
            </a:r>
          </a:p>
          <a:p>
            <a:pPr marL="285750" lvl="0" indent="-285750" algn="just">
              <a:lnSpc>
                <a:spcPct val="115000"/>
              </a:lnSpc>
              <a:buFont typeface="Arial" panose="020B0604020202020204" pitchFamily="34" charset="0"/>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Asigurarea obiectivității în acordarea premiilor literare. </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Un respondent a indicat că este important ca premiile să reflecte cu adevărat calitatea cărții, pentru a evita situațiile în care cititorii își pierd interesul pentru literatură din cauza dezamăgirii față de premiile atribuite.  </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 dar el când ia o carte care are un premiu și el nu poate trece de pagina 3. El spune că dacă asta e cea mai bună carte, cum sunt celelalte și îi piere pofta de lectură” </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(B, editor).</a:t>
            </a:r>
          </a:p>
          <a:p>
            <a:pPr marL="285750" lvl="0" indent="-285750" algn="just">
              <a:lnSpc>
                <a:spcPct val="115000"/>
              </a:lnSpc>
              <a:buFont typeface="Arial" panose="020B0604020202020204" pitchFamily="34" charset="0"/>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Susținerea financiară a bibliotecilor de către stat. </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Unul dintre editori a sugerat că statul ar trebui să definească o strategie clară de întreținere și aprovizionare a bibliotecilor cu cărți, în funcție de resursele disponibile. </a:t>
            </a:r>
          </a:p>
          <a:p>
            <a:pPr marL="285750" lvl="0" indent="-285750" algn="just">
              <a:lnSpc>
                <a:spcPct val="115000"/>
              </a:lnSpc>
              <a:buFont typeface="Arial" panose="020B0604020202020204" pitchFamily="34" charset="0"/>
              <a:buChar char="•"/>
            </a:pPr>
            <a:r>
              <a:rPr lang="ro-RO" sz="1600" b="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Crearea unei politici de stat clare în domeniul industriei cărții cu colaborarea Ministerului Educației, Ministerului Culturii și a altor instituții de resort. </a:t>
            </a:r>
            <a:r>
              <a:rPr lang="ro-RO" sz="1600" i="1"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 să facem un lucru comun, pentru că este pentru noi, pentru societatea noastră, nu pentru alții” </a:t>
            </a:r>
            <a:r>
              <a:rPr lang="ro-RO" sz="1600" dirty="0">
                <a:solidFill>
                  <a:srgbClr val="0D0D0D"/>
                </a:solidFill>
                <a:effectLst/>
                <a:latin typeface="Athelas" panose="02000503000000020003" pitchFamily="2" charset="0"/>
                <a:ea typeface="Calibri" panose="020F0502020204030204" pitchFamily="34" charset="0"/>
                <a:cs typeface="Times New Roman" panose="02020603050405020304" pitchFamily="18" charset="0"/>
              </a:rPr>
              <a:t>(F, cadru didactic).</a:t>
            </a:r>
          </a:p>
        </p:txBody>
      </p:sp>
    </p:spTree>
    <p:extLst>
      <p:ext uri="{BB962C8B-B14F-4D97-AF65-F5344CB8AC3E}">
        <p14:creationId xmlns:p14="http://schemas.microsoft.com/office/powerpoint/2010/main" val="2426910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828611B-F273-49CA-10E9-21B548A2FA5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9F6F1F73-6418-8EEB-8B4A-4D7931996A35}"/>
              </a:ext>
            </a:extLst>
          </p:cNvPr>
          <p:cNvSpPr>
            <a:spLocks noGrp="1"/>
          </p:cNvSpPr>
          <p:nvPr>
            <p:ph type="title"/>
          </p:nvPr>
        </p:nvSpPr>
        <p:spPr>
          <a:xfrm>
            <a:off x="533400" y="0"/>
            <a:ext cx="10820400" cy="1007706"/>
          </a:xfrm>
        </p:spPr>
        <p:txBody>
          <a:bodyPr vert="horz" anchor="ctr">
            <a:normAutofit/>
          </a:bodyPr>
          <a:lstStyle/>
          <a:p>
            <a:r>
              <a:rPr lang="ro-RO" sz="1800" b="1" dirty="0">
                <a:solidFill>
                  <a:schemeClr val="tx1"/>
                </a:solidFill>
                <a:latin typeface="Athelas" panose="02000503000000020003" pitchFamily="2" charset="0"/>
                <a:cs typeface="Times New Roman" panose="02020603050405020304" pitchFamily="18" charset="0"/>
              </a:rPr>
              <a:t>Oportunități și sugestii</a:t>
            </a:r>
            <a:endParaRPr lang="en-US" sz="1800" b="1" dirty="0">
              <a:solidFill>
                <a:schemeClr val="tx1"/>
              </a:solidFill>
              <a:latin typeface="Athelas" panose="02000503000000020003" pitchFamily="2" charset="0"/>
              <a:cs typeface="Times New Roman" panose="02020603050405020304" pitchFamily="18" charset="0"/>
            </a:endParaRPr>
          </a:p>
        </p:txBody>
      </p:sp>
      <p:sp>
        <p:nvSpPr>
          <p:cNvPr id="2" name="Google Shape;109;p4">
            <a:extLst>
              <a:ext uri="{FF2B5EF4-FFF2-40B4-BE49-F238E27FC236}">
                <a16:creationId xmlns:a16="http://schemas.microsoft.com/office/drawing/2014/main" xmlns="" id="{12939084-5549-DEA5-66D2-238E85D018C1}"/>
              </a:ext>
            </a:extLst>
          </p:cNvPr>
          <p:cNvSpPr/>
          <p:nvPr/>
        </p:nvSpPr>
        <p:spPr>
          <a:xfrm>
            <a:off x="533400" y="1007706"/>
            <a:ext cx="10820400" cy="5850294"/>
          </a:xfrm>
          <a:prstGeom prst="rect">
            <a:avLst/>
          </a:prstGeom>
          <a:noFill/>
          <a:ln>
            <a:noFill/>
          </a:ln>
        </p:spPr>
        <p:txBody>
          <a:bodyPr spcFirstLastPara="1" wrap="square" lIns="91425" tIns="45700" rIns="91425" bIns="45700" anchor="ctr" anchorCtr="0">
            <a:noAutofit/>
          </a:bodyPr>
          <a:lstStyle/>
          <a:p>
            <a:pPr algn="just">
              <a:lnSpc>
                <a:spcPts val="1300"/>
              </a:lnSpc>
            </a:pPr>
            <a:r>
              <a:rPr lang="ro-RO" b="1" dirty="0">
                <a:solidFill>
                  <a:srgbClr val="0D0D0D"/>
                </a:solidFill>
                <a:effectLst/>
                <a:latin typeface="Athelas" panose="02000503000000020003" pitchFamily="2" charset="0"/>
                <a:ea typeface="Times New Roman" panose="02020603050405020304" pitchFamily="18" charset="0"/>
                <a:cs typeface="Arial" panose="020B0604020202020204" pitchFamily="34" charset="0"/>
              </a:rPr>
              <a:t>Programul „Dezvoltarea industriei cărții și lecturii publice pentru perioada 2024-2030”</a:t>
            </a:r>
            <a:endParaRPr lang="en-US" b="1" dirty="0">
              <a:solidFill>
                <a:srgbClr val="0D0D0D"/>
              </a:solidFill>
              <a:effectLst/>
              <a:latin typeface="Athelas" panose="02000503000000020003" pitchFamily="2" charset="0"/>
              <a:ea typeface="Times New Roman" panose="02020603050405020304" pitchFamily="18" charset="0"/>
              <a:cs typeface="Arial" panose="020B0604020202020204" pitchFamily="34" charset="0"/>
            </a:endParaRPr>
          </a:p>
          <a:p>
            <a:pPr algn="just">
              <a:lnSpc>
                <a:spcPts val="1300"/>
              </a:lnSpc>
            </a:pPr>
            <a:endParaRPr lang="en-US" sz="1400" b="1" dirty="0">
              <a:effectLst/>
              <a:latin typeface="Calibri" panose="020F0502020204030204" pitchFamily="34" charset="0"/>
              <a:ea typeface="Times New Roman" panose="02020603050405020304" pitchFamily="18" charset="0"/>
              <a:cs typeface="Arial" panose="020B0604020202020204" pitchFamily="34" charset="0"/>
            </a:endParaRPr>
          </a:p>
          <a:p>
            <a:pPr algn="just">
              <a:lnSpc>
                <a:spcPct val="115000"/>
              </a:lnSpc>
            </a:pPr>
            <a:r>
              <a:rPr lang="ro-RO" sz="14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Pentru programul „Dezvoltarea industriei cărții și lecturii publice pentru perioada 2024-2030”, respondenții au sugerat un proces de promovare a lecturii care să vizeze toate grupele de vârstă, </a:t>
            </a:r>
            <a:r>
              <a:rPr lang="ro-RO" sz="14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,,de la 0 la 100+</a:t>
            </a:r>
            <a:r>
              <a:rPr lang="en-US" sz="14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a:t>
            </a:r>
            <a:r>
              <a:rPr lang="ro-RO" sz="14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Printre sugestiile considerate esențiale spre implementare </a:t>
            </a:r>
            <a:r>
              <a:rPr lang="ro-RO" sz="1400" dirty="0">
                <a:solidFill>
                  <a:srgbClr val="0D0D0D"/>
                </a:solidFill>
                <a:latin typeface="Athelas" panose="02000503000000020003" pitchFamily="2" charset="0"/>
                <a:ea typeface="Times New Roman" panose="02020603050405020304" pitchFamily="18" charset="0"/>
                <a:cs typeface="Times New Roman" panose="02020603050405020304" pitchFamily="18" charset="0"/>
              </a:rPr>
              <a:t>au fost enumerate</a:t>
            </a:r>
            <a:r>
              <a:rPr lang="ro-RO" sz="14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a:t>
            </a:r>
            <a:endParaRPr lang="en-US" sz="14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endParaRPr>
          </a:p>
          <a:p>
            <a:pPr algn="just"/>
            <a:endParaRPr lang="en-US"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lgn="just">
              <a:spcAft>
                <a:spcPts val="600"/>
              </a:spcAft>
              <a:buSzPts val="1000"/>
              <a:buFont typeface="Symbol" panose="05050102010706020507" pitchFamily="18" charset="2"/>
              <a:buChar char=""/>
              <a:tabLst>
                <a:tab pos="457200" algn="l"/>
              </a:tabLst>
            </a:pPr>
            <a:r>
              <a:rPr lang="ro-RO" sz="1400" b="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Înființarea unui serviciu de livrare a cărților electronice și audio către biblioteci.</a:t>
            </a:r>
            <a:endParaRPr lang="en-US"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lgn="just">
              <a:spcAft>
                <a:spcPts val="600"/>
              </a:spcAft>
              <a:buSzPts val="1000"/>
              <a:buFont typeface="Symbol" panose="05050102010706020507" pitchFamily="18" charset="2"/>
              <a:buChar char=""/>
              <a:tabLst>
                <a:tab pos="457200" algn="l"/>
              </a:tabLst>
            </a:pPr>
            <a:r>
              <a:rPr lang="ro-RO" sz="1400" b="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Crearea unui nucleu de titluri esențiale, realizate în colaborare de către edituri și biblioteci, pentru ca fiecare bibliotecă să dispună de aceste resurse minime.</a:t>
            </a:r>
            <a:endParaRPr lang="en-US"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lgn="just">
              <a:spcAft>
                <a:spcPts val="600"/>
              </a:spcAft>
              <a:buSzPts val="1000"/>
              <a:buFont typeface="Symbol" panose="05050102010706020507" pitchFamily="18" charset="2"/>
              <a:buChar char=""/>
              <a:tabLst>
                <a:tab pos="457200" algn="l"/>
              </a:tabLst>
            </a:pPr>
            <a:r>
              <a:rPr lang="ro-RO" sz="1400" b="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Legalizarea achiziționării directe de cărți de la edituri și a achizițiilor flexibile pe parcursul anului.</a:t>
            </a:r>
            <a:endParaRPr lang="en-US"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lgn="just">
              <a:spcAft>
                <a:spcPts val="600"/>
              </a:spcAft>
              <a:buSzPts val="1000"/>
              <a:buFont typeface="Symbol" panose="05050102010706020507" pitchFamily="18" charset="2"/>
              <a:buChar char=""/>
              <a:tabLst>
                <a:tab pos="457200" algn="l"/>
              </a:tabLst>
            </a:pPr>
            <a:r>
              <a:rPr lang="ro-RO" sz="1400" b="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Scutirea sau reducerea taxelor pentru publicarea bibliografiilor și a rapoartelor.</a:t>
            </a:r>
            <a:r>
              <a:rPr lang="ro-RO" sz="14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a:t>
            </a:r>
            <a:r>
              <a:rPr lang="ro-RO" sz="14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„Sunt resurse pe care biblioteca uneori abia reușește să le obțină pentru achiziția de carte, dar nu să mai plătească niște servicii”</a:t>
            </a:r>
            <a:r>
              <a:rPr lang="ro-RO" sz="14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(bibliotecar).</a:t>
            </a:r>
            <a:endParaRPr lang="en-US"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lgn="just">
              <a:spcAft>
                <a:spcPts val="600"/>
              </a:spcAft>
              <a:buSzPts val="1000"/>
              <a:buFont typeface="Symbol" panose="05050102010706020507" pitchFamily="18" charset="2"/>
              <a:buChar char=""/>
              <a:tabLst>
                <a:tab pos="457200" algn="l"/>
              </a:tabLst>
            </a:pPr>
            <a:r>
              <a:rPr lang="ro-RO" sz="1400" b="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Abrogarea reglementării care impune ca bibliotecile să obțină trei oferte, atunci când suma depășește un anumit prag.</a:t>
            </a:r>
          </a:p>
          <a:p>
            <a:pPr marL="342900" lvl="0" indent="-342900" algn="just">
              <a:spcAft>
                <a:spcPts val="600"/>
              </a:spcAft>
              <a:buSzPts val="1000"/>
              <a:buFont typeface="Symbol" panose="05050102010706020507" pitchFamily="18" charset="2"/>
              <a:buChar char=""/>
              <a:tabLst>
                <a:tab pos="457200" algn="l"/>
              </a:tabLst>
            </a:pPr>
            <a:r>
              <a:rPr lang="ro-RO" sz="1400" b="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Crearea unor mecanisme care să sprijine achizițiile de carte pentru biblioteci, </a:t>
            </a:r>
            <a:r>
              <a:rPr lang="ro-RO" sz="14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mai ales în regiunile mai puțin accesibile, cum ar fi nordul țării.</a:t>
            </a:r>
            <a:r>
              <a:rPr lang="ro-RO" sz="1400" b="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a:t>
            </a:r>
            <a:r>
              <a:rPr lang="ro-RO" sz="14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Cartea trebuie să ajungă și la Nord. Eu sunt uimit că acești copii încă mai citesc, fiindcă bibliotecile lor nu au achiziții de carte” </a:t>
            </a:r>
            <a:r>
              <a:rPr lang="ro-RO" sz="14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(B, editor).</a:t>
            </a:r>
            <a:endParaRPr lang="en-US"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lgn="just">
              <a:spcAft>
                <a:spcPts val="600"/>
              </a:spcAft>
              <a:buSzPts val="1000"/>
              <a:buFont typeface="Symbol" panose="05050102010706020507" pitchFamily="18" charset="2"/>
              <a:buChar char=""/>
              <a:tabLst>
                <a:tab pos="457200" algn="l"/>
              </a:tabLst>
            </a:pPr>
            <a:r>
              <a:rPr lang="ro-RO" sz="1400" b="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Promovarea culturii și literaturii prin mass-media. </a:t>
            </a:r>
            <a:r>
              <a:rPr lang="ro-RO" sz="14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Unul dintre editori a indicat</a:t>
            </a:r>
            <a:r>
              <a:rPr lang="ro-RO" sz="1400" b="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că </a:t>
            </a:r>
            <a:r>
              <a:rPr lang="ro-RO" sz="14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este important ca mass-media, în special televiziunea, să includă emisiuni și reportaje culturale. Același respondent a sugerat că știrile culturale nu trebuie să fie plasate la finalul buletinelor de știri, ci să aibă un loc în primul bloc de știri.</a:t>
            </a:r>
            <a:endParaRPr lang="en-US"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lgn="just">
              <a:spcAft>
                <a:spcPts val="600"/>
              </a:spcAft>
              <a:buSzPts val="1000"/>
              <a:buFont typeface="Symbol" panose="05050102010706020507" pitchFamily="18" charset="2"/>
              <a:buChar char=""/>
              <a:tabLst>
                <a:tab pos="457200" algn="l"/>
              </a:tabLst>
            </a:pPr>
            <a:r>
              <a:rPr lang="ro-RO" sz="1400" b="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Crearea unor programe de formare a ziariștilor culturali, </a:t>
            </a:r>
            <a:r>
              <a:rPr lang="ro-RO" sz="14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care să devină intermediari între industria cărții și cititori.</a:t>
            </a:r>
            <a:endParaRPr lang="en-US"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lgn="just">
              <a:spcAft>
                <a:spcPts val="600"/>
              </a:spcAft>
              <a:buSzPts val="1000"/>
              <a:buFont typeface="Symbol" panose="05050102010706020507" pitchFamily="18" charset="2"/>
              <a:buChar char=""/>
              <a:tabLst>
                <a:tab pos="457200" algn="l"/>
              </a:tabLst>
            </a:pPr>
            <a:r>
              <a:rPr lang="ro-RO" sz="1400" b="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Centralizarea achizițiilor de carte pentru biblioteci la nivel de raion. </a:t>
            </a:r>
            <a:endParaRPr lang="en-US"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lgn="just">
              <a:spcAft>
                <a:spcPts val="600"/>
              </a:spcAft>
              <a:buSzPts val="1000"/>
              <a:buFont typeface="Symbol" panose="05050102010706020507" pitchFamily="18" charset="2"/>
              <a:buChar char=""/>
              <a:tabLst>
                <a:tab pos="457200" algn="l"/>
              </a:tabLst>
            </a:pPr>
            <a:r>
              <a:rPr lang="ro-RO" sz="1400" b="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Modificarea indicatorilor de performanță ai bibliotecilor. </a:t>
            </a:r>
            <a:r>
              <a:rPr lang="ro-RO" sz="1400" i="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„Mai ales că s-a schimbat modelul bibliotecii. Bibliotecile nu sunt doar colecții de cărți, bibliotecile sunt spații unde se organizează activități”</a:t>
            </a:r>
            <a:r>
              <a:rPr lang="ro-RO" sz="1400" b="1"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 </a:t>
            </a:r>
            <a:r>
              <a:rPr lang="ro-RO" sz="1400" dirty="0">
                <a:solidFill>
                  <a:srgbClr val="0D0D0D"/>
                </a:solidFill>
                <a:effectLst/>
                <a:latin typeface="Athelas" panose="02000503000000020003" pitchFamily="2" charset="0"/>
                <a:ea typeface="Times New Roman" panose="02020603050405020304" pitchFamily="18" charset="0"/>
                <a:cs typeface="Times New Roman" panose="02020603050405020304" pitchFamily="18" charset="0"/>
              </a:rPr>
              <a:t>(bibliotecar).</a:t>
            </a:r>
            <a:endParaRPr lang="en-US"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SzPts val="1000"/>
              <a:buFont typeface="Symbol" panose="05050102010706020507" pitchFamily="18" charset="2"/>
              <a:buChar char=""/>
              <a:tabLst>
                <a:tab pos="457200" algn="l"/>
              </a:tabLst>
            </a:pPr>
            <a:endParaRPr lang="en-US"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77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624C2CC-3BD3-BF7E-3A9B-52DA7A1C88F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CAE05BAF-2C4E-7A5E-61DB-899C1B15169A}"/>
              </a:ext>
            </a:extLst>
          </p:cNvPr>
          <p:cNvSpPr>
            <a:spLocks noGrp="1"/>
          </p:cNvSpPr>
          <p:nvPr>
            <p:ph type="title"/>
          </p:nvPr>
        </p:nvSpPr>
        <p:spPr>
          <a:xfrm>
            <a:off x="533400" y="0"/>
            <a:ext cx="10820400" cy="1007706"/>
          </a:xfrm>
        </p:spPr>
        <p:txBody>
          <a:bodyPr vert="horz" anchor="ctr">
            <a:normAutofit/>
          </a:bodyPr>
          <a:lstStyle/>
          <a:p>
            <a:r>
              <a:rPr lang="ro-RO" b="1" dirty="0">
                <a:solidFill>
                  <a:schemeClr val="tx1"/>
                </a:solidFill>
                <a:latin typeface="Athelas" panose="02000503000000020003" pitchFamily="2" charset="0"/>
                <a:ea typeface="Exo" charset="0"/>
                <a:cs typeface="Exo" charset="0"/>
              </a:rPr>
              <a:t>REZUMAT – STUDIU CALITATIV</a:t>
            </a:r>
          </a:p>
        </p:txBody>
      </p:sp>
      <p:sp>
        <p:nvSpPr>
          <p:cNvPr id="2" name="Google Shape;109;p4">
            <a:extLst>
              <a:ext uri="{FF2B5EF4-FFF2-40B4-BE49-F238E27FC236}">
                <a16:creationId xmlns:a16="http://schemas.microsoft.com/office/drawing/2014/main" xmlns="" id="{35D6B6D0-9669-A687-8BBB-C65470D15DCA}"/>
              </a:ext>
            </a:extLst>
          </p:cNvPr>
          <p:cNvSpPr/>
          <p:nvPr/>
        </p:nvSpPr>
        <p:spPr>
          <a:xfrm>
            <a:off x="533400" y="1007706"/>
            <a:ext cx="10820400" cy="5598160"/>
          </a:xfrm>
          <a:prstGeom prst="rect">
            <a:avLst/>
          </a:prstGeom>
          <a:noFill/>
          <a:ln>
            <a:noFill/>
          </a:ln>
        </p:spPr>
        <p:txBody>
          <a:bodyPr spcFirstLastPara="1" wrap="square" lIns="91425" tIns="45700" rIns="91425" bIns="45700" anchor="ctr" anchorCtr="0">
            <a:noAutofit/>
          </a:bodyPr>
          <a:lstStyle/>
          <a:p>
            <a:pPr algn="just">
              <a:lnSpc>
                <a:spcPct val="115000"/>
              </a:lnSpc>
            </a:pPr>
            <a:endParaRPr lang="ro-RO" sz="1400" dirty="0">
              <a:effectLst/>
              <a:latin typeface="Athelas" panose="02000503000000020003" pitchFamily="2" charset="0"/>
              <a:ea typeface="Calibri" panose="020F0502020204030204" pitchFamily="34" charset="0"/>
              <a:cs typeface="Calibri" panose="020F0502020204030204" pitchFamily="34" charset="0"/>
            </a:endParaRPr>
          </a:p>
        </p:txBody>
      </p:sp>
      <p:sp>
        <p:nvSpPr>
          <p:cNvPr id="9" name="Google Shape;109;p4">
            <a:extLst>
              <a:ext uri="{FF2B5EF4-FFF2-40B4-BE49-F238E27FC236}">
                <a16:creationId xmlns:a16="http://schemas.microsoft.com/office/drawing/2014/main" xmlns="" id="{AA09F254-3339-AEB3-F2C6-F3738DAEE417}"/>
              </a:ext>
            </a:extLst>
          </p:cNvPr>
          <p:cNvSpPr/>
          <p:nvPr/>
        </p:nvSpPr>
        <p:spPr>
          <a:xfrm>
            <a:off x="533399" y="1007706"/>
            <a:ext cx="10820401" cy="5850294"/>
          </a:xfrm>
          <a:prstGeom prst="rect">
            <a:avLst/>
          </a:prstGeom>
          <a:noFill/>
          <a:ln>
            <a:noFill/>
          </a:ln>
        </p:spPr>
        <p:txBody>
          <a:bodyPr spcFirstLastPara="1" wrap="square" lIns="91425" tIns="45700" rIns="91425" bIns="45700" anchor="ctr" anchorCtr="0">
            <a:noAutofit/>
          </a:bodyPr>
          <a:lstStyle/>
          <a:p>
            <a:pPr algn="just">
              <a:spcBef>
                <a:spcPts val="600"/>
              </a:spcBef>
              <a:spcAft>
                <a:spcPts val="600"/>
              </a:spcAft>
            </a:pPr>
            <a:r>
              <a:rPr lang="ro-RO" sz="1400" dirty="0">
                <a:latin typeface="Athelas" panose="02000503000000020003" pitchFamily="2" charset="0"/>
              </a:rPr>
              <a:t>În cadrul Focus Grupurilor, au fost menționate </a:t>
            </a:r>
            <a:r>
              <a:rPr lang="ro-RO" sz="1400" b="1" dirty="0">
                <a:latin typeface="Athelas" panose="02000503000000020003" pitchFamily="2" charset="0"/>
              </a:rPr>
              <a:t>dificultățile principale din industria cărții și lecturii publice în percepția respondenților:</a:t>
            </a:r>
            <a:endParaRPr lang="en-GB" sz="1400" b="1" dirty="0">
              <a:latin typeface="Athelas" panose="02000503000000020003" pitchFamily="2" charset="0"/>
            </a:endParaRPr>
          </a:p>
          <a:p>
            <a:pPr marL="285750" marR="0" lvl="0" indent="-285750" algn="just" defTabSz="914400" rtl="0" eaLnBrk="1" fontAlgn="auto" latinLnBrk="0" hangingPunct="1">
              <a:lnSpc>
                <a:spcPct val="100000"/>
              </a:lnSpc>
              <a:buClrTx/>
              <a:buSzTx/>
              <a:buFont typeface="Arial" panose="020B0604020202020204" pitchFamily="34" charset="0"/>
              <a:buChar char="•"/>
              <a:tabLst/>
              <a:defRPr/>
            </a:pPr>
            <a:r>
              <a:rPr lang="ro-RO" sz="1400" dirty="0">
                <a:latin typeface="Athelas" panose="02000503000000020003" pitchFamily="2" charset="0"/>
              </a:rPr>
              <a:t>Interesul scăzut pentru lectură din partea populației.</a:t>
            </a:r>
          </a:p>
          <a:p>
            <a:pPr marL="285750" marR="0" lvl="0" indent="-285750" algn="just" defTabSz="914400" rtl="0" eaLnBrk="1" fontAlgn="auto" latinLnBrk="0" hangingPunct="1">
              <a:lnSpc>
                <a:spcPct val="100000"/>
              </a:lnSpc>
              <a:buClrTx/>
              <a:buSzTx/>
              <a:buFont typeface="Arial" panose="020B0604020202020204" pitchFamily="34" charset="0"/>
              <a:buChar char="•"/>
              <a:tabLst/>
              <a:defRPr/>
            </a:pPr>
            <a:r>
              <a:rPr lang="ro-RO" sz="1400" dirty="0">
                <a:latin typeface="Athelas" panose="02000503000000020003" pitchFamily="2" charset="0"/>
              </a:rPr>
              <a:t>Lipsa resurselor umane.</a:t>
            </a:r>
          </a:p>
          <a:p>
            <a:pPr marL="285750" marR="0" lvl="0" indent="-285750" algn="just" defTabSz="914400" rtl="0" eaLnBrk="1" fontAlgn="auto" latinLnBrk="0" hangingPunct="1">
              <a:lnSpc>
                <a:spcPct val="100000"/>
              </a:lnSpc>
              <a:buClrTx/>
              <a:buSzTx/>
              <a:buFont typeface="Arial" panose="020B0604020202020204" pitchFamily="34" charset="0"/>
              <a:buChar char="•"/>
              <a:tabLst/>
              <a:defRPr/>
            </a:pPr>
            <a:r>
              <a:rPr lang="ro-RO" sz="1400" dirty="0">
                <a:latin typeface="Athelas" panose="02000503000000020003" pitchFamily="2" charset="0"/>
              </a:rPr>
              <a:t>Achizițiile puține de carte. </a:t>
            </a:r>
          </a:p>
          <a:p>
            <a:pPr marL="285750" marR="0" lvl="0" indent="-285750" algn="just" defTabSz="914400" rtl="0" eaLnBrk="1" fontAlgn="auto" latinLnBrk="0" hangingPunct="1">
              <a:lnSpc>
                <a:spcPct val="100000"/>
              </a:lnSpc>
              <a:buClrTx/>
              <a:buSzTx/>
              <a:buFont typeface="Arial" panose="020B0604020202020204" pitchFamily="34" charset="0"/>
              <a:buChar char="•"/>
              <a:tabLst/>
              <a:defRPr/>
            </a:pPr>
            <a:r>
              <a:rPr lang="ro-RO" sz="1400" dirty="0">
                <a:latin typeface="Athelas" panose="02000503000000020003" pitchFamily="2" charset="0"/>
              </a:rPr>
              <a:t>Concurența cu alte industrii creative și de divertisment.</a:t>
            </a:r>
          </a:p>
          <a:p>
            <a:pPr marL="285750" marR="0" lvl="0" indent="-285750" algn="just" defTabSz="914400" rtl="0" eaLnBrk="1" fontAlgn="auto" latinLnBrk="0" hangingPunct="1">
              <a:lnSpc>
                <a:spcPct val="100000"/>
              </a:lnSpc>
              <a:buClrTx/>
              <a:buSzTx/>
              <a:buFont typeface="Arial" panose="020B0604020202020204" pitchFamily="34" charset="0"/>
              <a:buChar char="•"/>
              <a:tabLst/>
              <a:defRPr/>
            </a:pPr>
            <a:r>
              <a:rPr lang="ro-RO" sz="1400" dirty="0">
                <a:latin typeface="Athelas" panose="02000503000000020003" pitchFamily="2" charset="0"/>
              </a:rPr>
              <a:t>Implicarea mică a statului în sprijinirea industriei cărții și lecturii publice. </a:t>
            </a:r>
            <a:endParaRPr lang="ro-MD" sz="1400" dirty="0">
              <a:latin typeface="Athelas" panose="02000503000000020003" pitchFamily="2" charset="0"/>
            </a:endParaRPr>
          </a:p>
          <a:p>
            <a:pPr algn="just">
              <a:spcBef>
                <a:spcPts val="600"/>
              </a:spcBef>
              <a:spcAft>
                <a:spcPts val="600"/>
              </a:spcAft>
            </a:pPr>
            <a:r>
              <a:rPr lang="ro-RO" sz="1400" b="1" dirty="0">
                <a:latin typeface="Athelas" panose="02000503000000020003" pitchFamily="2" charset="0"/>
                <a:sym typeface="Exo"/>
              </a:rPr>
              <a:t>Legislația și infrastructura</a:t>
            </a:r>
            <a:endParaRPr lang="en-US" sz="1400" b="1" dirty="0">
              <a:latin typeface="Athelas" panose="02000503000000020003" pitchFamily="2" charset="0"/>
              <a:sym typeface="Exo"/>
            </a:endParaRPr>
          </a:p>
          <a:p>
            <a:pPr marL="285750" indent="-285750" algn="just">
              <a:lnSpc>
                <a:spcPct val="115000"/>
              </a:lnSpc>
              <a:spcBef>
                <a:spcPts val="1200"/>
              </a:spcBef>
              <a:spcAft>
                <a:spcPts val="600"/>
              </a:spcAft>
              <a:buFont typeface="Arial" panose="020B0604020202020204" pitchFamily="34" charset="0"/>
              <a:buChar char="•"/>
            </a:pPr>
            <a:r>
              <a:rPr lang="ro-RO" sz="1400" dirty="0">
                <a:effectLst/>
                <a:latin typeface="Athelas" panose="02000503000000020003" pitchFamily="2" charset="0"/>
                <a:ea typeface="Calibri" panose="020F0502020204030204" pitchFamily="34" charset="0"/>
                <a:cs typeface="Calibri" panose="020F0502020204030204" pitchFamily="34" charset="0"/>
              </a:rPr>
              <a:t>Majoritatea respondenților au menționat că nu sunt familiarizați cu legislația care reglementează industria cărții și lecturii publice</a:t>
            </a:r>
            <a:r>
              <a:rPr lang="ro-RO" sz="1400" dirty="0">
                <a:latin typeface="Athelas" panose="02000503000000020003" pitchFamily="2" charset="0"/>
                <a:ea typeface="Calibri" panose="020F0502020204030204" pitchFamily="34" charset="0"/>
                <a:cs typeface="Calibri" panose="020F0502020204030204" pitchFamily="34" charset="0"/>
              </a:rPr>
              <a:t>, doar câțiva dintre participanți </a:t>
            </a:r>
            <a:r>
              <a:rPr lang="ro-RO" sz="1400" dirty="0">
                <a:effectLst/>
                <a:latin typeface="Athelas" panose="02000503000000020003" pitchFamily="2" charset="0"/>
                <a:ea typeface="Calibri" panose="020F0502020204030204" pitchFamily="34" charset="0"/>
                <a:cs typeface="Calibri" panose="020F0502020204030204" pitchFamily="34" charset="0"/>
              </a:rPr>
              <a:t>au declarat că se simt mai informați datorită instruirilor specializate. </a:t>
            </a:r>
          </a:p>
          <a:p>
            <a:pPr marL="285750" indent="-285750" algn="just">
              <a:lnSpc>
                <a:spcPct val="115000"/>
              </a:lnSpc>
              <a:spcBef>
                <a:spcPts val="1200"/>
              </a:spcBef>
              <a:spcAft>
                <a:spcPts val="600"/>
              </a:spcAft>
              <a:buFont typeface="Arial" panose="020B0604020202020204" pitchFamily="34" charset="0"/>
              <a:buChar char="•"/>
            </a:pPr>
            <a:r>
              <a:rPr lang="ro-RO" sz="1400" dirty="0">
                <a:effectLst/>
                <a:latin typeface="Athelas" panose="02000503000000020003" pitchFamily="2" charset="0"/>
                <a:ea typeface="Calibri" panose="020F0502020204030204" pitchFamily="34" charset="0"/>
                <a:cs typeface="Calibri" panose="020F0502020204030204" pitchFamily="34" charset="0"/>
              </a:rPr>
              <a:t>Editorii sunt de opinia că legislația reflectă corect cerințele industriei, dar principală problemă rămâne nerespectarea prevederilor legale existente. </a:t>
            </a:r>
          </a:p>
          <a:p>
            <a:pPr algn="just">
              <a:lnSpc>
                <a:spcPct val="115000"/>
              </a:lnSpc>
              <a:spcBef>
                <a:spcPts val="1200"/>
              </a:spcBef>
              <a:spcAft>
                <a:spcPts val="600"/>
              </a:spcAft>
            </a:pPr>
            <a:r>
              <a:rPr lang="ro-RO" sz="1400" b="1" dirty="0">
                <a:latin typeface="Athelas" panose="02000503000000020003" pitchFamily="2" charset="0"/>
              </a:rPr>
              <a:t>Resursele umane în domeniul industriei cărții și lecturii publice</a:t>
            </a:r>
            <a:endParaRPr lang="en-US" sz="1400" b="1" dirty="0">
              <a:latin typeface="Athelas" panose="02000503000000020003" pitchFamily="2" charset="0"/>
            </a:endParaRPr>
          </a:p>
          <a:p>
            <a:pPr marL="285750" indent="-285750" algn="just">
              <a:spcBef>
                <a:spcPts val="600"/>
              </a:spcBef>
              <a:spcAft>
                <a:spcPts val="600"/>
              </a:spcAft>
              <a:buFont typeface="Arial" panose="020B0604020202020204" pitchFamily="34" charset="0"/>
              <a:buChar char="•"/>
            </a:pPr>
            <a:r>
              <a:rPr lang="ro-RO" sz="1400" dirty="0">
                <a:latin typeface="Athelas" panose="02000503000000020003" pitchFamily="2" charset="0"/>
              </a:rPr>
              <a:t>Competențele esențiale care trebuie să le posede un cadru didactic indicate de către profesori sunt: abilitatea de comunicare eficientă cu elevii, aptitudinea de a selecta titluri literare adecvate vârstei și intereselor copiilor, gândirea critică și analitică, abilitatea de a prezenta materialul didactic într-un mod corect. </a:t>
            </a:r>
          </a:p>
          <a:p>
            <a:pPr marL="285750" indent="-285750" algn="just">
              <a:spcBef>
                <a:spcPts val="600"/>
              </a:spcBef>
              <a:spcAft>
                <a:spcPts val="600"/>
              </a:spcAft>
              <a:buFont typeface="Arial" panose="020B0604020202020204" pitchFamily="34" charset="0"/>
              <a:buChar char="•"/>
            </a:pPr>
            <a:r>
              <a:rPr lang="ro-MD" sz="1400" dirty="0">
                <a:latin typeface="Athelas" panose="02000503000000020003" pitchFamily="2" charset="0"/>
              </a:rPr>
              <a:t>Cadrele didactice au propus teme de instruiri pentru formarea profesională a profesorilor precum: cursuri de formare pentru a deveni consilieri de lectură, cluburi de lectură pentru profesori, instruiri despre selecția corectă a cărților pentru elevi și cursuri privind metodele de lucru cu materialele literare.</a:t>
            </a:r>
          </a:p>
        </p:txBody>
      </p:sp>
    </p:spTree>
    <p:extLst>
      <p:ext uri="{BB962C8B-B14F-4D97-AF65-F5344CB8AC3E}">
        <p14:creationId xmlns:p14="http://schemas.microsoft.com/office/powerpoint/2010/main" val="252423321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822"/>
            <a:ext cx="12192000" cy="6858000"/>
          </a:xfrm>
          <a:prstGeom prst="rect">
            <a:avLst/>
          </a:prstGeom>
          <a:solidFill>
            <a:srgbClr val="EA0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762000" y="4300211"/>
            <a:ext cx="4572000" cy="1508105"/>
          </a:xfrm>
          <a:prstGeom prst="rect">
            <a:avLst/>
          </a:prstGeom>
        </p:spPr>
        <p:txBody>
          <a:bodyPr>
            <a:spAutoFit/>
          </a:bodyPr>
          <a:lstStyle/>
          <a:p>
            <a:r>
              <a:rPr lang="en-US" sz="2000" b="1" dirty="0">
                <a:solidFill>
                  <a:schemeClr val="bg1"/>
                </a:solidFill>
                <a:latin typeface="Athelas" panose="02000503000000020003" pitchFamily="2" charset="0"/>
                <a:ea typeface="Exo" charset="0"/>
                <a:cs typeface="Exo" charset="0"/>
              </a:rPr>
              <a:t>Magenta Consulting</a:t>
            </a:r>
          </a:p>
          <a:p>
            <a:pPr fontAlgn="t"/>
            <a:endParaRPr lang="en-US" sz="2400" dirty="0">
              <a:solidFill>
                <a:schemeClr val="bg1"/>
              </a:solidFill>
              <a:latin typeface="Athelas" panose="02000503000000020003" pitchFamily="2" charset="0"/>
              <a:ea typeface="Exo" charset="0"/>
              <a:cs typeface="Exo" charset="0"/>
            </a:endParaRPr>
          </a:p>
          <a:p>
            <a:pPr fontAlgn="t"/>
            <a:r>
              <a:rPr lang="en-US" sz="1200" b="1" dirty="0">
                <a:solidFill>
                  <a:schemeClr val="bg1"/>
                </a:solidFill>
                <a:latin typeface="Athelas" panose="02000503000000020003" pitchFamily="2" charset="0"/>
                <a:ea typeface="Exo" charset="0"/>
                <a:cs typeface="Exo" charset="0"/>
              </a:rPr>
              <a:t>str. Alessandro </a:t>
            </a:r>
            <a:r>
              <a:rPr lang="en-US" sz="1200" b="1" dirty="0" err="1">
                <a:solidFill>
                  <a:schemeClr val="bg1"/>
                </a:solidFill>
                <a:latin typeface="Athelas" panose="02000503000000020003" pitchFamily="2" charset="0"/>
                <a:ea typeface="Exo" charset="0"/>
                <a:cs typeface="Exo" charset="0"/>
              </a:rPr>
              <a:t>Bernardazzi</a:t>
            </a:r>
            <a:r>
              <a:rPr lang="en-US" sz="1200" b="1" dirty="0">
                <a:solidFill>
                  <a:schemeClr val="bg1"/>
                </a:solidFill>
                <a:latin typeface="Athelas" panose="02000503000000020003" pitchFamily="2" charset="0"/>
                <a:ea typeface="Exo" charset="0"/>
                <a:cs typeface="Exo" charset="0"/>
              </a:rPr>
              <a:t> 38, et. 3-</a:t>
            </a:r>
            <a:r>
              <a:rPr lang="ro-RO" sz="1200" b="1" dirty="0">
                <a:solidFill>
                  <a:schemeClr val="bg1"/>
                </a:solidFill>
                <a:latin typeface="Athelas" panose="02000503000000020003" pitchFamily="2" charset="0"/>
                <a:ea typeface="Exo" charset="0"/>
                <a:cs typeface="Exo" charset="0"/>
              </a:rPr>
              <a:t>4</a:t>
            </a:r>
            <a:r>
              <a:rPr lang="en-US" sz="1200" b="1" dirty="0">
                <a:solidFill>
                  <a:schemeClr val="bg1"/>
                </a:solidFill>
                <a:latin typeface="Athelas" panose="02000503000000020003" pitchFamily="2" charset="0"/>
                <a:ea typeface="Exo" charset="0"/>
                <a:cs typeface="Exo" charset="0"/>
              </a:rPr>
              <a:t>, </a:t>
            </a:r>
            <a:endParaRPr lang="ro-RO" sz="1200" b="1" dirty="0">
              <a:solidFill>
                <a:schemeClr val="bg1"/>
              </a:solidFill>
              <a:latin typeface="Athelas" panose="02000503000000020003" pitchFamily="2" charset="0"/>
              <a:ea typeface="Exo" charset="0"/>
              <a:cs typeface="Exo" charset="0"/>
            </a:endParaRPr>
          </a:p>
          <a:p>
            <a:pPr fontAlgn="t"/>
            <a:r>
              <a:rPr lang="en-US" sz="1200" b="1" dirty="0">
                <a:solidFill>
                  <a:schemeClr val="bg1"/>
                </a:solidFill>
                <a:latin typeface="Athelas" panose="02000503000000020003" pitchFamily="2" charset="0"/>
                <a:ea typeface="Exo" charset="0"/>
                <a:cs typeface="Exo" charset="0"/>
              </a:rPr>
              <a:t>or. Chi</a:t>
            </a:r>
            <a:r>
              <a:rPr lang="ro-RO" sz="1200" b="1" dirty="0">
                <a:solidFill>
                  <a:schemeClr val="bg1"/>
                </a:solidFill>
                <a:latin typeface="Athelas" panose="02000503000000020003" pitchFamily="2" charset="0"/>
                <a:ea typeface="Exo" charset="0"/>
                <a:cs typeface="Exo" charset="0"/>
              </a:rPr>
              <a:t>ș</a:t>
            </a:r>
            <a:r>
              <a:rPr lang="en-US" sz="1200" b="1" dirty="0">
                <a:solidFill>
                  <a:schemeClr val="bg1"/>
                </a:solidFill>
                <a:latin typeface="Athelas" panose="02000503000000020003" pitchFamily="2" charset="0"/>
                <a:ea typeface="Exo" charset="0"/>
                <a:cs typeface="Exo" charset="0"/>
              </a:rPr>
              <a:t>in</a:t>
            </a:r>
            <a:r>
              <a:rPr lang="ro-RO" sz="1200" b="1" dirty="0">
                <a:solidFill>
                  <a:schemeClr val="bg1"/>
                </a:solidFill>
                <a:latin typeface="Athelas" panose="02000503000000020003" pitchFamily="2" charset="0"/>
                <a:ea typeface="Exo" charset="0"/>
                <a:cs typeface="Exo" charset="0"/>
              </a:rPr>
              <a:t>ă</a:t>
            </a:r>
            <a:r>
              <a:rPr lang="en-US" sz="1200" b="1" dirty="0">
                <a:solidFill>
                  <a:schemeClr val="bg1"/>
                </a:solidFill>
                <a:latin typeface="Athelas" panose="02000503000000020003" pitchFamily="2" charset="0"/>
                <a:ea typeface="Exo" charset="0"/>
                <a:cs typeface="Exo" charset="0"/>
              </a:rPr>
              <a:t>u, Moldova</a:t>
            </a:r>
          </a:p>
          <a:p>
            <a:pPr fontAlgn="t"/>
            <a:r>
              <a:rPr lang="en-US" sz="1200" b="1" dirty="0">
                <a:solidFill>
                  <a:schemeClr val="bg1"/>
                </a:solidFill>
                <a:latin typeface="Athelas" panose="02000503000000020003" pitchFamily="2" charset="0"/>
                <a:ea typeface="Exo" charset="0"/>
                <a:cs typeface="Exo" charset="0"/>
              </a:rPr>
              <a:t>+373 (78) 881180</a:t>
            </a:r>
          </a:p>
          <a:p>
            <a:pPr fontAlgn="t"/>
            <a:r>
              <a:rPr lang="en-US" sz="1200" b="1" dirty="0" err="1">
                <a:solidFill>
                  <a:schemeClr val="bg1"/>
                </a:solidFill>
                <a:latin typeface="Athelas" panose="02000503000000020003" pitchFamily="2" charset="0"/>
                <a:ea typeface="Exo" charset="0"/>
                <a:cs typeface="Exo" charset="0"/>
              </a:rPr>
              <a:t>magenta@consulting.md</a:t>
            </a:r>
            <a:endParaRPr lang="en-US" sz="2400" b="1" dirty="0">
              <a:solidFill>
                <a:schemeClr val="bg1"/>
              </a:solidFill>
              <a:latin typeface="Athelas" panose="02000503000000020003" pitchFamily="2" charset="0"/>
              <a:ea typeface="Exo" charset="0"/>
              <a:cs typeface="Exo" charset="0"/>
            </a:endParaRPr>
          </a:p>
        </p:txBody>
      </p:sp>
      <p:sp>
        <p:nvSpPr>
          <p:cNvPr id="3" name="Rectangle 2"/>
          <p:cNvSpPr/>
          <p:nvPr/>
        </p:nvSpPr>
        <p:spPr>
          <a:xfrm>
            <a:off x="762000" y="2590800"/>
            <a:ext cx="312420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800" b="1" dirty="0">
                <a:solidFill>
                  <a:prstClr val="white"/>
                </a:solidFill>
                <a:latin typeface="Athelas" panose="02000503000000020003" pitchFamily="2" charset="0"/>
                <a:ea typeface="Exo" charset="0"/>
                <a:cs typeface="Exo" charset="0"/>
              </a:rPr>
              <a:t>MULȚUMIM!</a:t>
            </a:r>
            <a:endParaRPr kumimoji="0" lang="en-US" sz="2800" b="1" i="0" u="none" strike="noStrike" kern="1200" cap="none" spc="0" normalizeH="0" baseline="0" noProof="0" dirty="0">
              <a:ln>
                <a:noFill/>
              </a:ln>
              <a:solidFill>
                <a:prstClr val="white"/>
              </a:solidFill>
              <a:effectLst/>
              <a:uLnTx/>
              <a:uFillTx/>
              <a:latin typeface="Athelas" panose="02000503000000020003" pitchFamily="2" charset="0"/>
              <a:ea typeface="Exo" charset="0"/>
              <a:cs typeface="Exo" charset="0"/>
            </a:endParaRPr>
          </a:p>
        </p:txBody>
      </p:sp>
    </p:spTree>
    <p:extLst>
      <p:ext uri="{BB962C8B-B14F-4D97-AF65-F5344CB8AC3E}">
        <p14:creationId xmlns:p14="http://schemas.microsoft.com/office/powerpoint/2010/main" val="1961646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0797183-7F27-1817-4799-764A317C610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87F66851-0C79-176F-9861-B5808D87196F}"/>
              </a:ext>
            </a:extLst>
          </p:cNvPr>
          <p:cNvSpPr>
            <a:spLocks noGrp="1"/>
          </p:cNvSpPr>
          <p:nvPr>
            <p:ph type="title"/>
          </p:nvPr>
        </p:nvSpPr>
        <p:spPr>
          <a:xfrm>
            <a:off x="533400" y="0"/>
            <a:ext cx="10820400" cy="1007706"/>
          </a:xfrm>
        </p:spPr>
        <p:txBody>
          <a:bodyPr vert="horz" anchor="ctr">
            <a:normAutofit/>
          </a:bodyPr>
          <a:lstStyle/>
          <a:p>
            <a:r>
              <a:rPr lang="ro-RO" b="1" dirty="0">
                <a:solidFill>
                  <a:schemeClr val="tx1"/>
                </a:solidFill>
                <a:latin typeface="Athelas" panose="02000503000000020003" pitchFamily="2" charset="0"/>
                <a:ea typeface="Exo" charset="0"/>
                <a:cs typeface="Exo" charset="0"/>
              </a:rPr>
              <a:t>REZUMAT – STUDIU CALITATIV</a:t>
            </a:r>
          </a:p>
        </p:txBody>
      </p:sp>
      <p:sp>
        <p:nvSpPr>
          <p:cNvPr id="2" name="Google Shape;109;p4">
            <a:extLst>
              <a:ext uri="{FF2B5EF4-FFF2-40B4-BE49-F238E27FC236}">
                <a16:creationId xmlns:a16="http://schemas.microsoft.com/office/drawing/2014/main" xmlns="" id="{D2E8EB54-8291-EA5C-215E-DBE3F0D79FE5}"/>
              </a:ext>
            </a:extLst>
          </p:cNvPr>
          <p:cNvSpPr/>
          <p:nvPr/>
        </p:nvSpPr>
        <p:spPr>
          <a:xfrm>
            <a:off x="533400" y="1007706"/>
            <a:ext cx="10820400" cy="5598160"/>
          </a:xfrm>
          <a:prstGeom prst="rect">
            <a:avLst/>
          </a:prstGeom>
          <a:noFill/>
          <a:ln>
            <a:noFill/>
          </a:ln>
        </p:spPr>
        <p:txBody>
          <a:bodyPr spcFirstLastPara="1" wrap="square" lIns="91425" tIns="45700" rIns="91425" bIns="45700" anchor="ctr" anchorCtr="0">
            <a:noAutofit/>
          </a:bodyPr>
          <a:lstStyle/>
          <a:p>
            <a:pPr algn="just">
              <a:lnSpc>
                <a:spcPct val="115000"/>
              </a:lnSpc>
            </a:pPr>
            <a:endParaRPr lang="ro-RO" sz="1400" dirty="0">
              <a:effectLst/>
              <a:latin typeface="Athelas" panose="02000503000000020003" pitchFamily="2" charset="0"/>
              <a:ea typeface="Calibri" panose="020F0502020204030204" pitchFamily="34" charset="0"/>
              <a:cs typeface="Calibri" panose="020F0502020204030204" pitchFamily="34" charset="0"/>
            </a:endParaRPr>
          </a:p>
        </p:txBody>
      </p:sp>
      <p:sp>
        <p:nvSpPr>
          <p:cNvPr id="9" name="Google Shape;109;p4">
            <a:extLst>
              <a:ext uri="{FF2B5EF4-FFF2-40B4-BE49-F238E27FC236}">
                <a16:creationId xmlns:a16="http://schemas.microsoft.com/office/drawing/2014/main" xmlns="" id="{068BF6E8-2A37-54E0-DEE0-99E899E73A3D}"/>
              </a:ext>
            </a:extLst>
          </p:cNvPr>
          <p:cNvSpPr/>
          <p:nvPr/>
        </p:nvSpPr>
        <p:spPr>
          <a:xfrm>
            <a:off x="533400" y="1513840"/>
            <a:ext cx="10820401" cy="4336454"/>
          </a:xfrm>
          <a:prstGeom prst="rect">
            <a:avLst/>
          </a:prstGeom>
          <a:noFill/>
          <a:ln>
            <a:noFill/>
          </a:ln>
        </p:spPr>
        <p:txBody>
          <a:bodyPr spcFirstLastPara="1" wrap="square" lIns="91425" tIns="45700" rIns="91425" bIns="45700" anchor="ctr" anchorCtr="0">
            <a:noAutofit/>
          </a:bodyPr>
          <a:lstStyle/>
          <a:p>
            <a:pPr algn="just">
              <a:spcBef>
                <a:spcPts val="600"/>
              </a:spcBef>
              <a:spcAft>
                <a:spcPts val="600"/>
              </a:spcAft>
            </a:pPr>
            <a:r>
              <a:rPr lang="ro-RO" sz="1400" b="1" dirty="0">
                <a:latin typeface="Athelas" panose="02000503000000020003" pitchFamily="2" charset="0"/>
              </a:rPr>
              <a:t>Percepția respondenților despre resursele materiale/financiare din industria cărții și lecturii publice:</a:t>
            </a:r>
            <a:endParaRPr lang="en-GB" sz="1400" b="1" dirty="0">
              <a:latin typeface="Athelas" panose="02000503000000020003" pitchFamily="2" charset="0"/>
            </a:endParaRPr>
          </a:p>
          <a:p>
            <a:pPr marL="285750" indent="-285750" algn="just">
              <a:lnSpc>
                <a:spcPct val="115000"/>
              </a:lnSpc>
              <a:spcBef>
                <a:spcPts val="1200"/>
              </a:spcBef>
              <a:spcAft>
                <a:spcPts val="600"/>
              </a:spcAft>
              <a:buFont typeface="Arial" panose="020B0604020202020204" pitchFamily="34" charset="0"/>
              <a:buChar char="•"/>
            </a:pPr>
            <a:r>
              <a:rPr lang="ro-RO" sz="1400" dirty="0">
                <a:effectLst/>
                <a:latin typeface="Athelas" panose="02000503000000020003" pitchFamily="2" charset="0"/>
                <a:ea typeface="Calibri" panose="020F0502020204030204" pitchFamily="34" charset="0"/>
                <a:cs typeface="Calibri" panose="020F0502020204030204" pitchFamily="34" charset="0"/>
              </a:rPr>
              <a:t>Majoritatea respondenților în cadrul focus grupurilor au evaluat drept insuficiente resursele financiare și </a:t>
            </a:r>
            <a:r>
              <a:rPr lang="ro-RO" sz="1400" dirty="0" err="1">
                <a:effectLst/>
                <a:latin typeface="Athelas" panose="02000503000000020003" pitchFamily="2" charset="0"/>
                <a:ea typeface="Calibri" panose="020F0502020204030204" pitchFamily="34" charset="0"/>
                <a:cs typeface="Calibri" panose="020F0502020204030204" pitchFamily="34" charset="0"/>
              </a:rPr>
              <a:t>materiae</a:t>
            </a:r>
            <a:r>
              <a:rPr lang="ro-RO" sz="1400" dirty="0">
                <a:effectLst/>
                <a:latin typeface="Athelas" panose="02000503000000020003" pitchFamily="2" charset="0"/>
                <a:ea typeface="Calibri" panose="020F0502020204030204" pitchFamily="34" charset="0"/>
                <a:cs typeface="Calibri" panose="020F0502020204030204" pitchFamily="34" charset="0"/>
              </a:rPr>
              <a:t> atât în instituția în care activează, cât și în domeniul industriei cărții și lecturii publice.</a:t>
            </a:r>
          </a:p>
          <a:p>
            <a:pPr marL="285750" indent="-285750" algn="just">
              <a:lnSpc>
                <a:spcPct val="115000"/>
              </a:lnSpc>
              <a:spcBef>
                <a:spcPts val="1200"/>
              </a:spcBef>
              <a:spcAft>
                <a:spcPts val="600"/>
              </a:spcAft>
              <a:buFont typeface="Arial" panose="020B0604020202020204" pitchFamily="34" charset="0"/>
              <a:buChar char="•"/>
            </a:pPr>
            <a:r>
              <a:rPr lang="ro-RO" sz="1400" dirty="0">
                <a:effectLst/>
                <a:latin typeface="Athelas" panose="02000503000000020003" pitchFamily="2" charset="0"/>
                <a:ea typeface="Calibri" panose="020F0502020204030204" pitchFamily="34" charset="0"/>
                <a:cs typeface="Calibri" panose="020F0502020204030204" pitchFamily="34" charset="0"/>
              </a:rPr>
              <a:t>Majoritatea respondenților au sugerat că este necesară o implicare mai mare atât din partea statului, cât și din partea altor instituții.</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spcBef>
                <a:spcPts val="600"/>
              </a:spcBef>
              <a:spcAft>
                <a:spcPts val="600"/>
              </a:spcAft>
            </a:pPr>
            <a:r>
              <a:rPr lang="ro-RO" sz="1400" b="1" dirty="0">
                <a:latin typeface="Athelas" panose="02000503000000020003" pitchFamily="2" charset="0"/>
                <a:sym typeface="Exo"/>
              </a:rPr>
              <a:t>Oportunități și sugestii</a:t>
            </a:r>
            <a:endParaRPr lang="en-US" sz="1400" b="1" dirty="0">
              <a:latin typeface="Athelas" panose="02000503000000020003" pitchFamily="2" charset="0"/>
              <a:sym typeface="Exo"/>
            </a:endParaRPr>
          </a:p>
          <a:p>
            <a:pPr marL="285750" indent="-285750" algn="just">
              <a:lnSpc>
                <a:spcPct val="115000"/>
              </a:lnSpc>
              <a:spcBef>
                <a:spcPts val="1200"/>
              </a:spcBef>
              <a:spcAft>
                <a:spcPts val="600"/>
              </a:spcAft>
              <a:buFont typeface="Arial" panose="020B0604020202020204" pitchFamily="34" charset="0"/>
              <a:buChar char="•"/>
            </a:pPr>
            <a:r>
              <a:rPr lang="ro-RO" sz="1400" dirty="0">
                <a:latin typeface="Athelas" panose="02000503000000020003" pitchFamily="2" charset="0"/>
                <a:ea typeface="Calibri" panose="020F0502020204030204" pitchFamily="34" charset="0"/>
                <a:cs typeface="Calibri" panose="020F0502020204030204" pitchFamily="34" charset="0"/>
              </a:rPr>
              <a:t>În cadrul discuțiilor, a</a:t>
            </a:r>
            <a:r>
              <a:rPr lang="ro-RO" sz="1400" dirty="0">
                <a:effectLst/>
                <a:latin typeface="Athelas" panose="02000503000000020003" pitchFamily="2" charset="0"/>
                <a:ea typeface="Calibri" panose="020F0502020204030204" pitchFamily="34" charset="0"/>
                <a:cs typeface="Calibri" panose="020F0502020204030204" pitchFamily="34" charset="0"/>
              </a:rPr>
              <a:t>u fost propuse mai multe metode de promovare a cărții și lecturii: reorganizarea cluburilor de lectură, crearea unor programe și politici naționale pentru promovarea lecturii, crearea emisiunilor de lectură și implicarea personalităților publice și </a:t>
            </a:r>
            <a:r>
              <a:rPr lang="ro-RO" sz="1400" dirty="0" err="1">
                <a:effectLst/>
                <a:latin typeface="Athelas" panose="02000503000000020003" pitchFamily="2" charset="0"/>
                <a:ea typeface="Calibri" panose="020F0502020204030204" pitchFamily="34" charset="0"/>
                <a:cs typeface="Calibri" panose="020F0502020204030204" pitchFamily="34" charset="0"/>
              </a:rPr>
              <a:t>influencerilor</a:t>
            </a:r>
            <a:r>
              <a:rPr lang="ro-RO" sz="1400" dirty="0">
                <a:effectLst/>
                <a:latin typeface="Athelas" panose="02000503000000020003" pitchFamily="2" charset="0"/>
                <a:ea typeface="Calibri" panose="020F0502020204030204" pitchFamily="34" charset="0"/>
                <a:cs typeface="Calibri" panose="020F0502020204030204" pitchFamily="34" charset="0"/>
              </a:rPr>
              <a:t> pentru a încuraja cititul în societate.</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lgn="just">
              <a:lnSpc>
                <a:spcPct val="115000"/>
              </a:lnSpc>
              <a:spcBef>
                <a:spcPts val="1200"/>
              </a:spcBef>
              <a:spcAft>
                <a:spcPts val="600"/>
              </a:spcAft>
              <a:buFont typeface="Arial" panose="020B0604020202020204" pitchFamily="34" charset="0"/>
              <a:buChar char="•"/>
            </a:pPr>
            <a:r>
              <a:rPr lang="ro-RO" sz="1400" dirty="0">
                <a:effectLst/>
                <a:latin typeface="Athelas" panose="02000503000000020003" pitchFamily="2" charset="0"/>
                <a:ea typeface="Calibri" panose="020F0502020204030204" pitchFamily="34" charset="0"/>
                <a:cs typeface="Calibri" panose="020F0502020204030204" pitchFamily="34" charset="0"/>
              </a:rPr>
              <a:t>Pentru programul „Dezvoltarea industriei cărții și lecturii publice pentru perioada 2024-2030”, respondenții au propus următoarele sugestii: înființarea unui serviciu de livrare a cărților electronice și audio către biblioteci, crearea unor mecanisme care să sprijine achizițiile de carte pentru biblioteci, promovarea culturii și literaturii prin mass-media.</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0111645"/>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edian">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21486</TotalTime>
  <Words>15114</Words>
  <Application>Microsoft Office PowerPoint</Application>
  <PresentationFormat>Widescreen</PresentationFormat>
  <Paragraphs>6213</Paragraphs>
  <Slides>80</Slides>
  <Notes>74</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80</vt:i4>
      </vt:variant>
    </vt:vector>
  </HeadingPairs>
  <TitlesOfParts>
    <vt:vector size="94" baseType="lpstr">
      <vt:lpstr>Times New Roman</vt:lpstr>
      <vt:lpstr>Arial</vt:lpstr>
      <vt:lpstr>Verdana</vt:lpstr>
      <vt:lpstr>Wingdings 2</vt:lpstr>
      <vt:lpstr>Symbol</vt:lpstr>
      <vt:lpstr>Wingdings</vt:lpstr>
      <vt:lpstr>Calibri Light</vt:lpstr>
      <vt:lpstr>Exo</vt:lpstr>
      <vt:lpstr>Athelas</vt:lpstr>
      <vt:lpstr>Eurostile</vt:lpstr>
      <vt:lpstr>Calibri</vt:lpstr>
      <vt:lpstr>Cambria</vt:lpstr>
      <vt:lpstr>Office Theme</vt:lpstr>
      <vt:lpstr>Median</vt:lpstr>
      <vt:lpstr>CERCETARE PENTRU STUDIUL DE EVALUARE ȘI DIAGNOSTICARE A SECTORULUI INDUSTRIEI CĂRȚII ȘI A LECTURII PUBLICE   Asociația Bibliotecarilor din Republica Moldova  Decembrie 2024</vt:lpstr>
      <vt:lpstr>PowerPoint Presentation</vt:lpstr>
      <vt:lpstr>METODOLOGIE – STUDIU CANTITATIV</vt:lpstr>
      <vt:lpstr>METODOLOGIE – STUDIU CALITATIV</vt:lpstr>
      <vt:lpstr>PowerPoint Presentation</vt:lpstr>
      <vt:lpstr>REZUMAT – STUDIU CANTITATIV</vt:lpstr>
      <vt:lpstr>REZUMAT – STUDIU CANTITATIV</vt:lpstr>
      <vt:lpstr>REZUMAT – STUDIU CALITATIV</vt:lpstr>
      <vt:lpstr>REZUMAT – STUDIU CALITATIV</vt:lpstr>
      <vt:lpstr>PowerPoint Presentation</vt:lpstr>
      <vt:lpstr>PROFILUL PARTICIPANȚILOR LA SONDAJ, N=248, %</vt:lpstr>
      <vt:lpstr>PowerPoint Presentation</vt:lpstr>
      <vt:lpstr>Q7. Care sunt principalele 3 dificultăți/probleme cu care dvs. sau instituția dvs. se confruntă în prezent în domeniul profesional? (scrieți răspunsul mai jos), N=248, %</vt:lpstr>
      <vt:lpstr>Q8. Cum evaluați nivelul de susținere din partea statului și altor instituții pentru a depăși dificultățile / problemele cu care dvs. sau instituția dvs. se confruntă? (scrieți răspunsul mai jos), N=248, %</vt:lpstr>
      <vt:lpstr>Q8. Cum evaluați nivelul de susținere din partea statului și altor instituții pentru a depăși dificultățile / problemele cu care dvs. sau instituția dvs. se confruntă? (scrieți răspunsul mai jos), % PER CRITERII DEMOGRAFICE</vt:lpstr>
      <vt:lpstr>Q9. Care sunt principalele 3 dificultăți/probleme cu care industria cărții și lecturii publice în RM se confruntă în prezent? (scrieți răspunsul mai jos), N=248, %</vt:lpstr>
      <vt:lpstr>PowerPoint Presentation</vt:lpstr>
      <vt:lpstr>Q10. Cum ați aprecia nivelul dvs. de informare despre legislația şi cadrul de reglementare privind industria cărții și lecturii publice în RM? (selectați un răspuns), N=248, %</vt:lpstr>
      <vt:lpstr>Q10. Cum ați aprecia nivelul dvs. de informare despre legislația şi cadrul de reglementare privind industria cărții și lecturii publice în RM? (selectați un răspuns), % PER CRITERII DEMOGRAFICE</vt:lpstr>
      <vt:lpstr>Q11. În ce măsură considerați că legislația şi cadrul de reglementare privind industria cărții și lecturii publice în RM reflectă situația și cerințele reale ale domeniului? (selectați un răspuns), N=248, %</vt:lpstr>
      <vt:lpstr>Q11. În ce măsură considerați că legislația şi cadrul de reglementare privind industria cărții și lecturii publice în RM reflectă situația și cerințele reale ale domeniului? (selectați un răspuns), % PER CRITERII DEMOGRAFICE</vt:lpstr>
      <vt:lpstr>Q12. În ce măsură considerați că sunt necesare reforme legislative în industria cărții și lecturii publice în RM? (selectați un răspuns), N=248, %</vt:lpstr>
      <vt:lpstr>Q12. În ce măsură considerați că sunt necesare reforme legislative în industria cărții și lecturii publice în RM? (selectați un răspuns), % PER CRITERII DEMOGRAFICE</vt:lpstr>
      <vt:lpstr>Q13. Care sunt principalele domenii ale industriei cărții și lecturii publice în RM care sunt insuficient reglementate în prezent? (scrieți răspunsul mai jos), N=248, %</vt:lpstr>
      <vt:lpstr>Q14. Cum ați aprecia nivelul dvs. de informare despre Codul Deontologic al Bibliotecarului? (selectați un răspuns), N=199, % din bibliotecari</vt:lpstr>
      <vt:lpstr>Q14. Cum ați aprecia nivelul dvs. de informare despre Codul Deontologic al Bibliotecarului? (selectați un răspuns), % din bibliotecari PER CRITERII DEMOGRAFICE</vt:lpstr>
      <vt:lpstr>Q15. Cum evaluați infrastructura existentă în industria cărții și lecturii publice în RM (rețelele de biblioteci, librării, distribuitori etc.)? (selectați un răspuns), N=248, %</vt:lpstr>
      <vt:lpstr>Q15. Cum evaluați infrastructura existentă în industria cărții și lecturii publice în RM (rețelele de biblioteci, librării, distribuitori etc.)? (selectați un răspuns), % PER CRITERII DEMOGRAFICE</vt:lpstr>
      <vt:lpstr>Q16. Ce schimbări sau îmbunătățiri considerați că sunt necesare în infrastructura industriei cărții și lecturii publice? (scrieți răspunsul mai jos), N=248, %</vt:lpstr>
      <vt:lpstr>Q17. În opinia dvs., cum poate statul sprijini mai bine infrastructura industriei cărții și lecturii publice? (puteți selecta câteva răspunsuri), N=248, %</vt:lpstr>
      <vt:lpstr>Q17. În opinia dvs., cum poate statul sprijini mai bine infrastructura industriei cărții și lecturii publice? (puteți selecta câteva răspunsuri), % PER CRITERII DEMOGRAFICE</vt:lpstr>
      <vt:lpstr>PowerPoint Presentation</vt:lpstr>
      <vt:lpstr>Q18. Cum ați evalua nivelul dvs. în ceea ce privește următoarele competențe? (selectați un răspuns în fiecare rând), N=248, %</vt:lpstr>
      <vt:lpstr>Q18. Cum ați evalua nivelul dvs. în ceea ce privește următoarele competențe? (selectați un răspuns în fiecare rând), % PER CRITERII DEMOGRAFICE</vt:lpstr>
      <vt:lpstr>Q18. Cum ați evalua nivelul dvs. în ceea ce privește următoarele competențe? (selectați un răspuns în fiecare rând), % PER CRITERII DEMOGRAFICE</vt:lpstr>
      <vt:lpstr>Q18. Cum ați evalua nivelul dvs. în ceea ce privește următoarele competențe? (selectați un răspuns în fiecare rând), % PER CRITERII DEMOGRAFICE</vt:lpstr>
      <vt:lpstr>Q18. Cum ați evalua nivelul dvs. în ceea ce privește următoarele competențe? (selectați un răspuns în fiecare rând), % PER CRITERII DEMOGRAFICE</vt:lpstr>
      <vt:lpstr>Q19. În ultimii 3 ani, la câte instruiri, seminare sau cursuri de formare profesională în domeniul industriei cărții și lecturii publice ați participat? (scrieți răspunsul mai jos), N=248, %</vt:lpstr>
      <vt:lpstr>Q19. În ultimii 3 ani, la câte instruiri, seminare sau cursuri de formare profesională în domeniul industriei cărții și lecturii publice ați participat? (scrieți răspunsul mai jos), % PER CRITERII DEMOGRAFICE</vt:lpstr>
      <vt:lpstr>Q20. Cum ați aprecia suficiența instruirilor, seminarelor sau cursurilor de formare profesională în domeniul industriei cărții și lecturii publice în RM? (selectați un răspuns), N=248, %</vt:lpstr>
      <vt:lpstr>Q20. Cum ați aprecia suficiența instruirilor, seminarelor sau cursurilor de formare profesională în domeniul industriei cărții și lecturii publice în RM? (selectați un răspuns), % PER CRITERII DEMOGRAFICE</vt:lpstr>
      <vt:lpstr>Q21. În ce măsură sunteți interesat/ă în participarea la instruiri, seminare sau cursuri de formare profesională în domeniul industriei cărții și lecturii publice în RM în următorii 2 ani? (selectați un răspuns), N=248, %</vt:lpstr>
      <vt:lpstr>Q21. În ce măsură sunteți interesat/ă în participarea la instruiri, seminare sau cursuri de formare profesională în domeniul industriei cărții și lecturii publice în RM în următorii 2 ani? (selectați un răspuns), % PER CRITERII DEMOGRAFICE</vt:lpstr>
      <vt:lpstr>Q22. Care sunt subiectele / tematicile la care ați dori să fie organizate instruiri, seminare sau cursuri în domeniul industriei cărții și lecturii publice în RM? (scrieți răspunsul mai jos), N=248, %</vt:lpstr>
      <vt:lpstr>Q23. În opinia dvs., cât de suficient este numărul de personal în următoarele instituții din domeniul industriei cărții și lecturii publice? (selectați un răspuns în fiecare rând), N=248, %</vt:lpstr>
      <vt:lpstr>PowerPoint Presentation</vt:lpstr>
      <vt:lpstr>PowerPoint Presentation</vt:lpstr>
      <vt:lpstr>PowerPoint Presentation</vt:lpstr>
      <vt:lpstr>PowerPoint Presentation</vt:lpstr>
      <vt:lpstr>Q24. Care credeți că sunt principalele dificultăți / probleme legate de resursele umane în domeniul industriei cărții și lecturii publice? (scrieți răspunsul mai jos), N=248, %</vt:lpstr>
      <vt:lpstr>PowerPoint Presentation</vt:lpstr>
      <vt:lpstr>Q25. În opinia dvs., resursele materiale (clădiri, tehnică, mobilier, etc.) în domeniul industriei cărții și lecturii publice sunt...(selectați un răspuns), N=248, %</vt:lpstr>
      <vt:lpstr>Q25. În opinia dvs., resursele materiale (clădiri, tehnică, mobilier, etc.) în domeniul industriei cărții și lecturii publice sunt...(selectați un răspuns), % PER CRITERII DEMOGRAFICE</vt:lpstr>
      <vt:lpstr>Q26. În opinia dvs., resursele financiare (buget, finanțare, etc.) în domeniul industriei cărții și lecturii publice sunt...(selectați un răspuns), N=248, %</vt:lpstr>
      <vt:lpstr>Q26. În opinia dvs., resursele financiare (buget, finanțare, etc.) în domeniul industriei cărții și lecturii publice sunt...(selectați un răspuns), % PER CRITERII DEMOGRAFICE</vt:lpstr>
      <vt:lpstr>Q27. În ce măsură dificultățile legate de resursele materiale și financiare afectează activitatea dvs./instituției dvs.? (scrieți răspunsul mai jos), N=248, %</vt:lpstr>
      <vt:lpstr>Q27. În ce măsură dificultățile legate de resursele materiale și financiare afectează activitatea dvs./instituției dvs.? (scrieți răspunsul mai jos), % PER CRITERII DEMOGRAFICE</vt:lpstr>
      <vt:lpstr>Q28. Care sunt principalele 3 dificultăți legate de resurse materiale și financiare ale dvs. / instituției dvs., care trebuie rezolvate în primul rând? (scrieți răspunsul mai jos), N=248, %</vt:lpstr>
      <vt:lpstr>PowerPoint Presentation</vt:lpstr>
      <vt:lpstr>Q29. Care credeți că sunt cele mai eficiente modalități de promovare a lecturii? (puteți selecta câteva răspunsuri), N=248, %</vt:lpstr>
      <vt:lpstr>Q29. Care credeți că sunt cele mai eficiente modalități de promovare a lecturii? (puteți selecta câteva răspunsuri), % PER CRITERII DEMOGRAFICE</vt:lpstr>
      <vt:lpstr>Q30. Care sunt sugestiile dvs. pentru aspectele care trebuie incluse în programul „Dezvoltarea industriei cărții și lecturii publice pentru perioada 2024-2030"? (scrieți răspunsul mai jos), N=248, %</vt:lpstr>
      <vt:lpstr>PowerPoint Presentation</vt:lpstr>
      <vt:lpstr>Percepția respondenților despre dificultățile din industria cărții și lecturii publice</vt:lpstr>
      <vt:lpstr>Percepția respondenților despre dificultățile din industria cărții și lecturii publice</vt:lpstr>
      <vt:lpstr>Percepția respondenților despre dificultățile din industria cărții și lecturii publice</vt:lpstr>
      <vt:lpstr>Percepția respondenților despre legislația și infrastructura din industria cărții și lecturii publice</vt:lpstr>
      <vt:lpstr>Percepția respondenților despre legislația și infrastructura din industria cărții și lecturii publice</vt:lpstr>
      <vt:lpstr>Percepția respondenților despre legislația și infrastructura din industria cărții și lecturii publice</vt:lpstr>
      <vt:lpstr>Percepția respondenților despre legislația și infrastructura din industria cărții și lecturii publice</vt:lpstr>
      <vt:lpstr>Percepția respondenților despre resursele umane din industria cărții și lecturii publice</vt:lpstr>
      <vt:lpstr>Percepția respondenților despre resursele umane din industria cărții și lecturii publice</vt:lpstr>
      <vt:lpstr>Percepția respondenților despre resursele umane din industria cărții și lecturii publice</vt:lpstr>
      <vt:lpstr>Percepția respondenților despre resursele materiale/financiare din industria cărții și lecturii publice</vt:lpstr>
      <vt:lpstr>Percepția respondenților despre resursele materiale/financiare din industria cărții și lecturii publice</vt:lpstr>
      <vt:lpstr>Oportunități și sugestii</vt:lpstr>
      <vt:lpstr>Oportunități și sugestii</vt:lpstr>
      <vt:lpstr>Oportunități și sugestii</vt:lpstr>
      <vt:lpstr>Oportunități și sugestii</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Chistol Eugen</dc:creator>
  <cp:lastModifiedBy>User1</cp:lastModifiedBy>
  <cp:revision>326</cp:revision>
  <dcterms:created xsi:type="dcterms:W3CDTF">2022-08-12T07:59:50Z</dcterms:created>
  <dcterms:modified xsi:type="dcterms:W3CDTF">2025-04-04T12:30:16Z</dcterms:modified>
</cp:coreProperties>
</file>