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282" r:id="rId2"/>
    <p:sldId id="341" r:id="rId3"/>
    <p:sldId id="344" r:id="rId4"/>
    <p:sldId id="343" r:id="rId5"/>
    <p:sldId id="342" r:id="rId6"/>
    <p:sldId id="345" r:id="rId7"/>
    <p:sldId id="353" r:id="rId8"/>
    <p:sldId id="354" r:id="rId9"/>
    <p:sldId id="355" r:id="rId10"/>
    <p:sldId id="356" r:id="rId11"/>
    <p:sldId id="361" r:id="rId12"/>
    <p:sldId id="362" r:id="rId13"/>
    <p:sldId id="346" r:id="rId14"/>
    <p:sldId id="347" r:id="rId15"/>
    <p:sldId id="349" r:id="rId16"/>
    <p:sldId id="348" r:id="rId17"/>
    <p:sldId id="350" r:id="rId18"/>
    <p:sldId id="359" r:id="rId19"/>
    <p:sldId id="360" r:id="rId20"/>
    <p:sldId id="358" r:id="rId21"/>
    <p:sldId id="357" r:id="rId22"/>
    <p:sldId id="351" r:id="rId23"/>
    <p:sldId id="352" r:id="rId24"/>
    <p:sldId id="34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FAC"/>
    <a:srgbClr val="EFF9FF"/>
    <a:srgbClr val="DCEBF0"/>
    <a:srgbClr val="5283BE"/>
    <a:srgbClr val="C2DBE4"/>
    <a:srgbClr val="2E7D92"/>
    <a:srgbClr val="316B9B"/>
    <a:srgbClr val="4172AD"/>
    <a:srgbClr val="996600"/>
    <a:srgbClr val="E1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78190" autoAdjust="0"/>
  </p:normalViewPr>
  <p:slideViewPr>
    <p:cSldViewPr>
      <p:cViewPr varScale="1">
        <p:scale>
          <a:sx n="70" d="100"/>
          <a:sy n="70" d="100"/>
        </p:scale>
        <p:origin x="19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47F19-5769-471C-ABE9-0107B66797CB}" type="datetimeFigureOut">
              <a:rPr lang="ru-RU" smtClean="0"/>
              <a:pPr/>
              <a:t>05.06.2026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84DF60-51E8-4BD9-A9CF-F73E629854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261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AEAA-95CE-4020-A7C3-A6213DE83F61}" type="datetimeFigureOut">
              <a:rPr lang="ru-RU" smtClean="0"/>
              <a:pPr/>
              <a:t>05.06.2026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18B0-C37F-4BCD-8A19-499DF754E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AEAA-95CE-4020-A7C3-A6213DE83F61}" type="datetimeFigureOut">
              <a:rPr lang="ru-RU" smtClean="0"/>
              <a:pPr/>
              <a:t>05.06.2026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18B0-C37F-4BCD-8A19-499DF754E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AEAA-95CE-4020-A7C3-A6213DE83F61}" type="datetimeFigureOut">
              <a:rPr lang="ru-RU" smtClean="0"/>
              <a:pPr/>
              <a:t>05.06.2026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18B0-C37F-4BCD-8A19-499DF754E07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AEAA-95CE-4020-A7C3-A6213DE83F61}" type="datetimeFigureOut">
              <a:rPr lang="ru-RU" smtClean="0"/>
              <a:pPr/>
              <a:t>05.06.2026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18B0-C37F-4BCD-8A19-499DF754E0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AEAA-95CE-4020-A7C3-A6213DE83F61}" type="datetimeFigureOut">
              <a:rPr lang="ru-RU" smtClean="0"/>
              <a:pPr/>
              <a:t>05.06.2026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18B0-C37F-4BCD-8A19-499DF754E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AEAA-95CE-4020-A7C3-A6213DE83F61}" type="datetimeFigureOut">
              <a:rPr lang="ru-RU" smtClean="0"/>
              <a:pPr/>
              <a:t>05.06.2026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18B0-C37F-4BCD-8A19-499DF754E0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AEAA-95CE-4020-A7C3-A6213DE83F61}" type="datetimeFigureOut">
              <a:rPr lang="ru-RU" smtClean="0"/>
              <a:pPr/>
              <a:t>05.06.2026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18B0-C37F-4BCD-8A19-499DF754E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AEAA-95CE-4020-A7C3-A6213DE83F61}" type="datetimeFigureOut">
              <a:rPr lang="ru-RU" smtClean="0"/>
              <a:pPr/>
              <a:t>05.06.2026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18B0-C37F-4BCD-8A19-499DF754E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AEAA-95CE-4020-A7C3-A6213DE83F61}" type="datetimeFigureOut">
              <a:rPr lang="ru-RU" smtClean="0"/>
              <a:pPr/>
              <a:t>05.06.2026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18B0-C37F-4BCD-8A19-499DF754E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AEAA-95CE-4020-A7C3-A6213DE83F61}" type="datetimeFigureOut">
              <a:rPr lang="ru-RU" smtClean="0"/>
              <a:pPr/>
              <a:t>05.06.2026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18B0-C37F-4BCD-8A19-499DF754E0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AEAA-95CE-4020-A7C3-A6213DE83F61}" type="datetimeFigureOut">
              <a:rPr lang="ru-RU" smtClean="0"/>
              <a:pPr/>
              <a:t>05.06.2026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18B0-C37F-4BCD-8A19-499DF754E0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63FAEAA-95CE-4020-A7C3-A6213DE83F61}" type="datetimeFigureOut">
              <a:rPr lang="ru-RU" smtClean="0"/>
              <a:pPr/>
              <a:t>05.06.2026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DC118B0-C37F-4BCD-8A19-499DF754E0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2932745"/>
            <a:ext cx="6400800" cy="76419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7" name="Flowchart: Terminator 6"/>
          <p:cNvSpPr/>
          <p:nvPr/>
        </p:nvSpPr>
        <p:spPr>
          <a:xfrm>
            <a:off x="971600" y="1196752"/>
            <a:ext cx="7272808" cy="3312368"/>
          </a:xfrm>
          <a:prstGeom prst="flowChartTerminator">
            <a:avLst/>
          </a:prstGeom>
          <a:solidFill>
            <a:srgbClr val="007FA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Program </a:t>
            </a:r>
            <a:r>
              <a:rPr lang="en-GB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LecturaCentral</a:t>
            </a:r>
            <a: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strengthening efforts to promote </a:t>
            </a:r>
            <a: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reading</a:t>
            </a:r>
          </a:p>
          <a:p>
            <a:pPr algn="ctr"/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June </a:t>
            </a:r>
            <a:r>
              <a:rPr lang="ro-MD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2026</a:t>
            </a:r>
          </a:p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VII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OdesaBiblioSummit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4509120"/>
            <a:ext cx="77724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o-RO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Prezentation by:</a:t>
            </a:r>
            <a:endParaRPr lang="en-GB" sz="28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o-RO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Mariana Kiriakov</a:t>
            </a:r>
            <a:r>
              <a:rPr lang="ro-RO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chief specialist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Managerial Support and International Relations section</a:t>
            </a:r>
            <a:endParaRPr lang="ro-R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Vera </a:t>
            </a:r>
            <a:r>
              <a:rPr lang="en-GB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Osoianu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Deputy Director of Research and Development in Library and Information Science </a:t>
            </a:r>
            <a:r>
              <a:rPr lang="ro-R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051" name="Picture 3" descr="C:\Users\User\Downloads\bnrm-logo2025_transparen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3" y="260648"/>
            <a:ext cx="5976664" cy="67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MD" dirty="0" smtClean="0"/>
              <a:t>Meeting with writers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3" y="338328"/>
            <a:ext cx="3672408" cy="431429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916832"/>
            <a:ext cx="5904656" cy="4137323"/>
          </a:xfrm>
        </p:spPr>
      </p:pic>
    </p:spTree>
    <p:extLst>
      <p:ext uri="{BB962C8B-B14F-4D97-AF65-F5344CB8AC3E}">
        <p14:creationId xmlns:p14="http://schemas.microsoft.com/office/powerpoint/2010/main" val="3031765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MD" dirty="0" smtClean="0"/>
              <a:t>Meeting with writers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3" y="338328"/>
            <a:ext cx="3672408" cy="431429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286" y="1772816"/>
            <a:ext cx="6265427" cy="4137323"/>
          </a:xfrm>
        </p:spPr>
      </p:pic>
    </p:spTree>
    <p:extLst>
      <p:ext uri="{BB962C8B-B14F-4D97-AF65-F5344CB8AC3E}">
        <p14:creationId xmlns:p14="http://schemas.microsoft.com/office/powerpoint/2010/main" val="2467022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MD" dirty="0" smtClean="0"/>
              <a:t>Meeting with writers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3" y="338328"/>
            <a:ext cx="3672408" cy="431429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700808"/>
            <a:ext cx="6408712" cy="4425355"/>
          </a:xfrm>
        </p:spPr>
      </p:pic>
    </p:spTree>
    <p:extLst>
      <p:ext uri="{BB962C8B-B14F-4D97-AF65-F5344CB8AC3E}">
        <p14:creationId xmlns:p14="http://schemas.microsoft.com/office/powerpoint/2010/main" val="769685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780929"/>
            <a:ext cx="7408333" cy="33452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•	</a:t>
            </a:r>
            <a:r>
              <a:rPr lang="en-US" sz="2800" dirty="0" smtClean="0"/>
              <a:t>1946–1947 </a:t>
            </a:r>
            <a:r>
              <a:rPr lang="en-US" sz="2800" dirty="0"/>
              <a:t>famine commemoration </a:t>
            </a:r>
          </a:p>
          <a:p>
            <a:pPr marL="0" indent="0">
              <a:buNone/>
            </a:pPr>
            <a:r>
              <a:rPr lang="en-US" sz="2800" dirty="0"/>
              <a:t>•	Stalinist deportations </a:t>
            </a:r>
          </a:p>
          <a:p>
            <a:pPr marL="0" indent="0">
              <a:buNone/>
            </a:pPr>
            <a:r>
              <a:rPr lang="en-US" sz="2800" dirty="0"/>
              <a:t>•	Public discussions &amp; commemorative </a:t>
            </a:r>
            <a:r>
              <a:rPr lang="en-US" sz="2800" dirty="0" smtClean="0"/>
              <a:t>events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•	</a:t>
            </a:r>
            <a:r>
              <a:rPr lang="en-GB" sz="2800" dirty="0"/>
              <a:t>Meetings with writers and historians</a:t>
            </a:r>
          </a:p>
          <a:p>
            <a:pPr marL="0" indent="0">
              <a:buNone/>
            </a:pPr>
            <a:r>
              <a:rPr lang="en-GB" sz="2800" dirty="0"/>
              <a:t>•</a:t>
            </a:r>
            <a:r>
              <a:rPr lang="en-GB" sz="2800" dirty="0" smtClean="0"/>
              <a:t>	Libraries </a:t>
            </a:r>
            <a:r>
              <a:rPr lang="en-GB" sz="2800" dirty="0"/>
              <a:t>as memory spaces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8002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CULTURUL MEMORY DIMENSION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256087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0376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636913"/>
            <a:ext cx="7408333" cy="3489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•	</a:t>
            </a:r>
            <a:r>
              <a:rPr lang="en-GB" sz="2800" dirty="0"/>
              <a:t>Reading as a tool for civic education</a:t>
            </a:r>
          </a:p>
          <a:p>
            <a:pPr marL="0" indent="0">
              <a:buNone/>
            </a:pPr>
            <a:r>
              <a:rPr lang="en-GB" sz="2800" dirty="0" smtClean="0"/>
              <a:t>•	Promotion </a:t>
            </a:r>
            <a:r>
              <a:rPr lang="en-GB" sz="2800" dirty="0"/>
              <a:t>of democratic and European values</a:t>
            </a:r>
          </a:p>
          <a:p>
            <a:pPr marL="0" indent="0">
              <a:buNone/>
            </a:pPr>
            <a:r>
              <a:rPr lang="en-GB" sz="2800" dirty="0" smtClean="0"/>
              <a:t>•	Support </a:t>
            </a:r>
            <a:r>
              <a:rPr lang="en-GB" sz="2800" dirty="0"/>
              <a:t>for cultural identity and dialogue</a:t>
            </a:r>
          </a:p>
          <a:p>
            <a:pPr marL="0" indent="0">
              <a:buNone/>
            </a:pPr>
            <a:r>
              <a:rPr lang="en-GB" sz="2800" dirty="0" smtClean="0"/>
              <a:t>•	Link </a:t>
            </a:r>
            <a:r>
              <a:rPr lang="en-GB" sz="2800" dirty="0"/>
              <a:t>with European integration process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en-US" dirty="0"/>
              <a:t>EUROPEAN </a:t>
            </a:r>
            <a:r>
              <a:rPr lang="en-US" dirty="0" smtClean="0"/>
              <a:t>VALUES  through </a:t>
            </a:r>
            <a:r>
              <a:rPr lang="en-US" dirty="0"/>
              <a:t>Reading</a:t>
            </a:r>
            <a:br>
              <a:rPr lang="en-US" dirty="0"/>
            </a:b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22" y="188640"/>
            <a:ext cx="426085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915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b="1" dirty="0" smtClean="0"/>
              <a:t>“Reading as a Basis for Culture, Knowledge and Development”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•	7 editions (2019–2025) </a:t>
            </a:r>
          </a:p>
          <a:p>
            <a:pPr marL="0" indent="0">
              <a:buNone/>
            </a:pPr>
            <a:r>
              <a:rPr lang="en-GB" sz="2800" dirty="0"/>
              <a:t>•	6,000+ participants </a:t>
            </a:r>
          </a:p>
          <a:p>
            <a:pPr marL="0" indent="0">
              <a:buNone/>
            </a:pPr>
            <a:r>
              <a:rPr lang="en-GB" sz="2800" dirty="0"/>
              <a:t>•	150 speakers / 15 countries </a:t>
            </a:r>
          </a:p>
          <a:p>
            <a:pPr marL="0" indent="0">
              <a:buNone/>
            </a:pPr>
            <a:r>
              <a:rPr lang="en-GB" sz="2800" dirty="0"/>
              <a:t>•	Topics: literacy, AI, digital reading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8702"/>
            <a:ext cx="8229600" cy="1516162"/>
          </a:xfrm>
        </p:spPr>
        <p:txBody>
          <a:bodyPr>
            <a:normAutofit/>
          </a:bodyPr>
          <a:lstStyle/>
          <a:p>
            <a:r>
              <a:rPr lang="en-US" dirty="0"/>
              <a:t>INTERNATIONAL </a:t>
            </a:r>
            <a:r>
              <a:rPr lang="en-US" dirty="0" smtClean="0"/>
              <a:t>CONFERENCE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39" y="188640"/>
            <a:ext cx="4256087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49231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•</a:t>
            </a:r>
            <a:r>
              <a:rPr lang="en-GB" sz="2800" dirty="0" smtClean="0"/>
              <a:t>Cascading </a:t>
            </a:r>
            <a:r>
              <a:rPr lang="en-GB" sz="2800" dirty="0"/>
              <a:t>model of implementation:</a:t>
            </a:r>
          </a:p>
          <a:p>
            <a:pPr marL="0" indent="0">
              <a:buNone/>
            </a:pPr>
            <a:r>
              <a:rPr lang="en-GB" sz="2800" dirty="0"/>
              <a:t>National Library → regional </a:t>
            </a:r>
            <a:r>
              <a:rPr lang="en-GB" sz="2800" dirty="0" err="1"/>
              <a:t>centers</a:t>
            </a:r>
            <a:r>
              <a:rPr lang="en-GB" sz="2800" dirty="0"/>
              <a:t> → local libraries</a:t>
            </a:r>
          </a:p>
          <a:p>
            <a:pPr marL="0" indent="0">
              <a:buNone/>
            </a:pPr>
            <a:r>
              <a:rPr lang="en-GB" sz="2800" dirty="0"/>
              <a:t>•Strengthening rural library networks</a:t>
            </a:r>
          </a:p>
          <a:p>
            <a:pPr marL="0" indent="0">
              <a:buNone/>
            </a:pPr>
            <a:r>
              <a:rPr lang="en-GB" sz="2800" dirty="0"/>
              <a:t>•Increasing community participation</a:t>
            </a:r>
          </a:p>
          <a:p>
            <a:pPr marL="0" indent="0">
              <a:buNone/>
            </a:pPr>
            <a:r>
              <a:rPr lang="en-GB" sz="2800" dirty="0"/>
              <a:t>•Improving visibility of libraries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9836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LIBRARIES and NETWORKS </a:t>
            </a:r>
            <a:endParaRPr lang="en-US" sz="3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22" y="188640"/>
            <a:ext cx="426085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7821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204865"/>
            <a:ext cx="7408333" cy="4176464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/>
              <a:t> </a:t>
            </a:r>
            <a:r>
              <a:rPr lang="en-US" sz="3200" b="1" dirty="0" err="1" smtClean="0"/>
              <a:t>LecturaCentral</a:t>
            </a:r>
            <a:r>
              <a:rPr lang="en-US" sz="3200" b="1" dirty="0" smtClean="0"/>
              <a:t> </a:t>
            </a:r>
            <a:r>
              <a:rPr lang="en-US" sz="3200" b="1" dirty="0"/>
              <a:t>Online </a:t>
            </a:r>
            <a:r>
              <a:rPr lang="en-US" sz="3200" b="1" dirty="0" smtClean="0"/>
              <a:t>Platform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•</a:t>
            </a:r>
            <a:r>
              <a:rPr lang="en-US" sz="2800" dirty="0"/>
              <a:t>	5,532 members </a:t>
            </a:r>
          </a:p>
          <a:p>
            <a:pPr marL="0" indent="0">
              <a:buNone/>
            </a:pPr>
            <a:r>
              <a:rPr lang="en-US" sz="2800" dirty="0"/>
              <a:t>•	326,000+ views </a:t>
            </a:r>
          </a:p>
          <a:p>
            <a:pPr marL="0" indent="0">
              <a:buNone/>
            </a:pPr>
            <a:r>
              <a:rPr lang="en-US" sz="2800" dirty="0"/>
              <a:t>•	13,000+ posts </a:t>
            </a:r>
          </a:p>
          <a:p>
            <a:pPr marL="0" indent="0">
              <a:buNone/>
            </a:pPr>
            <a:r>
              <a:rPr lang="en-US" sz="2800" dirty="0"/>
              <a:t>•	Professional collaboration space </a:t>
            </a:r>
            <a:endParaRPr lang="en-US" sz="2800" dirty="0" smtClean="0"/>
          </a:p>
          <a:p>
            <a:pPr marL="0" indent="0">
              <a:buNone/>
            </a:pPr>
            <a:r>
              <a:rPr lang="en-GB" sz="2800" dirty="0"/>
              <a:t> </a:t>
            </a:r>
            <a:r>
              <a:rPr lang="en-GB" sz="2800" dirty="0" smtClean="0"/>
              <a:t>•       Digital </a:t>
            </a:r>
            <a:r>
              <a:rPr lang="en-GB" sz="2800" dirty="0"/>
              <a:t>skills development for librarians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8702"/>
            <a:ext cx="8229600" cy="1804194"/>
          </a:xfrm>
        </p:spPr>
        <p:txBody>
          <a:bodyPr>
            <a:normAutofit/>
          </a:bodyPr>
          <a:lstStyle/>
          <a:p>
            <a:r>
              <a:rPr lang="en-US" dirty="0"/>
              <a:t>DIGITAL PLATFORM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39" y="188640"/>
            <a:ext cx="4256087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66663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740744"/>
            <a:ext cx="7408333" cy="43854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800" dirty="0" smtClean="0"/>
              <a:t>Planned: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73E87"/>
                </a:solidFill>
              </a:rPr>
              <a:t>•70 activities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73E87"/>
                </a:solidFill>
              </a:rPr>
              <a:t>• </a:t>
            </a:r>
            <a:r>
              <a:rPr lang="en-US" sz="2800" dirty="0" smtClean="0">
                <a:solidFill>
                  <a:srgbClr val="073E87"/>
                </a:solidFill>
              </a:rPr>
              <a:t>Campaign </a:t>
            </a:r>
            <a:r>
              <a:rPr lang="en-GB" sz="2800" dirty="0" smtClean="0"/>
              <a:t>“September </a:t>
            </a:r>
            <a:r>
              <a:rPr lang="en-GB" sz="2800" dirty="0"/>
              <a:t>– no day without reading</a:t>
            </a:r>
            <a:r>
              <a:rPr lang="en-GB" sz="2800" dirty="0" smtClean="0"/>
              <a:t>”, </a:t>
            </a:r>
          </a:p>
          <a:p>
            <a:pPr marL="0" indent="0">
              <a:buNone/>
            </a:pPr>
            <a:r>
              <a:rPr lang="en-US" sz="2800" dirty="0"/>
              <a:t>• </a:t>
            </a:r>
            <a:r>
              <a:rPr lang="en-GB" sz="2800" dirty="0" smtClean="0"/>
              <a:t>2 </a:t>
            </a:r>
            <a:r>
              <a:rPr lang="en-GB" sz="2800" dirty="0"/>
              <a:t>social initiatives; </a:t>
            </a:r>
            <a:endParaRPr lang="en-GB" sz="2800" dirty="0" smtClean="0"/>
          </a:p>
          <a:p>
            <a:pPr marL="0" indent="0">
              <a:buNone/>
            </a:pPr>
            <a:r>
              <a:rPr lang="en-US" sz="2800" dirty="0"/>
              <a:t>• </a:t>
            </a:r>
            <a:r>
              <a:rPr lang="en-GB" sz="2800" dirty="0" smtClean="0"/>
              <a:t>5 </a:t>
            </a:r>
            <a:r>
              <a:rPr lang="en-GB" sz="2800" dirty="0"/>
              <a:t>activities for community members in physical and social difficulty; </a:t>
            </a:r>
            <a:endParaRPr lang="en-GB" sz="2800" dirty="0" smtClean="0"/>
          </a:p>
          <a:p>
            <a:pPr marL="0" indent="0">
              <a:buNone/>
            </a:pPr>
            <a:r>
              <a:rPr lang="en-US" sz="2800" dirty="0"/>
              <a:t>• </a:t>
            </a:r>
            <a:r>
              <a:rPr lang="en-GB" sz="2800" dirty="0" smtClean="0"/>
              <a:t>4 </a:t>
            </a:r>
            <a:r>
              <a:rPr lang="en-GB" sz="2800" dirty="0"/>
              <a:t>national competitions to promote books and reading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NP </a:t>
            </a:r>
            <a:r>
              <a:rPr lang="en-GB" dirty="0" err="1" smtClean="0"/>
              <a:t>LecturaCentral</a:t>
            </a:r>
            <a:r>
              <a:rPr lang="en-GB" dirty="0"/>
              <a:t> </a:t>
            </a:r>
            <a:r>
              <a:rPr lang="en-GB" dirty="0" smtClean="0"/>
              <a:t>2026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39" y="188640"/>
            <a:ext cx="4256087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2200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73E87"/>
                </a:solidFill>
              </a:rPr>
              <a:t>• </a:t>
            </a:r>
            <a:r>
              <a:rPr lang="en-GB" dirty="0" smtClean="0"/>
              <a:t>Expected participants of NPLC events in 2026- around 30,000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US" dirty="0">
                <a:solidFill>
                  <a:srgbClr val="073E87"/>
                </a:solidFill>
              </a:rPr>
              <a:t>• </a:t>
            </a:r>
            <a:r>
              <a:rPr lang="en-GB" dirty="0" smtClean="0"/>
              <a:t>Donation of 70 </a:t>
            </a:r>
            <a:r>
              <a:rPr lang="en-GB" dirty="0"/>
              <a:t>sets (698 volumes) of books </a:t>
            </a:r>
            <a:r>
              <a:rPr lang="en-GB" dirty="0" smtClean="0"/>
              <a:t>for </a:t>
            </a:r>
            <a:r>
              <a:rPr lang="en-GB" dirty="0"/>
              <a:t>libraries, homes / nursing homes for the elderly, the libraries of 2 prisons as part of social initiatives to support people with physical and social </a:t>
            </a:r>
            <a:r>
              <a:rPr lang="en-GB" dirty="0" smtClean="0"/>
              <a:t>disabilities</a:t>
            </a:r>
          </a:p>
          <a:p>
            <a:endParaRPr lang="en-GB" dirty="0"/>
          </a:p>
          <a:p>
            <a:pPr marL="0" indent="0">
              <a:buNone/>
            </a:pPr>
            <a:r>
              <a:rPr lang="en-US" dirty="0">
                <a:solidFill>
                  <a:srgbClr val="073E87"/>
                </a:solidFill>
              </a:rPr>
              <a:t>• </a:t>
            </a:r>
            <a:r>
              <a:rPr lang="en-GB" dirty="0" smtClean="0"/>
              <a:t>Writers</a:t>
            </a:r>
            <a:r>
              <a:rPr lang="en-GB" dirty="0"/>
              <a:t>, historians, experts, etc. involved – </a:t>
            </a:r>
            <a:r>
              <a:rPr lang="en-GB" dirty="0" smtClean="0"/>
              <a:t>35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NP </a:t>
            </a:r>
            <a:r>
              <a:rPr lang="en-GB" dirty="0" err="1" smtClean="0"/>
              <a:t>LecturaCentral</a:t>
            </a:r>
            <a:r>
              <a:rPr lang="en-GB" dirty="0"/>
              <a:t> </a:t>
            </a:r>
            <a:r>
              <a:rPr lang="en-GB" dirty="0" smtClean="0"/>
              <a:t>2026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39" y="188640"/>
            <a:ext cx="4256087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0683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•	</a:t>
            </a:r>
            <a:r>
              <a:rPr lang="en-GB" sz="2800" dirty="0" smtClean="0"/>
              <a:t>8 editions</a:t>
            </a:r>
            <a:r>
              <a:rPr lang="ro-MD" sz="2800" dirty="0" smtClean="0"/>
              <a:t> (years)</a:t>
            </a:r>
            <a:r>
              <a:rPr lang="en-GB" sz="2800" dirty="0" smtClean="0"/>
              <a:t> </a:t>
            </a:r>
            <a:r>
              <a:rPr lang="en-GB" sz="2800" dirty="0"/>
              <a:t>of </a:t>
            </a:r>
            <a:r>
              <a:rPr lang="en-GB" sz="2800" dirty="0" smtClean="0"/>
              <a:t>the National Reading Program </a:t>
            </a:r>
            <a:r>
              <a:rPr lang="en-GB" sz="2800" dirty="0" err="1" smtClean="0"/>
              <a:t>LecturaCentral</a:t>
            </a:r>
            <a:r>
              <a:rPr lang="en-GB" sz="2800" dirty="0" smtClean="0"/>
              <a:t> / </a:t>
            </a:r>
            <a:r>
              <a:rPr lang="en-GB" sz="2800" dirty="0" err="1" smtClean="0"/>
              <a:t>Programul</a:t>
            </a:r>
            <a:r>
              <a:rPr lang="en-GB" sz="2800" dirty="0" smtClean="0"/>
              <a:t> Na</a:t>
            </a:r>
            <a:r>
              <a:rPr lang="ro-MD" sz="2800" dirty="0"/>
              <a:t>ț</a:t>
            </a:r>
            <a:r>
              <a:rPr lang="en-GB" sz="2800" dirty="0" err="1" smtClean="0"/>
              <a:t>ional</a:t>
            </a:r>
            <a:r>
              <a:rPr lang="en-GB" sz="2800" dirty="0" smtClean="0"/>
              <a:t> </a:t>
            </a:r>
            <a:r>
              <a:rPr lang="en-GB" sz="2800" dirty="0" err="1" smtClean="0"/>
              <a:t>LecturaCentral</a:t>
            </a:r>
            <a:r>
              <a:rPr lang="en-GB" sz="2800" dirty="0" smtClean="0"/>
              <a:t> / PLNC</a:t>
            </a:r>
            <a:endParaRPr lang="en-GB" sz="2800" dirty="0"/>
          </a:p>
          <a:p>
            <a:pPr marL="0" indent="0">
              <a:buNone/>
            </a:pPr>
            <a:r>
              <a:rPr lang="en-GB" sz="2800" dirty="0"/>
              <a:t>•	One of the key national initiatives for reading </a:t>
            </a:r>
            <a:r>
              <a:rPr lang="en-GB" sz="2800" dirty="0" smtClean="0"/>
              <a:t>promotion</a:t>
            </a:r>
            <a:endParaRPr lang="en-GB" sz="2800" dirty="0"/>
          </a:p>
          <a:p>
            <a:pPr marL="0" indent="0">
              <a:buNone/>
            </a:pPr>
            <a:r>
              <a:rPr lang="en-GB" sz="2800" dirty="0"/>
              <a:t>•	Coordinated by the National Library </a:t>
            </a:r>
            <a:r>
              <a:rPr lang="ro-MD" sz="2800" dirty="0" smtClean="0"/>
              <a:t>of the Republic of Moldova</a:t>
            </a:r>
            <a:endParaRPr lang="en-GB" sz="2800" dirty="0"/>
          </a:p>
          <a:p>
            <a:pPr marL="0" indent="0">
              <a:buNone/>
            </a:pPr>
            <a:r>
              <a:rPr lang="en-GB" sz="2800" dirty="0"/>
              <a:t>•	Focus: reading, libraries, community engagement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80120"/>
          </a:xfrm>
        </p:spPr>
        <p:txBody>
          <a:bodyPr>
            <a:normAutofit/>
          </a:bodyPr>
          <a:lstStyle/>
          <a:p>
            <a:r>
              <a:rPr lang="en-US" sz="4000" dirty="0"/>
              <a:t>PROGRAM OVERVIEW</a:t>
            </a:r>
          </a:p>
        </p:txBody>
      </p:sp>
      <p:pic>
        <p:nvPicPr>
          <p:cNvPr id="1028" name="Picture 4" descr="C:\Users\User\Downloads\bnrm-logo2025_transparen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1576"/>
            <a:ext cx="4248472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6063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591056"/>
            <a:ext cx="7408333" cy="4535107"/>
          </a:xfrm>
        </p:spPr>
        <p:txBody>
          <a:bodyPr/>
          <a:lstStyle/>
          <a:p>
            <a:pPr marL="0" indent="0" algn="ctr">
              <a:buNone/>
            </a:pPr>
            <a:r>
              <a:rPr lang="en-GB" sz="3600" dirty="0" smtClean="0"/>
              <a:t>“Reading as a Basis for Culture, Knowledge, and Development”</a:t>
            </a:r>
            <a:endParaRPr lang="en-GB" sz="3600" dirty="0"/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 smtClean="0"/>
              <a:t>23 September 2026</a:t>
            </a:r>
          </a:p>
          <a:p>
            <a:pPr marL="0" indent="0" algn="ctr">
              <a:buNone/>
            </a:pPr>
            <a:r>
              <a:rPr lang="en-GB" dirty="0" smtClean="0"/>
              <a:t>Chisinau, NL Moldova</a:t>
            </a:r>
          </a:p>
          <a:p>
            <a:pPr marL="0" indent="0" algn="ctr">
              <a:buNone/>
            </a:pPr>
            <a:r>
              <a:rPr lang="en-GB" dirty="0" smtClean="0"/>
              <a:t>online/ offline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Invited: NL Lithuania, NL Latvia, NL Bulgaria, NL Poland, NL Romania (CENL grant)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International Conference 2026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3" y="338328"/>
            <a:ext cx="3672408" cy="43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1697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276872"/>
            <a:ext cx="7732381" cy="38492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073E87"/>
                </a:solidFill>
              </a:rPr>
              <a:t>• </a:t>
            </a:r>
            <a:r>
              <a:rPr lang="en-GB" sz="2800" dirty="0" smtClean="0"/>
              <a:t>The role of reading in personal and social development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73E87"/>
                </a:solidFill>
              </a:rPr>
              <a:t>•</a:t>
            </a:r>
            <a:r>
              <a:rPr lang="en-GB" sz="2800" dirty="0" smtClean="0"/>
              <a:t> Reading and lifelong learning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73E87"/>
                </a:solidFill>
              </a:rPr>
              <a:t>•</a:t>
            </a:r>
            <a:r>
              <a:rPr lang="en-GB" sz="2800" dirty="0" smtClean="0"/>
              <a:t> National reading strategies and policies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73E87"/>
                </a:solidFill>
              </a:rPr>
              <a:t>•</a:t>
            </a:r>
            <a:r>
              <a:rPr lang="en-GB" sz="2800" dirty="0" smtClean="0"/>
              <a:t> Reading and artificial intelligence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73E87"/>
                </a:solidFill>
              </a:rPr>
              <a:t>•</a:t>
            </a:r>
            <a:r>
              <a:rPr lang="en-GB" sz="2800" dirty="0" smtClean="0"/>
              <a:t> Reading as a tool to overcome inequalities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73E87"/>
                </a:solidFill>
              </a:rPr>
              <a:t>•</a:t>
            </a:r>
            <a:r>
              <a:rPr lang="en-GB" sz="2800" dirty="0" smtClean="0"/>
              <a:t> Reading as a tool for social and cultural inclusions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338328"/>
            <a:ext cx="3676207" cy="42675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International Conference 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16320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924943"/>
            <a:ext cx="7408333" cy="32012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/>
              <a:t>•	</a:t>
            </a:r>
            <a:r>
              <a:rPr lang="en-GB" sz="2800" dirty="0" smtClean="0"/>
              <a:t>Reading </a:t>
            </a:r>
            <a:r>
              <a:rPr lang="en-GB" sz="2800" dirty="0"/>
              <a:t>= cultural + social + educational </a:t>
            </a:r>
            <a:r>
              <a:rPr lang="en-GB" sz="2800" dirty="0" smtClean="0"/>
              <a:t>tool</a:t>
            </a:r>
            <a:endParaRPr lang="en-GB" sz="2800" dirty="0"/>
          </a:p>
          <a:p>
            <a:pPr marL="0" indent="0">
              <a:buNone/>
            </a:pPr>
            <a:r>
              <a:rPr lang="en-GB" sz="2800" dirty="0"/>
              <a:t>•	Libraries = community </a:t>
            </a:r>
            <a:r>
              <a:rPr lang="en-GB" sz="2800" dirty="0" smtClean="0"/>
              <a:t>development </a:t>
            </a:r>
            <a:r>
              <a:rPr lang="en-GB" sz="2800" dirty="0" err="1" smtClean="0"/>
              <a:t>centers</a:t>
            </a:r>
            <a:r>
              <a:rPr lang="en-GB" sz="2800" dirty="0" smtClean="0"/>
              <a:t> </a:t>
            </a:r>
            <a:endParaRPr lang="en-GB" sz="2800" dirty="0"/>
          </a:p>
          <a:p>
            <a:pPr marL="0" indent="0">
              <a:buNone/>
            </a:pPr>
            <a:r>
              <a:rPr lang="en-GB" sz="2800" dirty="0"/>
              <a:t>•	PNLC = scalable national model </a:t>
            </a:r>
          </a:p>
          <a:p>
            <a:pPr marL="0" indent="0">
              <a:buNone/>
            </a:pPr>
            <a:r>
              <a:rPr lang="en-GB" sz="2800" dirty="0"/>
              <a:t>•	Strong </a:t>
            </a:r>
            <a:r>
              <a:rPr lang="en-GB" sz="2800" dirty="0" smtClean="0"/>
              <a:t>impact </a:t>
            </a:r>
            <a:r>
              <a:rPr lang="en-GB" sz="2800" dirty="0"/>
              <a:t>on culture and professional development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8702"/>
            <a:ext cx="8229600" cy="1804194"/>
          </a:xfrm>
        </p:spPr>
        <p:txBody>
          <a:bodyPr>
            <a:normAutofit/>
          </a:bodyPr>
          <a:lstStyle/>
          <a:p>
            <a:r>
              <a:rPr lang="en-US" dirty="0"/>
              <a:t>CONCLUSIONS</a:t>
            </a:r>
            <a:br>
              <a:rPr lang="en-US" dirty="0"/>
            </a:b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39" y="188640"/>
            <a:ext cx="4256087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28869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204865"/>
            <a:ext cx="7408333" cy="4176464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/>
              <a:t> </a:t>
            </a:r>
          </a:p>
          <a:p>
            <a:pPr marL="0" indent="0" algn="just">
              <a:buNone/>
            </a:pPr>
            <a:r>
              <a:rPr lang="en-US" sz="4000" dirty="0" smtClean="0"/>
              <a:t>“</a:t>
            </a:r>
            <a:r>
              <a:rPr lang="en-US" sz="4000" dirty="0"/>
              <a:t>Libraries remain essential spaces for culture, dialogue, education, and social </a:t>
            </a:r>
            <a:r>
              <a:rPr lang="en-US" sz="4000" dirty="0" smtClean="0"/>
              <a:t>cohesion”.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8702"/>
            <a:ext cx="8229600" cy="1804194"/>
          </a:xfrm>
        </p:spPr>
        <p:txBody>
          <a:bodyPr>
            <a:normAutofit/>
          </a:bodyPr>
          <a:lstStyle/>
          <a:p>
            <a:r>
              <a:rPr lang="en-US" dirty="0" smtClean="0"/>
              <a:t>Final Message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39" y="188640"/>
            <a:ext cx="4256087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87518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9" name="Picture 3" descr="C:\Users\PC\Downloads\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97" y="-25677"/>
            <a:ext cx="9144000" cy="6858000"/>
          </a:xfrm>
          <a:prstGeom prst="rect">
            <a:avLst/>
          </a:prstGeom>
          <a:noFill/>
        </p:spPr>
      </p:pic>
      <p:sp>
        <p:nvSpPr>
          <p:cNvPr id="7" name="Flowchart: Terminator 6"/>
          <p:cNvSpPr/>
          <p:nvPr/>
        </p:nvSpPr>
        <p:spPr>
          <a:xfrm>
            <a:off x="971600" y="2564904"/>
            <a:ext cx="7272808" cy="2232248"/>
          </a:xfrm>
          <a:prstGeom prst="flowChartTerminator">
            <a:avLst/>
          </a:prstGeom>
          <a:solidFill>
            <a:srgbClr val="007FA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attention!</a:t>
            </a:r>
            <a:endParaRPr lang="en-US" sz="36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52120" y="5373216"/>
            <a:ext cx="3212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o-RO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53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3068959"/>
            <a:ext cx="7408333" cy="30572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•	</a:t>
            </a:r>
            <a:r>
              <a:rPr lang="en-GB" sz="2800" dirty="0" smtClean="0"/>
              <a:t>Public </a:t>
            </a:r>
            <a:r>
              <a:rPr lang="en-GB" sz="2800" dirty="0"/>
              <a:t>lectures &amp; </a:t>
            </a:r>
            <a:r>
              <a:rPr lang="en-GB" sz="2800" dirty="0" smtClean="0"/>
              <a:t>conferences</a:t>
            </a:r>
            <a:endParaRPr lang="en-GB" sz="2800" dirty="0"/>
          </a:p>
          <a:p>
            <a:pPr marL="0" indent="0">
              <a:buNone/>
            </a:pPr>
            <a:r>
              <a:rPr lang="en-GB" sz="2800" dirty="0"/>
              <a:t>•	</a:t>
            </a:r>
            <a:r>
              <a:rPr lang="en-GB" sz="2800" dirty="0" smtClean="0"/>
              <a:t>Book promotion </a:t>
            </a:r>
            <a:r>
              <a:rPr lang="en-GB" sz="2800" dirty="0"/>
              <a:t>i</a:t>
            </a:r>
            <a:r>
              <a:rPr lang="en-GB" sz="2800" dirty="0" smtClean="0"/>
              <a:t>nitiatives  </a:t>
            </a:r>
          </a:p>
          <a:p>
            <a:pPr marL="0" indent="0">
              <a:buNone/>
            </a:pPr>
            <a:r>
              <a:rPr lang="en-GB" sz="2800" dirty="0" smtClean="0"/>
              <a:t>•	National reading competitions </a:t>
            </a:r>
          </a:p>
          <a:p>
            <a:pPr marL="0" indent="0">
              <a:buNone/>
            </a:pPr>
            <a:r>
              <a:rPr lang="en-GB" sz="2800" dirty="0" smtClean="0"/>
              <a:t>•	Regional library conferences </a:t>
            </a:r>
          </a:p>
          <a:p>
            <a:pPr marL="0" indent="0">
              <a:buNone/>
            </a:pPr>
            <a:r>
              <a:rPr lang="en-GB" sz="2800" dirty="0" smtClean="0"/>
              <a:t>•	Methodological support and training programs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8702"/>
            <a:ext cx="8229600" cy="1804194"/>
          </a:xfrm>
        </p:spPr>
        <p:txBody>
          <a:bodyPr>
            <a:normAutofit/>
          </a:bodyPr>
          <a:lstStyle/>
          <a:p>
            <a:r>
              <a:rPr lang="en-US" dirty="0"/>
              <a:t>KEY RESULTS (2025)</a:t>
            </a:r>
            <a:br>
              <a:rPr lang="en-US" dirty="0"/>
            </a:b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249737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8141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•	</a:t>
            </a:r>
            <a:r>
              <a:rPr lang="en-GB" sz="2800" dirty="0" smtClean="0"/>
              <a:t>Reading </a:t>
            </a:r>
            <a:r>
              <a:rPr lang="en-GB" sz="2800" dirty="0"/>
              <a:t>Agency (UK) </a:t>
            </a:r>
          </a:p>
          <a:p>
            <a:pPr marL="0" indent="0">
              <a:buNone/>
            </a:pPr>
            <a:r>
              <a:rPr lang="en-GB" sz="2800" dirty="0"/>
              <a:t>•	</a:t>
            </a:r>
            <a:r>
              <a:rPr lang="en-GB" sz="2800" dirty="0" err="1"/>
              <a:t>ProLectura</a:t>
            </a:r>
            <a:r>
              <a:rPr lang="en-GB" sz="2800" dirty="0"/>
              <a:t> Foundation (Germany) </a:t>
            </a:r>
          </a:p>
          <a:p>
            <a:pPr marL="0" indent="0">
              <a:buNone/>
            </a:pPr>
            <a:r>
              <a:rPr lang="en-GB" sz="2800" dirty="0"/>
              <a:t>•	Institutions in Poland, France, USA, Romania </a:t>
            </a:r>
          </a:p>
          <a:p>
            <a:pPr marL="0" indent="0">
              <a:buNone/>
            </a:pPr>
            <a:r>
              <a:rPr lang="en-GB" sz="2800" dirty="0"/>
              <a:t>•	Adapted to Moldovan </a:t>
            </a:r>
            <a:r>
              <a:rPr lang="en-GB" sz="2800" dirty="0" smtClean="0"/>
              <a:t>cultural context </a:t>
            </a:r>
            <a:endParaRPr lang="en-GB" sz="2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en-US" dirty="0"/>
              <a:t>INTERNATIONAL CONTEXT</a:t>
            </a:r>
            <a:br>
              <a:rPr lang="en-US" dirty="0"/>
            </a:b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83" y="188640"/>
            <a:ext cx="4249737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6007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 smtClean="0"/>
              <a:t>• </a:t>
            </a:r>
            <a:r>
              <a:rPr lang="en-GB" sz="2800" dirty="0" smtClean="0"/>
              <a:t>From </a:t>
            </a:r>
            <a:r>
              <a:rPr lang="en-GB" sz="2800" dirty="0"/>
              <a:t>quotation-based promotion → to active community engagement</a:t>
            </a:r>
          </a:p>
          <a:p>
            <a:pPr marL="0" indent="0">
              <a:buNone/>
            </a:pPr>
            <a:r>
              <a:rPr lang="en-GB" sz="2800" dirty="0" smtClean="0"/>
              <a:t>• From </a:t>
            </a:r>
            <a:r>
              <a:rPr lang="en-GB" sz="2800" dirty="0"/>
              <a:t>general reading advocacy → to targeted cultural programs</a:t>
            </a:r>
          </a:p>
          <a:p>
            <a:pPr marL="0" indent="0">
              <a:buNone/>
            </a:pPr>
            <a:r>
              <a:rPr lang="en-GB" sz="2800" dirty="0" smtClean="0"/>
              <a:t>• Increasing </a:t>
            </a:r>
            <a:r>
              <a:rPr lang="en-GB" sz="2800" dirty="0"/>
              <a:t>involvement of contemporary cultural personalities</a:t>
            </a:r>
          </a:p>
          <a:p>
            <a:pPr marL="0" indent="0">
              <a:buNone/>
            </a:pPr>
            <a:r>
              <a:rPr lang="en-GB" sz="2800" dirty="0" smtClean="0"/>
              <a:t> • Development </a:t>
            </a:r>
            <a:r>
              <a:rPr lang="en-GB" sz="2800" dirty="0"/>
              <a:t>of an original national model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584176"/>
          </a:xfrm>
        </p:spPr>
        <p:txBody>
          <a:bodyPr>
            <a:normAutofit/>
          </a:bodyPr>
          <a:lstStyle/>
          <a:p>
            <a:r>
              <a:rPr lang="en-US" dirty="0"/>
              <a:t>PROGRAM DEVELOPMENT</a:t>
            </a:r>
            <a:br>
              <a:rPr lang="en-US" dirty="0"/>
            </a:b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104456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4399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924943"/>
            <a:ext cx="7408333" cy="320121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•	</a:t>
            </a:r>
            <a:r>
              <a:rPr lang="en-US" sz="2800" dirty="0" smtClean="0"/>
              <a:t>55 </a:t>
            </a:r>
            <a:r>
              <a:rPr lang="en-US" sz="2800" dirty="0"/>
              <a:t>writers </a:t>
            </a:r>
            <a:r>
              <a:rPr lang="en-US" sz="2800" dirty="0" smtClean="0"/>
              <a:t>involved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•	156 events </a:t>
            </a:r>
          </a:p>
          <a:p>
            <a:pPr marL="0" indent="0">
              <a:buNone/>
            </a:pPr>
            <a:r>
              <a:rPr lang="en-US" sz="2800" dirty="0"/>
              <a:t>•	89 localities </a:t>
            </a:r>
          </a:p>
          <a:p>
            <a:pPr marL="0" indent="0">
              <a:buNone/>
            </a:pPr>
            <a:r>
              <a:rPr lang="en-US" sz="2800" dirty="0"/>
              <a:t>•	~15,000 participants </a:t>
            </a:r>
          </a:p>
          <a:p>
            <a:pPr marL="0" indent="0">
              <a:buNone/>
            </a:pPr>
            <a:r>
              <a:rPr lang="en-US" sz="2800" dirty="0"/>
              <a:t>•	</a:t>
            </a:r>
            <a:r>
              <a:rPr lang="en-GB" sz="2800" dirty="0"/>
              <a:t>Direct dialogue between writers and </a:t>
            </a:r>
            <a:r>
              <a:rPr lang="en-GB" sz="2800" dirty="0" smtClean="0"/>
              <a:t>communities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8702"/>
            <a:ext cx="8229600" cy="1804194"/>
          </a:xfrm>
        </p:spPr>
        <p:txBody>
          <a:bodyPr>
            <a:normAutofit fontScale="90000"/>
          </a:bodyPr>
          <a:lstStyle/>
          <a:p>
            <a:r>
              <a:rPr lang="en-US" dirty="0"/>
              <a:t>“THE WRITER AT HOME</a:t>
            </a:r>
            <a:r>
              <a:rPr lang="en-US" dirty="0" smtClean="0"/>
              <a:t>” CAMPAIGN</a:t>
            </a:r>
            <a:br>
              <a:rPr lang="en-US" dirty="0" smtClean="0"/>
            </a:br>
            <a:r>
              <a:rPr lang="en-US" dirty="0" smtClean="0"/>
              <a:t>(2025)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39" y="188640"/>
            <a:ext cx="4256087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4204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644" y="1844675"/>
            <a:ext cx="5708650" cy="4281488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3" y="338328"/>
            <a:ext cx="3672408" cy="43142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1169" y="769757"/>
            <a:ext cx="8229600" cy="104237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Meeting with Emilian </a:t>
            </a:r>
            <a:r>
              <a:rPr lang="en-GB" sz="2800" dirty="0" err="1" smtClean="0"/>
              <a:t>Galaicu</a:t>
            </a:r>
            <a:r>
              <a:rPr lang="en-GB" sz="2800" dirty="0" smtClean="0"/>
              <a:t> P</a:t>
            </a:r>
            <a:r>
              <a:rPr lang="ro-MD" sz="2800" dirty="0" smtClean="0"/>
              <a:t>ăun, Claudia Partole, Gheorghe Erizanu (Ungheni)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43543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MD" dirty="0" smtClean="0"/>
              <a:t>Meeting with writers (Strășeni)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39" y="188640"/>
            <a:ext cx="4256087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844824"/>
            <a:ext cx="3240360" cy="4281339"/>
          </a:xfrm>
        </p:spPr>
      </p:pic>
    </p:spTree>
    <p:extLst>
      <p:ext uri="{BB962C8B-B14F-4D97-AF65-F5344CB8AC3E}">
        <p14:creationId xmlns:p14="http://schemas.microsoft.com/office/powerpoint/2010/main" val="487571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623" y="338329"/>
            <a:ext cx="3823329" cy="39751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55226"/>
            <a:ext cx="8229600" cy="1252728"/>
          </a:xfrm>
        </p:spPr>
        <p:txBody>
          <a:bodyPr/>
          <a:lstStyle/>
          <a:p>
            <a:r>
              <a:rPr lang="ro-MD" dirty="0" smtClean="0"/>
              <a:t>Meeting with writers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04864"/>
            <a:ext cx="6130189" cy="3595241"/>
          </a:xfrm>
        </p:spPr>
      </p:pic>
    </p:spTree>
    <p:extLst>
      <p:ext uri="{BB962C8B-B14F-4D97-AF65-F5344CB8AC3E}">
        <p14:creationId xmlns:p14="http://schemas.microsoft.com/office/powerpoint/2010/main" val="36373515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8636</TotalTime>
  <Words>425</Words>
  <Application>Microsoft Office PowerPoint</Application>
  <PresentationFormat>On-screen Show (4:3)</PresentationFormat>
  <Paragraphs>112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Calibri</vt:lpstr>
      <vt:lpstr>Candara</vt:lpstr>
      <vt:lpstr>Symbol</vt:lpstr>
      <vt:lpstr>Times New Roman</vt:lpstr>
      <vt:lpstr>Waveform</vt:lpstr>
      <vt:lpstr>PowerPoint Presentation</vt:lpstr>
      <vt:lpstr>PROGRAM OVERVIEW</vt:lpstr>
      <vt:lpstr>KEY RESULTS (2025) </vt:lpstr>
      <vt:lpstr>INTERNATIONAL CONTEXT </vt:lpstr>
      <vt:lpstr>PROGRAM DEVELOPMENT </vt:lpstr>
      <vt:lpstr>“THE WRITER AT HOME” CAMPAIGN (2025) </vt:lpstr>
      <vt:lpstr>Meeting with Emilian Galaicu Păun, Claudia Partole, Gheorghe Erizanu (Ungheni)</vt:lpstr>
      <vt:lpstr>Meeting with writers (Strășeni)</vt:lpstr>
      <vt:lpstr>Meeting with writers</vt:lpstr>
      <vt:lpstr>Meeting with writers</vt:lpstr>
      <vt:lpstr>Meeting with writers</vt:lpstr>
      <vt:lpstr>Meeting with writers</vt:lpstr>
      <vt:lpstr>CULTURUL MEMORY DIMENSION </vt:lpstr>
      <vt:lpstr>EUROPEAN VALUES  through Reading </vt:lpstr>
      <vt:lpstr>INTERNATIONAL CONFERENCE </vt:lpstr>
      <vt:lpstr>LIBRARIES and NETWORKS </vt:lpstr>
      <vt:lpstr>DIGITAL PLATFORM</vt:lpstr>
      <vt:lpstr>NP LecturaCentral 2026</vt:lpstr>
      <vt:lpstr>NP LecturaCentral 2026</vt:lpstr>
      <vt:lpstr>International Conference 2026</vt:lpstr>
      <vt:lpstr>International Conference 2026</vt:lpstr>
      <vt:lpstr>CONCLUSIONS </vt:lpstr>
      <vt:lpstr>Final Message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217</cp:revision>
  <dcterms:created xsi:type="dcterms:W3CDTF">2017-03-05T07:56:57Z</dcterms:created>
  <dcterms:modified xsi:type="dcterms:W3CDTF">2026-06-05T07:10:19Z</dcterms:modified>
</cp:coreProperties>
</file>